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357" r:id="rId2"/>
    <p:sldId id="1359" r:id="rId3"/>
    <p:sldId id="1358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450049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450049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450049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450049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450049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450049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450049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450049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all" spc="0" normalizeH="0" baseline="0">
        <a:ln>
          <a:noFill/>
        </a:ln>
        <a:solidFill>
          <a:srgbClr val="450049"/>
        </a:solidFill>
        <a:effectLst/>
        <a:uFillTx/>
        <a:latin typeface="Interstate-Regular"/>
        <a:ea typeface="Interstate-Regular"/>
        <a:cs typeface="Interstate-Regular"/>
        <a:sym typeface="Interstate-Regular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049"/>
    <a:srgbClr val="FFFFFF"/>
    <a:srgbClr val="C60086"/>
    <a:srgbClr val="761866"/>
    <a:srgbClr val="FF7D00"/>
    <a:srgbClr val="FF0000"/>
    <a:srgbClr val="FF32AF"/>
    <a:srgbClr val="2D4B96"/>
    <a:srgbClr val="AF004B"/>
    <a:srgbClr val="14C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ECA"/>
          </a:solidFill>
        </a:fill>
      </a:tcStyle>
    </a:wholeTbl>
    <a:band2H>
      <a:tcTxStyle/>
      <a:tcStyle>
        <a:tcBdr/>
        <a:fill>
          <a:solidFill>
            <a:srgbClr val="FD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2B2B2B"/>
              </a:solidFill>
              <a:prstDash val="solid"/>
              <a:round/>
            </a:ln>
          </a:left>
          <a:right>
            <a:ln w="12700" cap="flat">
              <a:solidFill>
                <a:srgbClr val="2B2B2B"/>
              </a:solidFill>
              <a:prstDash val="solid"/>
              <a:round/>
            </a:ln>
          </a:right>
          <a:top>
            <a:ln w="12700" cap="flat">
              <a:solidFill>
                <a:srgbClr val="2B2B2B"/>
              </a:solidFill>
              <a:prstDash val="solid"/>
              <a:round/>
            </a:ln>
          </a:top>
          <a:bottom>
            <a:ln w="127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solidFill>
                <a:srgbClr val="2B2B2B"/>
              </a:solidFill>
              <a:prstDash val="solid"/>
              <a:round/>
            </a:ln>
          </a:insideH>
          <a:insideV>
            <a:ln w="12700" cap="flat">
              <a:solidFill>
                <a:srgbClr val="2B2B2B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2B2B2B"/>
              </a:solidFill>
              <a:prstDash val="solid"/>
              <a:round/>
            </a:ln>
          </a:left>
          <a:right>
            <a:ln w="12700" cap="flat">
              <a:solidFill>
                <a:srgbClr val="2B2B2B"/>
              </a:solidFill>
              <a:prstDash val="solid"/>
              <a:round/>
            </a:ln>
          </a:right>
          <a:top>
            <a:ln w="12700" cap="flat">
              <a:solidFill>
                <a:srgbClr val="2B2B2B"/>
              </a:solidFill>
              <a:prstDash val="solid"/>
              <a:round/>
            </a:ln>
          </a:top>
          <a:bottom>
            <a:ln w="127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solidFill>
                <a:srgbClr val="2B2B2B"/>
              </a:solidFill>
              <a:prstDash val="solid"/>
              <a:round/>
            </a:ln>
          </a:insideH>
          <a:insideV>
            <a:ln w="12700" cap="flat">
              <a:solidFill>
                <a:srgbClr val="2B2B2B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2B2B2B"/>
              </a:solidFill>
              <a:prstDash val="solid"/>
              <a:round/>
            </a:ln>
          </a:left>
          <a:right>
            <a:ln w="12700" cap="flat">
              <a:solidFill>
                <a:srgbClr val="2B2B2B"/>
              </a:solidFill>
              <a:prstDash val="solid"/>
              <a:round/>
            </a:ln>
          </a:right>
          <a:top>
            <a:ln w="12700" cap="flat">
              <a:solidFill>
                <a:srgbClr val="2B2B2B"/>
              </a:solidFill>
              <a:prstDash val="solid"/>
              <a:round/>
            </a:ln>
          </a:top>
          <a:bottom>
            <a:ln w="127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solidFill>
                <a:srgbClr val="2B2B2B"/>
              </a:solidFill>
              <a:prstDash val="solid"/>
              <a:round/>
            </a:ln>
          </a:insideH>
          <a:insideV>
            <a:ln w="12700" cap="flat">
              <a:solidFill>
                <a:srgbClr val="2B2B2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2B2B2B"/>
              </a:solidFill>
              <a:prstDash val="solid"/>
              <a:round/>
            </a:ln>
          </a:left>
          <a:right>
            <a:ln w="12700" cap="flat">
              <a:solidFill>
                <a:srgbClr val="2B2B2B"/>
              </a:solidFill>
              <a:prstDash val="solid"/>
              <a:round/>
            </a:ln>
          </a:right>
          <a:top>
            <a:ln w="12700" cap="flat">
              <a:solidFill>
                <a:srgbClr val="2B2B2B"/>
              </a:solidFill>
              <a:prstDash val="solid"/>
              <a:round/>
            </a:ln>
          </a:top>
          <a:bottom>
            <a:ln w="127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solidFill>
                <a:srgbClr val="2B2B2B"/>
              </a:solidFill>
              <a:prstDash val="solid"/>
              <a:round/>
            </a:ln>
          </a:insideH>
          <a:insideV>
            <a:ln w="12700" cap="flat">
              <a:solidFill>
                <a:srgbClr val="2B2B2B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2B2B2B"/>
        </a:fontRef>
        <a:srgbClr val="2B2B2B"/>
      </a:tcTxStyle>
      <a:tcStyle>
        <a:tcBdr>
          <a:left>
            <a:ln w="6350" cap="flat">
              <a:solidFill>
                <a:schemeClr val="accent3"/>
              </a:solidFill>
              <a:prstDash val="solid"/>
              <a:miter lim="800000"/>
            </a:ln>
          </a:left>
          <a:right>
            <a:ln w="6350" cap="flat">
              <a:solidFill>
                <a:schemeClr val="accent3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2B2B2B"/>
        </a:fontRef>
        <a:srgbClr val="2B2B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/>
              </a:solidFill>
              <a:prstDash val="solid"/>
              <a:round/>
            </a:ln>
          </a:top>
          <a:bottom>
            <a:ln w="635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3"/>
              </a:solidFill>
              <a:prstDash val="solid"/>
              <a:miter lim="800000"/>
            </a:ln>
          </a:top>
          <a:bottom>
            <a:ln w="6350" cap="flat">
              <a:solidFill>
                <a:schemeClr val="accent3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5CB"/>
          </a:solidFill>
        </a:fill>
      </a:tcStyle>
    </a:wholeTbl>
    <a:band2H>
      <a:tcTxStyle/>
      <a:tcStyle>
        <a:tcBdr/>
        <a:fill>
          <a:solidFill>
            <a:srgbClr val="FFEB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CACE"/>
          </a:solidFill>
        </a:fill>
      </a:tcStyle>
    </a:wholeTbl>
    <a:band2H>
      <a:tcTxStyle/>
      <a:tcStyle>
        <a:tcBdr/>
        <a:fill>
          <a:solidFill>
            <a:srgbClr val="F6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B2B2B"/>
        </a:fontRef>
        <a:srgbClr val="2B2B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B2B2B"/>
        </a:fontRef>
        <a:srgbClr val="2B2B2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B2B2B"/>
              </a:solidFill>
              <a:prstDash val="solid"/>
              <a:round/>
            </a:ln>
          </a:top>
          <a:bottom>
            <a:ln w="254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B2B2B"/>
              </a:solidFill>
              <a:prstDash val="solid"/>
              <a:round/>
            </a:ln>
          </a:top>
          <a:bottom>
            <a:ln w="25400" cap="flat">
              <a:solidFill>
                <a:srgbClr val="2B2B2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01"/>
  </p:normalViewPr>
  <p:slideViewPr>
    <p:cSldViewPr snapToGrid="0" snapToObjects="1">
      <p:cViewPr varScale="1">
        <p:scale>
          <a:sx n="161" d="100"/>
          <a:sy n="161" d="100"/>
        </p:scale>
        <p:origin x="2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1pPr>
    <a:lvl2pPr indent="2286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2pPr>
    <a:lvl3pPr indent="4572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3pPr>
    <a:lvl4pPr indent="6858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4pPr>
    <a:lvl5pPr indent="9144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5pPr>
    <a:lvl6pPr indent="11430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6pPr>
    <a:lvl7pPr indent="13716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7pPr>
    <a:lvl8pPr indent="16002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8pPr>
    <a:lvl9pPr indent="1828800" latinLnBrk="0">
      <a:defRPr sz="1200">
        <a:solidFill>
          <a:srgbClr val="2B2B2B"/>
        </a:solidFill>
        <a:latin typeface="+mj-lt"/>
        <a:ea typeface="+mj-ea"/>
        <a:cs typeface="+mj-cs"/>
        <a:sym typeface="Source Sans Pro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D0C4E2-66DB-406B-D13B-46BE8F3D4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68" y="143268"/>
            <a:ext cx="1944661" cy="868087"/>
          </a:xfrm>
          <a:prstGeom prst="rect">
            <a:avLst/>
          </a:prstGeom>
        </p:spPr>
      </p:pic>
      <p:sp>
        <p:nvSpPr>
          <p:cNvPr id="2" name="Textebene 1…">
            <a:extLst>
              <a:ext uri="{FF2B5EF4-FFF2-40B4-BE49-F238E27FC236}">
                <a16:creationId xmlns:a16="http://schemas.microsoft.com/office/drawing/2014/main" id="{61920F87-2242-227B-23F2-BC2D4DBAEC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23229" y="124936"/>
            <a:ext cx="11945542" cy="6608128"/>
          </a:xfrm>
          <a:prstGeom prst="rect">
            <a:avLst/>
          </a:prstGeom>
          <a:solidFill>
            <a:srgbClr val="450049">
              <a:alpha val="10084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r" defTabSz="2438400">
              <a:defRPr sz="800" cap="none"/>
            </a:pPr>
            <a:endParaRPr/>
          </a:p>
        </p:txBody>
      </p:sp>
      <p:sp>
        <p:nvSpPr>
          <p:cNvPr id="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534600" y="6292575"/>
            <a:ext cx="26766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defTabSz="381000">
              <a:defRPr cap="none">
                <a:latin typeface="+mn-lt"/>
                <a:ea typeface="+mn-ea"/>
                <a:cs typeface="+mn-cs"/>
                <a:sym typeface="Interstate-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5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50049"/>
          </a:solidFill>
          <a:uFillTx/>
          <a:latin typeface="Lexend SemiBold" pitchFamily="2" charset="0"/>
          <a:ea typeface="+mn-ea"/>
          <a:cs typeface="+mn-cs"/>
          <a:sym typeface="Interstate-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50049"/>
          </a:solidFill>
          <a:uFillTx/>
          <a:latin typeface="+mn-lt"/>
          <a:ea typeface="+mn-ea"/>
          <a:cs typeface="+mn-cs"/>
          <a:sym typeface="Interstate-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50049"/>
          </a:solidFill>
          <a:uFillTx/>
          <a:latin typeface="+mn-lt"/>
          <a:ea typeface="+mn-ea"/>
          <a:cs typeface="+mn-cs"/>
          <a:sym typeface="Interstate-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50049"/>
          </a:solidFill>
          <a:uFillTx/>
          <a:latin typeface="+mn-lt"/>
          <a:ea typeface="+mn-ea"/>
          <a:cs typeface="+mn-cs"/>
          <a:sym typeface="Interstate-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50049"/>
          </a:solidFill>
          <a:uFillTx/>
          <a:latin typeface="+mn-lt"/>
          <a:ea typeface="+mn-ea"/>
          <a:cs typeface="+mn-cs"/>
          <a:sym typeface="Interstate-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50049"/>
          </a:solidFill>
          <a:uFillTx/>
          <a:latin typeface="+mn-lt"/>
          <a:ea typeface="+mn-ea"/>
          <a:cs typeface="+mn-cs"/>
          <a:sym typeface="Interstate-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50049"/>
          </a:solidFill>
          <a:uFillTx/>
          <a:latin typeface="+mn-lt"/>
          <a:ea typeface="+mn-ea"/>
          <a:cs typeface="+mn-cs"/>
          <a:sym typeface="Interstate-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50049"/>
          </a:solidFill>
          <a:uFillTx/>
          <a:latin typeface="+mn-lt"/>
          <a:ea typeface="+mn-ea"/>
          <a:cs typeface="+mn-cs"/>
          <a:sym typeface="Interstate-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50049"/>
          </a:solidFill>
          <a:uFillTx/>
          <a:latin typeface="+mn-lt"/>
          <a:ea typeface="+mn-ea"/>
          <a:cs typeface="+mn-cs"/>
          <a:sym typeface="Interstate-Bold"/>
        </a:defRPr>
      </a:lvl9pPr>
    </p:titleStyle>
    <p:bodyStyle>
      <a:lvl1pPr marL="163285" marR="0" indent="-163285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450049"/>
          </a:solidFill>
          <a:uFillTx/>
          <a:latin typeface="Lexend" pitchFamily="2" charset="0"/>
          <a:ea typeface="Lexend" pitchFamily="2" charset="0"/>
          <a:cs typeface="Lexend" pitchFamily="2" charset="0"/>
          <a:sym typeface="Interstate-Regular"/>
        </a:defRPr>
      </a:lvl1pPr>
      <a:lvl2pPr marL="647700" marR="0" indent="-1905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450049"/>
          </a:solidFill>
          <a:uFillTx/>
          <a:latin typeface="Lexend" pitchFamily="2" charset="0"/>
          <a:ea typeface="Lexend" pitchFamily="2" charset="0"/>
          <a:cs typeface="Lexend" pitchFamily="2" charset="0"/>
          <a:sym typeface="Interstate-Regular"/>
        </a:defRPr>
      </a:lvl2pPr>
      <a:lvl3pPr marL="1143000" marR="0" indent="-2286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450049"/>
          </a:solidFill>
          <a:uFillTx/>
          <a:latin typeface="Lexend" pitchFamily="2" charset="0"/>
          <a:ea typeface="Lexend" pitchFamily="2" charset="0"/>
          <a:cs typeface="Lexend" pitchFamily="2" charset="0"/>
          <a:sym typeface="Interstate-Regular"/>
        </a:defRPr>
      </a:lvl3pPr>
      <a:lvl4pPr marL="1625600" marR="0" indent="-2540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450049"/>
          </a:solidFill>
          <a:uFillTx/>
          <a:latin typeface="Lexend" pitchFamily="2" charset="0"/>
          <a:ea typeface="Lexend" pitchFamily="2" charset="0"/>
          <a:cs typeface="Lexend" pitchFamily="2" charset="0"/>
          <a:sym typeface="Interstate-Regular"/>
        </a:defRPr>
      </a:lvl4pPr>
      <a:lvl5pPr marL="2082800" marR="0" indent="-2540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450049"/>
          </a:solidFill>
          <a:uFillTx/>
          <a:latin typeface="Lexend" pitchFamily="2" charset="0"/>
          <a:ea typeface="Lexend" pitchFamily="2" charset="0"/>
          <a:cs typeface="Lexend" pitchFamily="2" charset="0"/>
          <a:sym typeface="Interstate-Regular"/>
        </a:defRPr>
      </a:lvl5pPr>
      <a:lvl6pPr marL="2540000" marR="0" indent="-2540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450049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6pPr>
      <a:lvl7pPr marL="2997200" marR="0" indent="-2540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450049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7pPr>
      <a:lvl8pPr marL="3454400" marR="0" indent="-2540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450049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8pPr>
      <a:lvl9pPr marL="3911600" marR="0" indent="-2540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450049"/>
          </a:solidFill>
          <a:uFillTx/>
          <a:latin typeface="Interstate-Regular"/>
          <a:ea typeface="Interstate-Regular"/>
          <a:cs typeface="Interstate-Regular"/>
          <a:sym typeface="Interstate-Regular"/>
        </a:defRPr>
      </a:lvl9pPr>
    </p:bodyStyle>
    <p:otherStyle>
      <a:lvl1pPr marL="0" marR="0" indent="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state-Bold"/>
        </a:defRPr>
      </a:lvl1pPr>
      <a:lvl2pPr marL="0" marR="0" indent="4572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state-Bold"/>
        </a:defRPr>
      </a:lvl2pPr>
      <a:lvl3pPr marL="0" marR="0" indent="9144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state-Bold"/>
        </a:defRPr>
      </a:lvl3pPr>
      <a:lvl4pPr marL="0" marR="0" indent="13716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state-Bold"/>
        </a:defRPr>
      </a:lvl4pPr>
      <a:lvl5pPr marL="0" marR="0" indent="18288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state-Bold"/>
        </a:defRPr>
      </a:lvl5pPr>
      <a:lvl6pPr marL="0" marR="0" indent="22860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state-Bold"/>
        </a:defRPr>
      </a:lvl6pPr>
      <a:lvl7pPr marL="0" marR="0" indent="27432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state-Bold"/>
        </a:defRPr>
      </a:lvl7pPr>
      <a:lvl8pPr marL="0" marR="0" indent="32004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state-Bold"/>
        </a:defRPr>
      </a:lvl8pPr>
      <a:lvl9pPr marL="0" marR="0" indent="3657600" algn="l" defTabSz="381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rstate-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iaplus.com/de/landingpages/green-grp1/calculato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5"/>
          <p:cNvSpPr txBox="1"/>
          <p:nvPr/>
        </p:nvSpPr>
        <p:spPr>
          <a:xfrm>
            <a:off x="513105" y="377613"/>
            <a:ext cx="1116579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4000" cap="none">
                <a:latin typeface="+mn-lt"/>
                <a:ea typeface="+mn-ea"/>
                <a:cs typeface="+mn-cs"/>
                <a:sym typeface="Interstate-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>
                <a:ln>
                  <a:noFill/>
                </a:ln>
                <a:solidFill>
                  <a:srgbClr val="450049"/>
                </a:solidFill>
                <a:effectLst/>
                <a:uLnTx/>
                <a:uFillTx/>
                <a:latin typeface="Lexend" pitchFamily="2" charset="0"/>
                <a:sym typeface="Interstate-Bold"/>
              </a:rPr>
              <a:t>Radiowerbung ist klimafreundlich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450049"/>
              </a:solidFill>
              <a:effectLst/>
              <a:uLnTx/>
              <a:uFillTx/>
              <a:latin typeface="Lexend" pitchFamily="2" charset="0"/>
              <a:sym typeface="Interstate-Bold"/>
            </a:endParaRPr>
          </a:p>
        </p:txBody>
      </p:sp>
      <p:sp>
        <p:nvSpPr>
          <p:cNvPr id="40" name="Quelle: Studie „Die emotionale Kraft des inneren Bildes“  im Auftrag von AS&amp;S Radio, RMS und…">
            <a:extLst>
              <a:ext uri="{FF2B5EF4-FFF2-40B4-BE49-F238E27FC236}">
                <a16:creationId xmlns:a16="http://schemas.microsoft.com/office/drawing/2014/main" id="{E9FB7401-AFFE-292C-5792-1319588A6A9A}"/>
              </a:ext>
            </a:extLst>
          </p:cNvPr>
          <p:cNvSpPr txBox="1"/>
          <p:nvPr/>
        </p:nvSpPr>
        <p:spPr>
          <a:xfrm>
            <a:off x="8009777" y="6317903"/>
            <a:ext cx="38021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2438400">
              <a:defRPr sz="800" cap="none"/>
            </a:pPr>
            <a:r>
              <a:rPr lang="de-DE" dirty="0">
                <a:latin typeface="Lexend" pitchFamily="2" charset="0"/>
              </a:rPr>
              <a:t>*Quelle: </a:t>
            </a:r>
            <a:r>
              <a:rPr lang="de-DE" sz="800" cap="none" dirty="0">
                <a:latin typeface="Lexend" pitchFamily="2" charset="0"/>
              </a:rPr>
              <a:t>Green GRP Rechner von Mediaplus, Stand Juli 2022, </a:t>
            </a:r>
            <a:r>
              <a:rPr lang="de-DE" sz="800" cap="none" dirty="0">
                <a:latin typeface="Lexend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https://www.mediaplus.com/de/landingpages/green-grp1/calculator/</a:t>
            </a:r>
            <a:endParaRPr lang="de-DE" sz="800" cap="none" dirty="0">
              <a:latin typeface="Lexend" pitchFamily="2" charset="0"/>
            </a:endParaRPr>
          </a:p>
          <a:p>
            <a:pPr defTabSz="2438400">
              <a:defRPr sz="800" cap="none"/>
            </a:pPr>
            <a:endParaRPr lang="de-DE" sz="800" cap="none" dirty="0">
              <a:latin typeface="Lexend" pitchFamily="2" charset="0"/>
            </a:endParaRPr>
          </a:p>
        </p:txBody>
      </p:sp>
      <p:sp>
        <p:nvSpPr>
          <p:cNvPr id="41" name="Textplatzhalter 4">
            <a:extLst>
              <a:ext uri="{FF2B5EF4-FFF2-40B4-BE49-F238E27FC236}">
                <a16:creationId xmlns:a16="http://schemas.microsoft.com/office/drawing/2014/main" id="{2D703BB0-E991-0322-9117-CE99B16A29CF}"/>
              </a:ext>
            </a:extLst>
          </p:cNvPr>
          <p:cNvSpPr txBox="1">
            <a:spLocks/>
          </p:cNvSpPr>
          <p:nvPr/>
        </p:nvSpPr>
        <p:spPr>
          <a:xfrm>
            <a:off x="513105" y="1440701"/>
            <a:ext cx="11011762" cy="4351338"/>
          </a:xfrm>
          <a:prstGeom prst="rect">
            <a:avLst/>
          </a:prstGeom>
        </p:spPr>
        <p:txBody>
          <a:bodyPr/>
          <a:lstStyle>
            <a:lvl1pPr marL="163285" marR="0" indent="-163285" algn="l" defTabSz="381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450049"/>
                </a:solidFill>
                <a:uFillTx/>
                <a:latin typeface="Lexend" pitchFamily="2" charset="0"/>
                <a:ea typeface="Lexend" pitchFamily="2" charset="0"/>
                <a:cs typeface="Lexend" pitchFamily="2" charset="0"/>
                <a:sym typeface="Interstate-Regular"/>
              </a:defRPr>
            </a:lvl1pPr>
            <a:lvl2pPr marL="647700" marR="0" indent="-190500" algn="l" defTabSz="381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450049"/>
                </a:solidFill>
                <a:uFillTx/>
                <a:latin typeface="Lexend" pitchFamily="2" charset="0"/>
                <a:ea typeface="Lexend" pitchFamily="2" charset="0"/>
                <a:cs typeface="Lexend" pitchFamily="2" charset="0"/>
                <a:sym typeface="Interstate-Regular"/>
              </a:defRPr>
            </a:lvl2pPr>
            <a:lvl3pPr marL="1143000" marR="0" indent="-228600" algn="l" defTabSz="381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450049"/>
                </a:solidFill>
                <a:uFillTx/>
                <a:latin typeface="Lexend" pitchFamily="2" charset="0"/>
                <a:ea typeface="Lexend" pitchFamily="2" charset="0"/>
                <a:cs typeface="Lexend" pitchFamily="2" charset="0"/>
                <a:sym typeface="Interstate-Regular"/>
              </a:defRPr>
            </a:lvl3pPr>
            <a:lvl4pPr marL="1625600" marR="0" indent="-254000" algn="l" defTabSz="381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450049"/>
                </a:solidFill>
                <a:uFillTx/>
                <a:latin typeface="Lexend" pitchFamily="2" charset="0"/>
                <a:ea typeface="Lexend" pitchFamily="2" charset="0"/>
                <a:cs typeface="Lexend" pitchFamily="2" charset="0"/>
                <a:sym typeface="Interstate-Regular"/>
              </a:defRPr>
            </a:lvl4pPr>
            <a:lvl5pPr marL="2082800" marR="0" indent="-254000" algn="l" defTabSz="381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450049"/>
                </a:solidFill>
                <a:uFillTx/>
                <a:latin typeface="Lexend" pitchFamily="2" charset="0"/>
                <a:ea typeface="Lexend" pitchFamily="2" charset="0"/>
                <a:cs typeface="Lexend" pitchFamily="2" charset="0"/>
                <a:sym typeface="Interstate-Regular"/>
              </a:defRPr>
            </a:lvl5pPr>
            <a:lvl6pPr marL="2540000" marR="0" indent="-254000" algn="l" defTabSz="381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450049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6pPr>
            <a:lvl7pPr marL="2997200" marR="0" indent="-254000" algn="l" defTabSz="381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450049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7pPr>
            <a:lvl8pPr marL="3454400" marR="0" indent="-254000" algn="l" defTabSz="381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450049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8pPr>
            <a:lvl9pPr marL="3911600" marR="0" indent="-254000" algn="l" defTabSz="3810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450049"/>
                </a:solidFill>
                <a:uFillTx/>
                <a:latin typeface="Interstate-Regular"/>
                <a:ea typeface="Interstate-Regular"/>
                <a:cs typeface="Interstate-Regular"/>
                <a:sym typeface="Interstate-Regular"/>
              </a:defRPr>
            </a:lvl9pPr>
          </a:lstStyle>
          <a:p>
            <a:pPr marL="269875" indent="-269875" hangingPunct="1">
              <a:spcBef>
                <a:spcPts val="600"/>
              </a:spcBef>
            </a:pPr>
            <a:r>
              <a:rPr lang="de-DE" dirty="0"/>
              <a:t>Das Thema Nachhaltigkeit ist für Menschen, Marken und auch für die Werbung eines der Wichtigsten. Das sehen auch die Entscheider bei den großen Marken und Dienstleistern so.</a:t>
            </a:r>
            <a:br>
              <a:rPr lang="de-DE" dirty="0"/>
            </a:br>
            <a:endParaRPr lang="de-DE" dirty="0"/>
          </a:p>
          <a:p>
            <a:pPr marL="269875" indent="-269875" hangingPunct="1">
              <a:spcBef>
                <a:spcPts val="600"/>
              </a:spcBef>
            </a:pPr>
            <a:r>
              <a:rPr lang="de-DE" dirty="0"/>
              <a:t>Veränderungen hin zu einer nachhaltigen Gesellschaft brauchen einen langen Atem, aber sie sind dringlicher als je zuvor. Dies gilt auch für die Wahl des Werbeträgers.</a:t>
            </a:r>
            <a:br>
              <a:rPr lang="de-DE" dirty="0"/>
            </a:br>
            <a:endParaRPr lang="de-DE" dirty="0"/>
          </a:p>
          <a:p>
            <a:pPr marL="269875" indent="-269875" hangingPunct="1">
              <a:spcBef>
                <a:spcPts val="600"/>
              </a:spcBef>
            </a:pPr>
            <a:r>
              <a:rPr lang="de-DE" dirty="0"/>
              <a:t>Bei 63 Prozent der </a:t>
            </a:r>
            <a:r>
              <a:rPr lang="de-DE" dirty="0" err="1"/>
              <a:t>Marketing-Entscheidern:innen</a:t>
            </a:r>
            <a:r>
              <a:rPr lang="de-DE" dirty="0"/>
              <a:t> spielt die Nachhaltigkeit des Werbeträgers laut eine Umfrage von </a:t>
            </a:r>
            <a:r>
              <a:rPr lang="de-DE" dirty="0" err="1"/>
              <a:t>Appinio</a:t>
            </a:r>
            <a:r>
              <a:rPr lang="de-DE" dirty="0"/>
              <a:t>/</a:t>
            </a:r>
            <a:r>
              <a:rPr lang="de-DE" dirty="0" err="1"/>
              <a:t>Mediascale</a:t>
            </a:r>
            <a:r>
              <a:rPr lang="de-DE" dirty="0"/>
              <a:t> eine große Rolle.</a:t>
            </a:r>
            <a:br>
              <a:rPr lang="de-DE" dirty="0"/>
            </a:br>
            <a:endParaRPr lang="de-DE" dirty="0"/>
          </a:p>
          <a:p>
            <a:pPr marL="269875" indent="-269875" hangingPunct="1">
              <a:spcBef>
                <a:spcPts val="600"/>
              </a:spcBef>
            </a:pPr>
            <a:r>
              <a:rPr lang="de-DE" dirty="0"/>
              <a:t>Wer Radio für seine Kommunikation nutzt, tut der Umwelt etwas Gutes, denn Radiowerbung hat mit Abstand den geringsten CO2 Ausstoß aller Medien. Zu diesen Ergebnissen kommt der GRP-Rechner von Mediaplus, der sich zur Aufgabe macht die CO2 Emission von Werbekampagnen zu berechnen*.</a:t>
            </a:r>
          </a:p>
          <a:p>
            <a:pPr marL="0" indent="0" hangingPunct="1">
              <a:spcBef>
                <a:spcPts val="600"/>
              </a:spcBef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7472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5"/>
          <p:cNvSpPr txBox="1"/>
          <p:nvPr/>
        </p:nvSpPr>
        <p:spPr>
          <a:xfrm>
            <a:off x="513105" y="377613"/>
            <a:ext cx="1116579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defRPr sz="4000" cap="none">
                <a:latin typeface="+mn-lt"/>
                <a:ea typeface="+mn-ea"/>
                <a:cs typeface="+mn-cs"/>
                <a:sym typeface="Interstate-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>
                <a:ln>
                  <a:noFill/>
                </a:ln>
                <a:solidFill>
                  <a:srgbClr val="450049"/>
                </a:solidFill>
                <a:effectLst/>
                <a:uLnTx/>
                <a:uFillTx/>
                <a:latin typeface="Lexend" pitchFamily="2" charset="0"/>
                <a:sym typeface="Interstate-Bold"/>
              </a:rPr>
              <a:t>Radiowerbung ist klimafreundlich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450049"/>
              </a:solidFill>
              <a:effectLst/>
              <a:uLnTx/>
              <a:uFillTx/>
              <a:latin typeface="Lexend" pitchFamily="2" charset="0"/>
              <a:sym typeface="Interstate-Bold"/>
            </a:endParaRPr>
          </a:p>
        </p:txBody>
      </p:sp>
      <p:sp>
        <p:nvSpPr>
          <p:cNvPr id="40" name="Quelle: Studie „Die emotionale Kraft des inneren Bildes“  im Auftrag von AS&amp;S Radio, RMS und…">
            <a:extLst>
              <a:ext uri="{FF2B5EF4-FFF2-40B4-BE49-F238E27FC236}">
                <a16:creationId xmlns:a16="http://schemas.microsoft.com/office/drawing/2014/main" id="{E9FB7401-AFFE-292C-5792-1319588A6A9A}"/>
              </a:ext>
            </a:extLst>
          </p:cNvPr>
          <p:cNvSpPr txBox="1"/>
          <p:nvPr/>
        </p:nvSpPr>
        <p:spPr>
          <a:xfrm>
            <a:off x="5911820" y="6317903"/>
            <a:ext cx="5362309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 defTabSz="2438400">
              <a:defRPr sz="800" cap="none"/>
            </a:pPr>
            <a:r>
              <a:rPr lang="de-DE" dirty="0">
                <a:latin typeface="Lexend" pitchFamily="2" charset="0"/>
              </a:rPr>
              <a:t>Quelle:</a:t>
            </a:r>
            <a:r>
              <a:rPr lang="de-DE" sz="800" cap="none" dirty="0">
                <a:latin typeface="Lexend" pitchFamily="2" charset="0"/>
              </a:rPr>
              <a:t> Umfrageergebnis bei Mediaentscheidern, </a:t>
            </a:r>
            <a:r>
              <a:rPr lang="de-DE" sz="800" cap="none" dirty="0" err="1">
                <a:latin typeface="Lexend" pitchFamily="2" charset="0"/>
              </a:rPr>
              <a:t>Appinio</a:t>
            </a:r>
            <a:r>
              <a:rPr lang="de-DE" sz="800" cap="none" dirty="0">
                <a:latin typeface="Lexend" pitchFamily="2" charset="0"/>
              </a:rPr>
              <a:t>/</a:t>
            </a:r>
            <a:r>
              <a:rPr lang="de-DE" sz="800" cap="none" dirty="0" err="1">
                <a:latin typeface="Lexend" pitchFamily="2" charset="0"/>
              </a:rPr>
              <a:t>Mediascale</a:t>
            </a:r>
            <a:r>
              <a:rPr lang="de-DE" sz="800" cap="none" dirty="0">
                <a:latin typeface="Lexend" pitchFamily="2" charset="0"/>
              </a:rPr>
              <a:t>; Basis: All(N=158)</a:t>
            </a:r>
          </a:p>
        </p:txBody>
      </p:sp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CFD10363-C55E-7DC2-8499-409097A50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5" y="1324722"/>
            <a:ext cx="4071958" cy="486074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6B8485D-71FE-470B-F17C-5E8381644BF6}"/>
              </a:ext>
            </a:extLst>
          </p:cNvPr>
          <p:cNvSpPr txBox="1"/>
          <p:nvPr/>
        </p:nvSpPr>
        <p:spPr>
          <a:xfrm>
            <a:off x="558140" y="5506103"/>
            <a:ext cx="4026923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1600" b="1" dirty="0">
                <a:solidFill>
                  <a:srgbClr val="FFFFFF"/>
                </a:solidFill>
                <a:latin typeface="Lexend" pitchFamily="2" charset="0"/>
              </a:rPr>
              <a:t>NACHHALTIGKEIT HAT BEI ENTSCHEIDERN HOHE RELEVANZ</a:t>
            </a:r>
          </a:p>
        </p:txBody>
      </p:sp>
      <p:pic>
        <p:nvPicPr>
          <p:cNvPr id="7" name="Grafik 6" descr="Ein Bild, das Text, grün, Schild enthält.&#10;&#10;Automatisch generierte Beschreibung">
            <a:extLst>
              <a:ext uri="{FF2B5EF4-FFF2-40B4-BE49-F238E27FC236}">
                <a16:creationId xmlns:a16="http://schemas.microsoft.com/office/drawing/2014/main" id="{83AD4173-EB81-50BA-92DA-A79E17176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36" y="1324722"/>
            <a:ext cx="4089805" cy="486074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8037018-3CE1-0451-01CE-D75DBD8DE862}"/>
              </a:ext>
            </a:extLst>
          </p:cNvPr>
          <p:cNvSpPr txBox="1"/>
          <p:nvPr/>
        </p:nvSpPr>
        <p:spPr>
          <a:xfrm>
            <a:off x="9011697" y="4184732"/>
            <a:ext cx="2903212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Lexend" pitchFamily="2" charset="0"/>
              </a:rPr>
              <a:t>IST NACHHALTIGE </a:t>
            </a:r>
          </a:p>
          <a:p>
            <a:r>
              <a:rPr lang="de-DE" sz="1600" b="1" dirty="0">
                <a:solidFill>
                  <a:schemeClr val="tx1"/>
                </a:solidFill>
                <a:latin typeface="Lexend" pitchFamily="2" charset="0"/>
              </a:rPr>
              <a:t>MEDIAPLANUNG EIN </a:t>
            </a:r>
          </a:p>
          <a:p>
            <a:r>
              <a:rPr lang="de-DE" sz="1600" b="1" dirty="0">
                <a:solidFill>
                  <a:schemeClr val="tx1"/>
                </a:solidFill>
                <a:latin typeface="Lexend" pitchFamily="2" charset="0"/>
              </a:rPr>
              <a:t>WETTBEWERBSVORTEIL? </a:t>
            </a:r>
          </a:p>
          <a:p>
            <a:endParaRPr lang="de-DE" sz="1600" b="1" dirty="0">
              <a:solidFill>
                <a:schemeClr val="tx1"/>
              </a:solidFill>
              <a:latin typeface="Lexend" pitchFamily="2" charset="0"/>
            </a:endParaRPr>
          </a:p>
          <a:p>
            <a:r>
              <a:rPr lang="de-DE" sz="1600" b="1" dirty="0">
                <a:solidFill>
                  <a:schemeClr val="tx1"/>
                </a:solidFill>
                <a:latin typeface="Lexend" pitchFamily="2" charset="0"/>
              </a:rPr>
              <a:t>EINDEUTIG. JA!</a:t>
            </a:r>
          </a:p>
        </p:txBody>
      </p:sp>
    </p:spTree>
    <p:extLst>
      <p:ext uri="{BB962C8B-B14F-4D97-AF65-F5344CB8AC3E}">
        <p14:creationId xmlns:p14="http://schemas.microsoft.com/office/powerpoint/2010/main" val="7261022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5"/>
          <p:cNvSpPr txBox="1"/>
          <p:nvPr/>
        </p:nvSpPr>
        <p:spPr>
          <a:xfrm>
            <a:off x="513105" y="377613"/>
            <a:ext cx="942654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defRPr sz="4000" cap="none">
                <a:latin typeface="+mn-lt"/>
                <a:ea typeface="+mn-ea"/>
                <a:cs typeface="+mn-cs"/>
                <a:sym typeface="Interstate-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>
                <a:ln>
                  <a:noFill/>
                </a:ln>
                <a:solidFill>
                  <a:srgbClr val="450049"/>
                </a:solidFill>
                <a:effectLst/>
                <a:uLnTx/>
                <a:uFillTx/>
                <a:latin typeface="Lexend" pitchFamily="2" charset="0"/>
                <a:sym typeface="Interstate-Bold"/>
              </a:rPr>
              <a:t>CO2 Emissionen der Medien für die Werbeausstrahlung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450049"/>
              </a:solidFill>
              <a:effectLst/>
              <a:uLnTx/>
              <a:uFillTx/>
              <a:latin typeface="Lexend" pitchFamily="2" charset="0"/>
              <a:sym typeface="Interstate-Bold"/>
            </a:endParaRPr>
          </a:p>
        </p:txBody>
      </p:sp>
      <p:sp>
        <p:nvSpPr>
          <p:cNvPr id="9" name="Quelle: Studie „Die emotionale Kraft des inneren Bildes“  im Auftrag von AS&amp;S Radio, RMS und…">
            <a:extLst>
              <a:ext uri="{FF2B5EF4-FFF2-40B4-BE49-F238E27FC236}">
                <a16:creationId xmlns:a16="http://schemas.microsoft.com/office/drawing/2014/main" id="{DDD8238D-5382-417E-A3D7-E1060303A323}"/>
              </a:ext>
            </a:extLst>
          </p:cNvPr>
          <p:cNvSpPr txBox="1"/>
          <p:nvPr/>
        </p:nvSpPr>
        <p:spPr>
          <a:xfrm>
            <a:off x="5911820" y="5965597"/>
            <a:ext cx="5362309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r" defTabSz="2438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cap="none"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450049"/>
                </a:solidFill>
                <a:effectLst/>
                <a:uLnTx/>
                <a:uFillTx/>
                <a:latin typeface="Arial" panose="020B0604020202020204"/>
                <a:sym typeface="Interstate-Regular"/>
              </a:rPr>
              <a:t>Quelle: Studie „Per Autopilot in den Einkaufskorb“ von AS&amp;S Radio und Radiozentrale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A547884-4300-60CE-2D20-97BCF8B47601}"/>
              </a:ext>
            </a:extLst>
          </p:cNvPr>
          <p:cNvSpPr txBox="1"/>
          <p:nvPr/>
        </p:nvSpPr>
        <p:spPr>
          <a:xfrm>
            <a:off x="8260799" y="5241189"/>
            <a:ext cx="384457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spcBef>
                <a:spcPts val="600"/>
              </a:spcBef>
            </a:pPr>
            <a:r>
              <a:rPr lang="en-GB" sz="1200" cap="none" dirty="0"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Online-</a:t>
            </a:r>
            <a:r>
              <a:rPr lang="en-GB" cap="none" dirty="0" err="1"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1200" cap="none" dirty="0" err="1"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ewegtbild</a:t>
            </a:r>
            <a:r>
              <a:rPr lang="en-GB" sz="1200" cap="none" dirty="0"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10.000 Ad Impressions</a:t>
            </a:r>
          </a:p>
          <a:p>
            <a:pPr marL="180340" indent="-180340">
              <a:spcBef>
                <a:spcPts val="600"/>
              </a:spcBef>
            </a:pPr>
            <a:r>
              <a:rPr lang="en-GB" sz="1200" cap="none" dirty="0"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de-DE" sz="105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Bef>
                <a:spcPts val="600"/>
              </a:spcBef>
            </a:pPr>
            <a:r>
              <a:rPr lang="de-DE" sz="1200" cap="none" dirty="0"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Zeitung ½ Seite 5.000 </a:t>
            </a:r>
            <a:r>
              <a:rPr lang="de-DE" cap="none" dirty="0"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de-DE" sz="1200" cap="none" dirty="0"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uflage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BEE87A0-FF4C-8758-7BF9-E2363E9B0D95}"/>
              </a:ext>
            </a:extLst>
          </p:cNvPr>
          <p:cNvGrpSpPr/>
          <p:nvPr/>
        </p:nvGrpSpPr>
        <p:grpSpPr>
          <a:xfrm>
            <a:off x="210638" y="4692251"/>
            <a:ext cx="11713662" cy="1728595"/>
            <a:chOff x="269296" y="5121557"/>
            <a:chExt cx="11798808" cy="1728595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980205B-BB5A-02FC-B8D6-1406005F7BC1}"/>
                </a:ext>
              </a:extLst>
            </p:cNvPr>
            <p:cNvSpPr/>
            <p:nvPr/>
          </p:nvSpPr>
          <p:spPr>
            <a:xfrm>
              <a:off x="327208" y="5441642"/>
              <a:ext cx="11740896" cy="1224912"/>
            </a:xfrm>
            <a:prstGeom prst="rect">
              <a:avLst/>
            </a:prstGeom>
            <a:solidFill>
              <a:srgbClr val="E3E3E3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3B8EBC1-A3FA-688A-2E05-35529092274D}"/>
                </a:ext>
              </a:extLst>
            </p:cNvPr>
            <p:cNvSpPr txBox="1"/>
            <p:nvPr/>
          </p:nvSpPr>
          <p:spPr>
            <a:xfrm>
              <a:off x="778816" y="5680601"/>
              <a:ext cx="2866277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0340" indent="-180340">
                <a:spcBef>
                  <a:spcPts val="600"/>
                </a:spcBef>
              </a:pPr>
              <a:r>
                <a:rPr lang="de-DE" sz="1200" cap="none" dirty="0">
                  <a:effectLst/>
                  <a:latin typeface="Lexen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Radiowerbung 10.000 Kontakte</a:t>
              </a:r>
            </a:p>
            <a:p>
              <a:pPr marL="180340" indent="-180340">
                <a:spcBef>
                  <a:spcPts val="600"/>
                </a:spcBef>
              </a:pPr>
              <a:r>
                <a:rPr lang="de-DE" sz="1200" cap="none" dirty="0">
                  <a:effectLst/>
                  <a:latin typeface="Lexen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		</a:t>
              </a:r>
              <a:endParaRPr lang="de-DE" sz="105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340" indent="-180340">
                <a:spcBef>
                  <a:spcPts val="600"/>
                </a:spcBef>
              </a:pPr>
              <a:r>
                <a:rPr lang="de-DE" sz="1200" cap="none" dirty="0">
                  <a:effectLst/>
                  <a:latin typeface="Lexen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TV-Werbung linear 10.000 Kontakte</a:t>
              </a:r>
              <a:r>
                <a:rPr lang="en-GB" sz="1200" cap="none" dirty="0">
                  <a:effectLst/>
                  <a:latin typeface="Lexen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  <a:r>
                <a:rPr lang="de-DE" sz="1200" cap="none" dirty="0">
                  <a:effectLst/>
                  <a:latin typeface="Lexen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		</a:t>
              </a:r>
              <a:endParaRPr lang="de-DE" sz="105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F091F2C-1716-E516-51FF-14A0CD7F4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007" y="5642516"/>
              <a:ext cx="305273" cy="305273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85AFA4D-8278-93D4-ABCA-5B94CCE83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126" y="6172295"/>
              <a:ext cx="331843" cy="331843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A854F1D-B704-C5BB-16C2-C21B4EAD1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115" y="5663300"/>
              <a:ext cx="313371" cy="313371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AE80EFA3-5F41-52E3-0371-20B6C1178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9877" y="6172294"/>
              <a:ext cx="331844" cy="331844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9F8D0F4-B621-CF8D-F92B-E7E129FCC9A2}"/>
                </a:ext>
              </a:extLst>
            </p:cNvPr>
            <p:cNvSpPr txBox="1"/>
            <p:nvPr/>
          </p:nvSpPr>
          <p:spPr>
            <a:xfrm>
              <a:off x="4568644" y="5642516"/>
              <a:ext cx="327447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cap="none" dirty="0">
                  <a:effectLst/>
                  <a:latin typeface="Lexen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Online Display 10.000 Ad Impressions</a:t>
              </a:r>
              <a:endParaRPr lang="en-GB" cap="none" dirty="0"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GB" cap="none" dirty="0"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GB" cap="none" dirty="0"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GB" sz="1200" cap="none" dirty="0" err="1">
                  <a:effectLst/>
                  <a:latin typeface="Lexen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Plakat</a:t>
              </a:r>
              <a:r>
                <a:rPr lang="en-GB" sz="1200" cap="none" dirty="0">
                  <a:effectLst/>
                  <a:latin typeface="Lexen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18/1 Format, 10 </a:t>
              </a:r>
              <a:r>
                <a:rPr lang="en-GB" sz="1200" cap="none" dirty="0" err="1">
                  <a:effectLst/>
                  <a:latin typeface="Lexend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Stellflächen</a:t>
              </a:r>
              <a:endParaRPr lang="en-GB" cap="none" dirty="0"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17320129-3FE6-B935-EF55-813155F5F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42" y="5602554"/>
              <a:ext cx="350859" cy="350859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2C89707-BEA4-BAE0-AB7E-E96DB54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42" y="6129961"/>
              <a:ext cx="350859" cy="350859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808966DA-6742-824E-59EF-C96B57969F47}"/>
                </a:ext>
              </a:extLst>
            </p:cNvPr>
            <p:cNvSpPr txBox="1"/>
            <p:nvPr/>
          </p:nvSpPr>
          <p:spPr>
            <a:xfrm>
              <a:off x="269296" y="5121557"/>
              <a:ext cx="1426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cap="none" dirty="0">
                  <a:solidFill>
                    <a:schemeClr val="tx1"/>
                  </a:solidFill>
                  <a:latin typeface="Lexend ExtraBold" pitchFamily="2" charset="0"/>
                </a:rPr>
                <a:t>Legende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F7173D45-798A-6A85-CE57-FF7A83C44AAC}"/>
              </a:ext>
            </a:extLst>
          </p:cNvPr>
          <p:cNvSpPr txBox="1"/>
          <p:nvPr/>
        </p:nvSpPr>
        <p:spPr>
          <a:xfrm>
            <a:off x="8420305" y="5251295"/>
            <a:ext cx="350399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spcBef>
                <a:spcPts val="600"/>
              </a:spcBef>
            </a:pPr>
            <a:r>
              <a:rPr lang="en-GB" sz="1200" cap="none" dirty="0"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Online-</a:t>
            </a:r>
            <a:r>
              <a:rPr lang="en-GB" sz="1200" cap="none" dirty="0" err="1"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Bewegtbild</a:t>
            </a:r>
            <a:r>
              <a:rPr lang="en-GB" sz="1200" cap="none" dirty="0"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10.000 Ad Impressions</a:t>
            </a:r>
            <a:endParaRPr lang="en-GB" cap="none" dirty="0">
              <a:latin typeface="Lexen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Bef>
                <a:spcPts val="600"/>
              </a:spcBef>
            </a:pPr>
            <a:endParaRPr lang="de-DE" sz="1200" cap="none" dirty="0">
              <a:effectLst/>
              <a:latin typeface="Lexen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0340">
              <a:spcBef>
                <a:spcPts val="600"/>
              </a:spcBef>
            </a:pPr>
            <a:r>
              <a:rPr lang="de-DE" sz="1200" cap="none" dirty="0"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Zeitung ½ Seite 5.000 Auflage</a:t>
            </a:r>
            <a:br>
              <a:rPr lang="de-DE" sz="1200" cap="none" dirty="0"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200" cap="none" dirty="0">
                <a:effectLst/>
                <a:latin typeface="Lexen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(nordisches Format)</a:t>
            </a:r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16FF851-31D8-812A-CD18-3C339FC0D874}"/>
              </a:ext>
            </a:extLst>
          </p:cNvPr>
          <p:cNvGrpSpPr/>
          <p:nvPr/>
        </p:nvGrpSpPr>
        <p:grpSpPr>
          <a:xfrm>
            <a:off x="413410" y="1217889"/>
            <a:ext cx="11326252" cy="3354883"/>
            <a:chOff x="619069" y="1613185"/>
            <a:chExt cx="11326252" cy="3354883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D342B798-A416-8DAE-0C2A-3D56CCED26BA}"/>
                </a:ext>
              </a:extLst>
            </p:cNvPr>
            <p:cNvGrpSpPr/>
            <p:nvPr/>
          </p:nvGrpSpPr>
          <p:grpSpPr>
            <a:xfrm>
              <a:off x="619069" y="1613185"/>
              <a:ext cx="11326252" cy="3354883"/>
              <a:chOff x="680696" y="1690185"/>
              <a:chExt cx="11408581" cy="3354883"/>
            </a:xfrm>
          </p:grpSpPr>
          <p:pic>
            <p:nvPicPr>
              <p:cNvPr id="24" name="Grafik 23">
                <a:extLst>
                  <a:ext uri="{FF2B5EF4-FFF2-40B4-BE49-F238E27FC236}">
                    <a16:creationId xmlns:a16="http://schemas.microsoft.com/office/drawing/2014/main" id="{104C0F89-B4E2-8777-B680-26FE40DA4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4749" y="1825813"/>
                <a:ext cx="3218640" cy="3218640"/>
              </a:xfrm>
              <a:prstGeom prst="rect">
                <a:avLst/>
              </a:prstGeom>
            </p:spPr>
          </p:pic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3558F8D7-ADA0-254B-592A-A44220961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4396" y="4016594"/>
                <a:ext cx="499584" cy="499584"/>
              </a:xfrm>
              <a:prstGeom prst="rect">
                <a:avLst/>
              </a:prstGeom>
            </p:spPr>
          </p:pic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35C45E7A-B3F4-DB8C-5D81-EEF44903E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866" y="2409263"/>
                <a:ext cx="663687" cy="663687"/>
              </a:xfrm>
              <a:prstGeom prst="rect">
                <a:avLst/>
              </a:prstGeom>
            </p:spPr>
          </p:pic>
          <p:pic>
            <p:nvPicPr>
              <p:cNvPr id="27" name="Grafik 26">
                <a:extLst>
                  <a:ext uri="{FF2B5EF4-FFF2-40B4-BE49-F238E27FC236}">
                    <a16:creationId xmlns:a16="http://schemas.microsoft.com/office/drawing/2014/main" id="{B0E31616-95EA-F10C-5A2B-F42634A6D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0981" y="3637594"/>
                <a:ext cx="523268" cy="523268"/>
              </a:xfrm>
              <a:prstGeom prst="rect">
                <a:avLst/>
              </a:prstGeom>
            </p:spPr>
          </p:pic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0268C00F-D1C6-0D47-D53B-10912B7C7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9962" y="1690185"/>
                <a:ext cx="663689" cy="663689"/>
              </a:xfrm>
              <a:prstGeom prst="rect">
                <a:avLst/>
              </a:prstGeom>
            </p:spPr>
          </p:pic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B25977FA-E0CF-5B39-E81D-52EEB1AA78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696" y="4261641"/>
                <a:ext cx="450256" cy="450256"/>
              </a:xfrm>
              <a:prstGeom prst="rect">
                <a:avLst/>
              </a:prstGeom>
            </p:spPr>
          </p:pic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0B9A4FFC-C715-3D02-710E-049352C12B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9149" y="3062112"/>
                <a:ext cx="571680" cy="571678"/>
              </a:xfrm>
              <a:prstGeom prst="rect">
                <a:avLst/>
              </a:prstGeom>
            </p:spPr>
          </p:pic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7C178531-CB4C-D016-8C05-E9423DE34E3D}"/>
                  </a:ext>
                </a:extLst>
              </p:cNvPr>
              <p:cNvSpPr txBox="1"/>
              <p:nvPr/>
            </p:nvSpPr>
            <p:spPr>
              <a:xfrm>
                <a:off x="9238026" y="2732201"/>
                <a:ext cx="28512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7200" cap="none" dirty="0">
                    <a:solidFill>
                      <a:srgbClr val="FFFFFF"/>
                    </a:solidFill>
                    <a:latin typeface="Lexend" pitchFamily="2" charset="0"/>
                  </a:rPr>
                  <a:t>67 kg</a:t>
                </a:r>
              </a:p>
            </p:txBody>
          </p:sp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927C7F89-160B-E0D3-02C1-CE55BD981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3774" y="2986583"/>
                <a:ext cx="2057872" cy="2057870"/>
              </a:xfrm>
              <a:prstGeom prst="rect">
                <a:avLst/>
              </a:prstGeom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25D861E5-5D24-A7CF-10E1-84DB65A4D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5255" y="4592787"/>
                <a:ext cx="457868" cy="452281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0EED2E26-65E3-954D-FAAB-162390850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9804" y="3784603"/>
                <a:ext cx="1259852" cy="125985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B49A5C2A-3306-688C-FA1A-D1C221B359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993" y="4797403"/>
                <a:ext cx="247665" cy="247665"/>
              </a:xfrm>
              <a:prstGeom prst="rect">
                <a:avLst/>
              </a:prstGeom>
            </p:spPr>
          </p:pic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F0B473A-4C0D-0066-5F09-3CE54C019734}"/>
                  </a:ext>
                </a:extLst>
              </p:cNvPr>
              <p:cNvSpPr txBox="1"/>
              <p:nvPr/>
            </p:nvSpPr>
            <p:spPr>
              <a:xfrm>
                <a:off x="705441" y="4801648"/>
                <a:ext cx="49703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900" cap="none" dirty="0">
                    <a:solidFill>
                      <a:srgbClr val="FFFFFF"/>
                    </a:solidFill>
                    <a:latin typeface="Lexend" pitchFamily="2" charset="0"/>
                  </a:rPr>
                  <a:t>1 kg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6EF5059C-5227-B1E7-6AB9-263A8DBFC689}"/>
                  </a:ext>
                </a:extLst>
              </p:cNvPr>
              <p:cNvSpPr txBox="1"/>
              <p:nvPr/>
            </p:nvSpPr>
            <p:spPr>
              <a:xfrm>
                <a:off x="4667840" y="4116154"/>
                <a:ext cx="13589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cap="none" dirty="0">
                    <a:solidFill>
                      <a:srgbClr val="FFFFFF"/>
                    </a:solidFill>
                    <a:latin typeface="Lexend" pitchFamily="2" charset="0"/>
                  </a:rPr>
                  <a:t>14 kg</a:t>
                </a:r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EA648F0A-CE96-1ADD-2536-9595874A8071}"/>
                  </a:ext>
                </a:extLst>
              </p:cNvPr>
              <p:cNvSpPr txBox="1"/>
              <p:nvPr/>
            </p:nvSpPr>
            <p:spPr>
              <a:xfrm>
                <a:off x="6664437" y="3617063"/>
                <a:ext cx="17518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000" cap="none" dirty="0">
                    <a:solidFill>
                      <a:srgbClr val="FFFFFF"/>
                    </a:solidFill>
                    <a:latin typeface="Lexend" pitchFamily="2" charset="0"/>
                  </a:rPr>
                  <a:t>34 kg</a:t>
                </a: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A6ADE351-9784-03A8-FFEC-F1FC590CCAF9}"/>
                  </a:ext>
                </a:extLst>
              </p:cNvPr>
              <p:cNvSpPr txBox="1"/>
              <p:nvPr/>
            </p:nvSpPr>
            <p:spPr>
              <a:xfrm>
                <a:off x="1835255" y="4666598"/>
                <a:ext cx="11092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cap="none" dirty="0">
                    <a:solidFill>
                      <a:srgbClr val="FFFFFF"/>
                    </a:solidFill>
                    <a:latin typeface="Lexend" pitchFamily="2" charset="0"/>
                  </a:rPr>
                  <a:t>4 kg</a:t>
                </a:r>
              </a:p>
            </p:txBody>
          </p:sp>
        </p:grp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1730429D-CC25-95D9-94D6-A82812C8A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487" y="4175469"/>
              <a:ext cx="791986" cy="791984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EC3554D-CAB3-49C1-7458-DDB663459B28}"/>
                </a:ext>
              </a:extLst>
            </p:cNvPr>
            <p:cNvSpPr txBox="1"/>
            <p:nvPr/>
          </p:nvSpPr>
          <p:spPr>
            <a:xfrm>
              <a:off x="3138222" y="4351071"/>
              <a:ext cx="881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cap="none" dirty="0">
                  <a:solidFill>
                    <a:srgbClr val="FFFFFF"/>
                  </a:solidFill>
                  <a:latin typeface="Lexend" pitchFamily="2" charset="0"/>
                </a:rPr>
                <a:t>9 kg</a:t>
              </a:r>
            </a:p>
          </p:txBody>
        </p:sp>
      </p:grpSp>
      <p:sp>
        <p:nvSpPr>
          <p:cNvPr id="40" name="Quelle: Studie „Die emotionale Kraft des inneren Bildes“  im Auftrag von AS&amp;S Radio, RMS und…">
            <a:extLst>
              <a:ext uri="{FF2B5EF4-FFF2-40B4-BE49-F238E27FC236}">
                <a16:creationId xmlns:a16="http://schemas.microsoft.com/office/drawing/2014/main" id="{E9FB7401-AFFE-292C-5792-1319588A6A9A}"/>
              </a:ext>
            </a:extLst>
          </p:cNvPr>
          <p:cNvSpPr txBox="1"/>
          <p:nvPr/>
        </p:nvSpPr>
        <p:spPr>
          <a:xfrm>
            <a:off x="5911820" y="6317903"/>
            <a:ext cx="5362309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 defTabSz="2438400">
              <a:defRPr sz="800" cap="none"/>
            </a:pPr>
            <a:r>
              <a:rPr lang="de-DE" dirty="0">
                <a:latin typeface="Lexend" pitchFamily="2" charset="0"/>
              </a:rPr>
              <a:t>Quelle: </a:t>
            </a:r>
            <a:r>
              <a:rPr lang="de-DE" sz="800" cap="none" dirty="0">
                <a:latin typeface="Lexend" pitchFamily="2" charset="0"/>
              </a:rPr>
              <a:t>Green GRP Rechner von Mediaplus, Stand Juli 2022</a:t>
            </a:r>
          </a:p>
        </p:txBody>
      </p:sp>
    </p:spTree>
    <p:extLst>
      <p:ext uri="{BB962C8B-B14F-4D97-AF65-F5344CB8AC3E}">
        <p14:creationId xmlns:p14="http://schemas.microsoft.com/office/powerpoint/2010/main" val="21769982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Benutzerdefiniert 1">
      <a:dk1>
        <a:srgbClr val="390D49"/>
      </a:dk1>
      <a:lt1>
        <a:srgbClr val="761866"/>
      </a:lt1>
      <a:dk2>
        <a:srgbClr val="CA0983"/>
      </a:dk2>
      <a:lt2>
        <a:srgbClr val="CA0983"/>
      </a:lt2>
      <a:accent1>
        <a:srgbClr val="FFFFFF"/>
      </a:accent1>
      <a:accent2>
        <a:srgbClr val="CA0983"/>
      </a:accent2>
      <a:accent3>
        <a:srgbClr val="761866"/>
      </a:accent3>
      <a:accent4>
        <a:srgbClr val="390D49"/>
      </a:accent4>
      <a:accent5>
        <a:srgbClr val="194E62"/>
      </a:accent5>
      <a:accent6>
        <a:srgbClr val="8CA6AF"/>
      </a:accent6>
      <a:hlink>
        <a:srgbClr val="761866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450049"/>
            </a:solidFill>
            <a:effectLst/>
            <a:uFillTx/>
            <a:latin typeface="Interstate-Regular"/>
            <a:ea typeface="Interstate-Regular"/>
            <a:cs typeface="Interstate-Regular"/>
            <a:sym typeface="Interstate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all" spc="0" normalizeH="0" baseline="0">
            <a:ln>
              <a:noFill/>
            </a:ln>
            <a:solidFill>
              <a:srgbClr val="450049"/>
            </a:solidFill>
            <a:effectLst/>
            <a:uFillTx/>
            <a:latin typeface="Interstate-Regular"/>
            <a:ea typeface="Interstate-Regular"/>
            <a:cs typeface="Interstate-Regular"/>
            <a:sym typeface="Interstate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B2B2B"/>
      </a:dk1>
      <a:lt1>
        <a:srgbClr val="FFFFFF"/>
      </a:lt1>
      <a:dk2>
        <a:srgbClr val="A7A7A7"/>
      </a:dk2>
      <a:lt2>
        <a:srgbClr val="535353"/>
      </a:lt2>
      <a:accent1>
        <a:srgbClr val="F49E14"/>
      </a:accent1>
      <a:accent2>
        <a:srgbClr val="FA891E"/>
      </a:accent2>
      <a:accent3>
        <a:srgbClr val="FF7427"/>
      </a:accent3>
      <a:accent4>
        <a:srgbClr val="F15131"/>
      </a:accent4>
      <a:accent5>
        <a:srgbClr val="F42D3A"/>
      </a:accent5>
      <a:accent6>
        <a:srgbClr val="CE174A"/>
      </a:accent6>
      <a:hlink>
        <a:srgbClr val="0000FF"/>
      </a:hlink>
      <a:folHlink>
        <a:srgbClr val="FF00FF"/>
      </a:folHlink>
    </a:clrScheme>
    <a:fontScheme name="Office Theme">
      <a:majorFont>
        <a:latin typeface="Source Sans Pro"/>
        <a:ea typeface="Source Sans Pro"/>
        <a:cs typeface="Source Sans Pro"/>
      </a:majorFont>
      <a:minorFont>
        <a:latin typeface="Interstate-Bold"/>
        <a:ea typeface="Interstate-Bold"/>
        <a:cs typeface="Interstate-Bold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450049"/>
            </a:solidFill>
            <a:effectLst/>
            <a:uFillTx/>
            <a:latin typeface="Interstate-Regular"/>
            <a:ea typeface="Interstate-Regular"/>
            <a:cs typeface="Interstate-Regular"/>
            <a:sym typeface="Interstate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all" spc="0" normalizeH="0" baseline="0">
            <a:ln>
              <a:noFill/>
            </a:ln>
            <a:solidFill>
              <a:srgbClr val="450049"/>
            </a:solidFill>
            <a:effectLst/>
            <a:uFillTx/>
            <a:latin typeface="Interstate-Regular"/>
            <a:ea typeface="Interstate-Regular"/>
            <a:cs typeface="Interstate-Regular"/>
            <a:sym typeface="Interstate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Radiozentrale</Template>
  <TotalTime>0</TotalTime>
  <Words>295</Words>
  <Application>Microsoft Office PowerPoint</Application>
  <PresentationFormat>Breitbild</PresentationFormat>
  <Paragraphs>37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Arial</vt:lpstr>
      <vt:lpstr>Calibri</vt:lpstr>
      <vt:lpstr>Interstate-Regular</vt:lpstr>
      <vt:lpstr>Lexend</vt:lpstr>
      <vt:lpstr>Lexend ExtraBold</vt:lpstr>
      <vt:lpstr>Lexend SemiBold</vt:lpstr>
      <vt:lpstr>Source Sans Pro</vt:lpstr>
      <vt:lpstr>Office Theme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Nyamjargal Ganbold</dc:creator>
  <cp:lastModifiedBy>Juliane Henze</cp:lastModifiedBy>
  <cp:revision>197</cp:revision>
  <dcterms:modified xsi:type="dcterms:W3CDTF">2022-09-05T11:53:22Z</dcterms:modified>
</cp:coreProperties>
</file>