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0" r:id="rId1"/>
  </p:sldMasterIdLst>
  <p:notesMasterIdLst>
    <p:notesMasterId r:id="rId14"/>
  </p:notesMasterIdLst>
  <p:sldIdLst>
    <p:sldId id="4055" r:id="rId2"/>
    <p:sldId id="4054" r:id="rId3"/>
    <p:sldId id="4049" r:id="rId4"/>
    <p:sldId id="4061" r:id="rId5"/>
    <p:sldId id="4068" r:id="rId6"/>
    <p:sldId id="4062" r:id="rId7"/>
    <p:sldId id="4063" r:id="rId8"/>
    <p:sldId id="4064" r:id="rId9"/>
    <p:sldId id="4065" r:id="rId10"/>
    <p:sldId id="4066" r:id="rId11"/>
    <p:sldId id="4067" r:id="rId12"/>
    <p:sldId id="4069" r:id="rId13"/>
  </p:sldIdLst>
  <p:sldSz cx="6858000" cy="12192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Titillium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rry mARS" initials="Tm" lastIdx="2" clrIdx="0">
    <p:extLst>
      <p:ext uri="{19B8F6BF-5375-455C-9EA6-DF929625EA0E}">
        <p15:presenceInfo xmlns:p15="http://schemas.microsoft.com/office/powerpoint/2012/main" userId="967c234f2440a6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62C68"/>
    <a:srgbClr val="04CC0E"/>
    <a:srgbClr val="92D050"/>
    <a:srgbClr val="05F510"/>
    <a:srgbClr val="04C40D"/>
    <a:srgbClr val="EE1B49"/>
    <a:srgbClr val="BA7D78"/>
    <a:srgbClr val="E99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5256" autoAdjust="0"/>
  </p:normalViewPr>
  <p:slideViewPr>
    <p:cSldViewPr snapToGrid="0">
      <p:cViewPr varScale="1">
        <p:scale>
          <a:sx n="91" d="100"/>
          <a:sy n="91" d="100"/>
        </p:scale>
        <p:origin x="4552" y="84"/>
      </p:cViewPr>
      <p:guideLst/>
    </p:cSldViewPr>
  </p:slideViewPr>
  <p:outlineViewPr>
    <p:cViewPr>
      <p:scale>
        <a:sx n="33" d="100"/>
        <a:sy n="33" d="100"/>
      </p:scale>
      <p:origin x="0" y="-157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52-429D-9604-859DCB32700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2-429D-9604-859DCB32700C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52-429D-9604-859DCB32700C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52-429D-9604-859DCB32700C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52-429D-9604-859DCB32700C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52-429D-9604-859DCB32700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52-429D-9604-859DCB327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52-429D-9604-859DCB32700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2-429D-9604-859DCB32700C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52-429D-9604-859DCB32700C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52-429D-9604-859DCB32700C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52-429D-9604-859DCB32700C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52-429D-9604-859DCB32700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52-429D-9604-859DCB327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71-49A1-9D64-9A36C04D069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71-49A1-9D64-9A36C04D069C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71-49A1-9D64-9A36C04D069C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71-49A1-9D64-9A36C04D069C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71-49A1-9D64-9A36C04D069C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71-49A1-9D64-9A36C04D069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971-49A1-9D64-9A36C04D0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A2-403B-B85A-0023A23C8C0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A2-403B-B85A-0023A23C8C00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A2-403B-B85A-0023A23C8C00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A2-403B-B85A-0023A23C8C00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A2-403B-B85A-0023A23C8C00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DA2-403B-B85A-0023A23C8C0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A2-403B-B85A-0023A23C8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D2-430F-9858-8089E8FDC2D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D2-430F-9858-8089E8FDC2D9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D2-430F-9858-8089E8FDC2D9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D2-430F-9858-8089E8FDC2D9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D2-430F-9858-8089E8FDC2D9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D2-430F-9858-8089E8FDC2D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D2-430F-9858-8089E8FDC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FF00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C6-4AA4-852A-F41D001ADC7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C6-4AA4-852A-F41D001ADC76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C6-4AA4-852A-F41D001ADC76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C6-4AA4-852A-F41D001ADC76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C6-4AA4-852A-F41D001ADC76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EC6-4AA4-852A-F41D001ADC7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C6-4AA4-852A-F41D001AD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76A-438B-8C38-874FC99E3AC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6A-438B-8C38-874FC99E3AC7}"/>
              </c:ext>
            </c:extLst>
          </c:dPt>
          <c:cat>
            <c:strRef>
              <c:f>Sheet1!$A$2:$A$3</c:f>
              <c:strCache>
                <c:ptCount val="2"/>
                <c:pt idx="0">
                  <c:v>Other media</c:v>
                </c:pt>
                <c:pt idx="1">
                  <c:v>Radio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A-438B-8C38-874FC99E3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61-474F-8F04-52D7679D28C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61-474F-8F04-52D7679D28C3}"/>
              </c:ext>
            </c:extLst>
          </c:dPt>
          <c:cat>
            <c:strRef>
              <c:f>Sheet1!$A$2:$A$3</c:f>
              <c:strCache>
                <c:ptCount val="2"/>
                <c:pt idx="0">
                  <c:v>Other media</c:v>
                </c:pt>
                <c:pt idx="1">
                  <c:v>Radio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1-474F-8F04-52D7679D2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Exposed to radio ads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9-41A2-BA01-818DA7A47701}"/>
              </c:ext>
            </c:extLst>
          </c:dPt>
          <c:dLbls>
            <c:dLbl>
              <c:idx val="0"/>
              <c:layout>
                <c:manualLayout>
                  <c:x val="-2.0236288733648799E-17"/>
                  <c:y val="0.1664625510750244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CD9-41A2-BA01-818DA7A47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D9-41A2-BA01-818DA7A477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Nt exposed to radio ads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813795021553095E-3"/>
                  <c:y val="0.151419699673320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D9-41A2-BA01-818DA7A47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D9-41A2-BA01-818DA7A47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-99"/>
        <c:axId val="857924480"/>
        <c:axId val="857925464"/>
      </c:barChart>
      <c:catAx>
        <c:axId val="857924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7925464"/>
        <c:crosses val="autoZero"/>
        <c:auto val="1"/>
        <c:lblAlgn val="ctr"/>
        <c:lblOffset val="100"/>
        <c:noMultiLvlLbl val="0"/>
      </c:catAx>
      <c:valAx>
        <c:axId val="857925464"/>
        <c:scaling>
          <c:orientation val="minMax"/>
          <c:max val="163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85792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2A947-4EDA-46C5-836F-E978F6F807A9}" type="datetimeFigureOut">
              <a:rPr lang="en-BE" smtClean="0"/>
              <a:t>12/15/2022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6DB23-0600-42C4-82CE-D1D43322A63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7937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dirty="0">
              <a:latin typeface="Montserrat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6DB23-0600-42C4-82CE-D1D43322A630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53103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BE" dirty="0">
                <a:latin typeface="Montserrat" panose="00000500000000000000" pitchFamily="2" charset="0"/>
              </a:rPr>
              <a:t>Tune in to Success: </a:t>
            </a:r>
            <a:r>
              <a:rPr lang="en-BE" sz="1200" b="0" dirty="0">
                <a:latin typeface="Montserrat" panose="00000500000000000000" pitchFamily="2" charset="0"/>
              </a:rPr>
              <a:t>Why radio is the best medium for D2C brands and e-commerce</a:t>
            </a:r>
          </a:p>
          <a:p>
            <a:pPr marL="171450" indent="-171450">
              <a:buFontTx/>
              <a:buChar char="-"/>
            </a:pPr>
            <a:r>
              <a:rPr lang="en-GB" dirty="0">
                <a:latin typeface="Montserrat" panose="00000500000000000000" pitchFamily="2" charset="0"/>
              </a:rPr>
              <a:t>The rise of DTC brands: How radio advertising is driving the direct-to-consumer revolution</a:t>
            </a:r>
            <a:endParaRPr lang="en-BE" dirty="0">
              <a:latin typeface="Montserrat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6DB23-0600-42C4-82CE-D1D43322A630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1853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6DB23-0600-42C4-82CE-D1D43322A630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039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6DB23-0600-42C4-82CE-D1D43322A630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1216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6DB23-0600-42C4-82CE-D1D43322A630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532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6DB23-0600-42C4-82CE-D1D43322A630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0349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6DB23-0600-42C4-82CE-D1D43322A630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8608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6DB23-0600-42C4-82CE-D1D43322A630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9862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6DB23-0600-42C4-82CE-D1D43322A630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0961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6DB23-0600-42C4-82CE-D1D43322A630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5794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48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21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/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2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hyperlink" Target="http://www.worldradioalliance.com/" TargetMode="External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radioallianc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orldradioallianc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s://twitter.com/WRadioAlliance" TargetMode="External"/><Relationship Id="rId4" Type="http://schemas.openxmlformats.org/officeDocument/2006/relationships/hyperlink" Target="https://www.linkedin.com/company/the-world-radio-allianc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hyperlink" Target="http://www.worldradioalliance.com/" TargetMode="Externa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image" Target="../media/image1.png"/><Relationship Id="rId9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woodone.com/blog/2019/09/18/westwood-one-becomes-first-national-audio-platform-to-select-leadsrx-attribution-for-cross-channel-advertiser-measureme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worldradioalliance.com/" TargetMode="External"/><Relationship Id="rId4" Type="http://schemas.openxmlformats.org/officeDocument/2006/relationships/hyperlink" Target="https://www.egta.com/egta_bites/egta_bites_340_23042021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radioallianc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ureaudelaradio.fr/_files/ugd/38338d_90e20cdb6db4472f8cfed8be8dabb53c.pdf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worldradioallianc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hyperlink" Target="https://www.ard-media.de/drive2web-radio-kampagnen/" TargetMode="External"/><Relationship Id="rId4" Type="http://schemas.openxmlformats.org/officeDocument/2006/relationships/chart" Target="../charts/chart7.xml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radioalliance.com/" TargetMode="External"/><Relationship Id="rId7" Type="http://schemas.openxmlformats.org/officeDocument/2006/relationships/hyperlink" Target="https://www.radiocentre.org/our-research/radio-the-online-multipli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gta.com/egta_bites/egta_bites_205_02022018/index.html" TargetMode="Externa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radioallianc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gta.com/egta_bites/egta_bites_378_25032022/index.html" TargetMode="External"/><Relationship Id="rId5" Type="http://schemas.openxmlformats.org/officeDocument/2006/relationships/hyperlink" Target="https://www.radiocentre.org/our-research/radio-the-online-multiplier/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worldradioalliance.com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radioalliance.com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FE6E-1F1B-2436-3D32-3D8998627B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AC4B6BA-92FD-4D3C-991B-00AFFDBC2FB5}" type="slidenum">
              <a:rPr lang="fr-BE" smtClean="0"/>
              <a:t>1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E2F0D-C409-C0A1-2645-895CB041F901}"/>
              </a:ext>
            </a:extLst>
          </p:cNvPr>
          <p:cNvSpPr/>
          <p:nvPr/>
        </p:nvSpPr>
        <p:spPr>
          <a:xfrm>
            <a:off x="1" y="0"/>
            <a:ext cx="6858000" cy="1111391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RADIO WORKS</a:t>
            </a:r>
          </a:p>
          <a:p>
            <a:pPr algn="ctr"/>
            <a:endParaRPr lang="en-BE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BE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  Why radio is the best medium</a:t>
            </a:r>
            <a:br>
              <a:rPr lang="en-BE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BE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for D2C brands</a:t>
            </a:r>
            <a:br>
              <a:rPr lang="en-BE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BE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&amp;</a:t>
            </a:r>
            <a:br>
              <a:rPr lang="en-BE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BE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e-commerce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8C69CD-5C2A-EDEE-E5F4-AB380C305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87" y="11317844"/>
            <a:ext cx="3447026" cy="6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2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Tadaaz.com">
            <a:extLst>
              <a:ext uri="{FF2B5EF4-FFF2-40B4-BE49-F238E27FC236}">
                <a16:creationId xmlns:a16="http://schemas.microsoft.com/office/drawing/2014/main" id="{8DF4049B-6EFB-0CE1-DDCF-C9C3B61AA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94" y="3969105"/>
            <a:ext cx="1492319" cy="9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FE6E-1F1B-2436-3D32-3D8998627B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AC4B6BA-92FD-4D3C-991B-00AFFDBC2FB5}" type="slidenum">
              <a:rPr lang="fr-BE" smtClean="0"/>
              <a:t>10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E2F0D-C409-C0A1-2645-895CB041F901}"/>
              </a:ext>
            </a:extLst>
          </p:cNvPr>
          <p:cNvSpPr/>
          <p:nvPr/>
        </p:nvSpPr>
        <p:spPr>
          <a:xfrm>
            <a:off x="0" y="2"/>
            <a:ext cx="6858000" cy="283924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b="1" dirty="0">
                <a:latin typeface="+mj-lt"/>
              </a:rPr>
              <a:t>Join these top D2C radio spenders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3620539-871A-6B90-112B-C28BEF22E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487" y="11317844"/>
            <a:ext cx="3447026" cy="66889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BD55AB-1A7B-B1BF-A622-B9EE908297FA}"/>
              </a:ext>
            </a:extLst>
          </p:cNvPr>
          <p:cNvCxnSpPr/>
          <p:nvPr/>
        </p:nvCxnSpPr>
        <p:spPr>
          <a:xfrm>
            <a:off x="0" y="11113910"/>
            <a:ext cx="6858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2">
            <a:extLst>
              <a:ext uri="{FF2B5EF4-FFF2-40B4-BE49-F238E27FC236}">
                <a16:creationId xmlns:a16="http://schemas.microsoft.com/office/drawing/2014/main" id="{D22F2F1F-385C-287C-2697-03545BDD97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2" y="3384315"/>
            <a:ext cx="1806030" cy="490425"/>
          </a:xfrm>
          <a:prstGeom prst="rect">
            <a:avLst/>
          </a:prstGeom>
        </p:spPr>
      </p:pic>
      <p:pic>
        <p:nvPicPr>
          <p:cNvPr id="11" name="Immagine 14">
            <a:extLst>
              <a:ext uri="{FF2B5EF4-FFF2-40B4-BE49-F238E27FC236}">
                <a16:creationId xmlns:a16="http://schemas.microsoft.com/office/drawing/2014/main" id="{E10496A7-7BB2-7496-9AF8-AEC9096A8E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60" y="3294243"/>
            <a:ext cx="2109163" cy="406013"/>
          </a:xfrm>
          <a:prstGeom prst="rect">
            <a:avLst/>
          </a:prstGeom>
        </p:spPr>
      </p:pic>
      <p:pic>
        <p:nvPicPr>
          <p:cNvPr id="17" name="Elemento grafico 22">
            <a:extLst>
              <a:ext uri="{FF2B5EF4-FFF2-40B4-BE49-F238E27FC236}">
                <a16:creationId xmlns:a16="http://schemas.microsoft.com/office/drawing/2014/main" id="{C8384E48-CD04-A2F1-7343-68BE0883F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8942" y="3127828"/>
            <a:ext cx="1222568" cy="7070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6A145B-DA40-21F9-77B0-6B9E646D0BC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3160" y="4785971"/>
            <a:ext cx="2241493" cy="804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3676A8-F82B-FB85-F4F5-5688D517B4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0386" y="6581716"/>
            <a:ext cx="947993" cy="910916"/>
          </a:xfrm>
          <a:prstGeom prst="rect">
            <a:avLst/>
          </a:prstGeom>
        </p:spPr>
      </p:pic>
      <p:pic>
        <p:nvPicPr>
          <p:cNvPr id="22" name="Immagine 8">
            <a:extLst>
              <a:ext uri="{FF2B5EF4-FFF2-40B4-BE49-F238E27FC236}">
                <a16:creationId xmlns:a16="http://schemas.microsoft.com/office/drawing/2014/main" id="{03CA3C46-61EA-FACD-8411-77B3592FDA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32" y="3965398"/>
            <a:ext cx="2931851" cy="926465"/>
          </a:xfrm>
          <a:prstGeom prst="rect">
            <a:avLst/>
          </a:prstGeom>
        </p:spPr>
      </p:pic>
      <p:pic>
        <p:nvPicPr>
          <p:cNvPr id="23" name="Immagine 4">
            <a:extLst>
              <a:ext uri="{FF2B5EF4-FFF2-40B4-BE49-F238E27FC236}">
                <a16:creationId xmlns:a16="http://schemas.microsoft.com/office/drawing/2014/main" id="{FE8BF58E-7856-957A-8683-BE59DA4592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0" y="6706008"/>
            <a:ext cx="1794960" cy="717984"/>
          </a:xfrm>
          <a:prstGeom prst="rect">
            <a:avLst/>
          </a:prstGeom>
        </p:spPr>
      </p:pic>
      <p:pic>
        <p:nvPicPr>
          <p:cNvPr id="25" name="Immagine 6">
            <a:extLst>
              <a:ext uri="{FF2B5EF4-FFF2-40B4-BE49-F238E27FC236}">
                <a16:creationId xmlns:a16="http://schemas.microsoft.com/office/drawing/2014/main" id="{524D2179-745E-AC46-7124-790B64D2A42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5" y="5610245"/>
            <a:ext cx="2104164" cy="1104687"/>
          </a:xfrm>
          <a:prstGeom prst="rect">
            <a:avLst/>
          </a:prstGeom>
        </p:spPr>
      </p:pic>
      <p:pic>
        <p:nvPicPr>
          <p:cNvPr id="26" name="Immagine 12">
            <a:extLst>
              <a:ext uri="{FF2B5EF4-FFF2-40B4-BE49-F238E27FC236}">
                <a16:creationId xmlns:a16="http://schemas.microsoft.com/office/drawing/2014/main" id="{D8323496-481D-D965-B86C-1D835762A33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49" y="7846233"/>
            <a:ext cx="1716919" cy="340683"/>
          </a:xfrm>
          <a:prstGeom prst="rect">
            <a:avLst/>
          </a:prstGeom>
        </p:spPr>
      </p:pic>
      <p:pic>
        <p:nvPicPr>
          <p:cNvPr id="32" name="Immagine 20">
            <a:extLst>
              <a:ext uri="{FF2B5EF4-FFF2-40B4-BE49-F238E27FC236}">
                <a16:creationId xmlns:a16="http://schemas.microsoft.com/office/drawing/2014/main" id="{3D80F6C0-BA3C-9223-12D2-B8D011AF71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4" y="7849995"/>
            <a:ext cx="2155725" cy="332598"/>
          </a:xfrm>
          <a:prstGeom prst="rect">
            <a:avLst/>
          </a:prstGeom>
        </p:spPr>
      </p:pic>
      <p:pic>
        <p:nvPicPr>
          <p:cNvPr id="36" name="Elemento grafico 3">
            <a:extLst>
              <a:ext uri="{FF2B5EF4-FFF2-40B4-BE49-F238E27FC236}">
                <a16:creationId xmlns:a16="http://schemas.microsoft.com/office/drawing/2014/main" id="{DFD86E1C-68E2-8885-E6C8-14098FF399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 flipV="1">
            <a:off x="2490917" y="6644806"/>
            <a:ext cx="2352545" cy="7998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44A4EEC-EBB4-B57A-6C6D-0CB75241DA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14" y="9690887"/>
            <a:ext cx="1925095" cy="4287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86EB2E-9837-A01B-AB70-DFAFEA97C3E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3462" y="8498751"/>
            <a:ext cx="1898236" cy="910914"/>
          </a:xfrm>
          <a:prstGeom prst="rect">
            <a:avLst/>
          </a:prstGeom>
        </p:spPr>
      </p:pic>
      <p:pic>
        <p:nvPicPr>
          <p:cNvPr id="39" name="Picture 38" descr="CEWE Stiftung &amp; Co. KGaA — Wikipédia">
            <a:extLst>
              <a:ext uri="{FF2B5EF4-FFF2-40B4-BE49-F238E27FC236}">
                <a16:creationId xmlns:a16="http://schemas.microsoft.com/office/drawing/2014/main" id="{0005735D-BB09-6B86-74E4-ADAC50E1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58" y="5821773"/>
            <a:ext cx="1430487" cy="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816843-4AF7-7D93-504A-B217CA5CD2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01513" y="5033822"/>
            <a:ext cx="2510362" cy="537935"/>
          </a:xfrm>
          <a:prstGeom prst="rect">
            <a:avLst/>
          </a:prstGeom>
        </p:spPr>
      </p:pic>
      <p:pic>
        <p:nvPicPr>
          <p:cNvPr id="42" name="Picture 41" descr="Sony demodagen">
            <a:extLst>
              <a:ext uri="{FF2B5EF4-FFF2-40B4-BE49-F238E27FC236}">
                <a16:creationId xmlns:a16="http://schemas.microsoft.com/office/drawing/2014/main" id="{7FC9A9C1-0D9E-6292-7AF0-BCA0A47FC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1" y="8453251"/>
            <a:ext cx="1425706" cy="9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804AFD8-6709-3E2F-FB8C-0FE4DE2D8D2E}"/>
              </a:ext>
            </a:extLst>
          </p:cNvPr>
          <p:cNvSpPr txBox="1"/>
          <p:nvPr/>
        </p:nvSpPr>
        <p:spPr>
          <a:xfrm>
            <a:off x="565822" y="10483148"/>
            <a:ext cx="57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5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Sample of top D2C spenders on radio</a:t>
            </a:r>
            <a:br>
              <a:rPr lang="en-BE" sz="15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</a:br>
            <a:r>
              <a:rPr lang="en-BE" sz="15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from selected markets</a:t>
            </a:r>
            <a:endParaRPr lang="fr-BE" sz="15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Peloton Logo, symbol, meaning, history, PNG, brand">
            <a:extLst>
              <a:ext uri="{FF2B5EF4-FFF2-40B4-BE49-F238E27FC236}">
                <a16:creationId xmlns:a16="http://schemas.microsoft.com/office/drawing/2014/main" id="{7598AA61-F8ED-AD4B-C8B7-79DC2AD6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4" y="3805784"/>
            <a:ext cx="2241493" cy="12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dfood Market's Competitors, Revenue, Number of Employees, Funding,  Acquisitions &amp; News - Owler Company Profile">
            <a:extLst>
              <a:ext uri="{FF2B5EF4-FFF2-40B4-BE49-F238E27FC236}">
                <a16:creationId xmlns:a16="http://schemas.microsoft.com/office/drawing/2014/main" id="{02E9F339-0A29-E9BB-9416-C3D43355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75" y="7466921"/>
            <a:ext cx="1689518" cy="7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9A040B9-95A9-8004-3B38-98B8CF0F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60" y="9556177"/>
            <a:ext cx="1513490" cy="53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3EC57BB-77F2-2D79-0107-365A28433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51" y="9662335"/>
            <a:ext cx="1714726" cy="5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Bay Logo">
            <a:extLst>
              <a:ext uri="{FF2B5EF4-FFF2-40B4-BE49-F238E27FC236}">
                <a16:creationId xmlns:a16="http://schemas.microsoft.com/office/drawing/2014/main" id="{538E47AF-663A-03AD-F986-689B7A229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9" r="52935" b="51059"/>
          <a:stretch/>
        </p:blipFill>
        <p:spPr bwMode="auto">
          <a:xfrm>
            <a:off x="265375" y="4986451"/>
            <a:ext cx="1343760" cy="59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NA Genetic Testing For Health, Ancestry And More - 23andMe">
            <a:extLst>
              <a:ext uri="{FF2B5EF4-FFF2-40B4-BE49-F238E27FC236}">
                <a16:creationId xmlns:a16="http://schemas.microsoft.com/office/drawing/2014/main" id="{7319F077-409E-53DC-C444-39AEA5375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4" b="15353"/>
          <a:stretch/>
        </p:blipFill>
        <p:spPr bwMode="auto">
          <a:xfrm>
            <a:off x="2007336" y="8465355"/>
            <a:ext cx="1311072" cy="89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4956E47-D591-5040-8D1A-8AB76D11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09" y="5814311"/>
            <a:ext cx="2245155" cy="70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nguage for Life - Babbel.com">
            <a:extLst>
              <a:ext uri="{FF2B5EF4-FFF2-40B4-BE49-F238E27FC236}">
                <a16:creationId xmlns:a16="http://schemas.microsoft.com/office/drawing/2014/main" id="{99652803-893E-0D51-56DC-9B0FB084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73" y="8539676"/>
            <a:ext cx="1393409" cy="7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3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FE6E-1F1B-2436-3D32-3D8998627B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AC4B6BA-92FD-4D3C-991B-00AFFDBC2FB5}" type="slidenum">
              <a:rPr lang="fr-BE" smtClean="0"/>
              <a:t>11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E2F0D-C409-C0A1-2645-895CB041F901}"/>
              </a:ext>
            </a:extLst>
          </p:cNvPr>
          <p:cNvSpPr/>
          <p:nvPr/>
        </p:nvSpPr>
        <p:spPr>
          <a:xfrm>
            <a:off x="1" y="0"/>
            <a:ext cx="6858000" cy="1111391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+mj-lt"/>
              </a:rPr>
              <a:t>RADIO</a:t>
            </a:r>
            <a:br>
              <a:rPr lang="en-GB" sz="4000" b="1" dirty="0">
                <a:latin typeface="+mj-lt"/>
              </a:rPr>
            </a:br>
            <a:r>
              <a:rPr lang="en-GB" sz="4000" b="1" dirty="0">
                <a:latin typeface="+mj-lt"/>
              </a:rPr>
              <a:t> with its</a:t>
            </a:r>
            <a:r>
              <a:rPr lang="en-BE" sz="4000" b="1" dirty="0">
                <a:latin typeface="+mj-lt"/>
              </a:rPr>
              <a:t> </a:t>
            </a:r>
            <a:r>
              <a:rPr lang="en-GB" sz="4000" b="1" dirty="0">
                <a:latin typeface="+mj-lt"/>
              </a:rPr>
              <a:t>ability to:</a:t>
            </a:r>
          </a:p>
          <a:p>
            <a:pPr algn="ctr"/>
            <a:endParaRPr lang="en-GB" sz="20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  <a:p>
            <a:pPr marL="1074738" indent="-35242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connect &amp; engage with the audience</a:t>
            </a:r>
          </a:p>
          <a:p>
            <a:pPr marL="1074738" indent="-35242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use its mass reach </a:t>
            </a:r>
          </a:p>
          <a:p>
            <a:pPr marL="1074738" indent="-35242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drive search &amp; site traffic effectively</a:t>
            </a:r>
            <a:br>
              <a:rPr lang="en-BE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for a low cost </a:t>
            </a:r>
          </a:p>
          <a:p>
            <a:pPr marL="801688" indent="-352425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j-lt"/>
              </a:rPr>
              <a:t>is the </a:t>
            </a:r>
            <a:r>
              <a:rPr lang="en-GB" sz="4000" b="1" dirty="0">
                <a:solidFill>
                  <a:schemeClr val="bg1"/>
                </a:solidFill>
                <a:latin typeface="+mj-lt"/>
              </a:rPr>
              <a:t>best medium </a:t>
            </a:r>
            <a:r>
              <a:rPr lang="en-GB" sz="4000" dirty="0">
                <a:solidFill>
                  <a:schemeClr val="bg1"/>
                </a:solidFill>
                <a:latin typeface="+mj-lt"/>
              </a:rPr>
              <a:t>to deliver messaging for </a:t>
            </a:r>
            <a:r>
              <a:rPr lang="en-GB" sz="4000" b="1" dirty="0">
                <a:solidFill>
                  <a:schemeClr val="bg1"/>
                </a:solidFill>
                <a:latin typeface="+mj-lt"/>
              </a:rPr>
              <a:t>D2C brands.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E8C69CD-5C2A-EDEE-E5F4-AB380C305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87" y="11317844"/>
            <a:ext cx="3447026" cy="6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DC80BF-9A2B-9006-5DE9-8A11A543591D}"/>
              </a:ext>
            </a:extLst>
          </p:cNvPr>
          <p:cNvSpPr/>
          <p:nvPr/>
        </p:nvSpPr>
        <p:spPr>
          <a:xfrm>
            <a:off x="0" y="0"/>
            <a:ext cx="6858000" cy="10878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4000" b="1" dirty="0">
              <a:solidFill>
                <a:schemeClr val="accent6"/>
              </a:solidFill>
              <a:latin typeface="+mj-lt"/>
            </a:endParaRPr>
          </a:p>
          <a:p>
            <a:pPr algn="ctr"/>
            <a:endParaRPr lang="en-BE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CC35178D-A20F-0984-2E72-35F94050C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87" y="11317844"/>
            <a:ext cx="3447026" cy="6688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85F1F9-2338-2F3C-9046-1E122CE5352A}"/>
              </a:ext>
            </a:extLst>
          </p:cNvPr>
          <p:cNvSpPr/>
          <p:nvPr/>
        </p:nvSpPr>
        <p:spPr>
          <a:xfrm>
            <a:off x="472966" y="1"/>
            <a:ext cx="6053958" cy="10878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4000" b="1" dirty="0">
              <a:solidFill>
                <a:schemeClr val="accent6"/>
              </a:solidFill>
              <a:latin typeface="+mj-lt"/>
            </a:endParaRPr>
          </a:p>
          <a:p>
            <a:pPr algn="ctr"/>
            <a:endParaRPr lang="en-BE" sz="4000" b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GB" sz="4000" dirty="0">
                <a:solidFill>
                  <a:srgbClr val="7030A0"/>
                </a:solidFill>
                <a:latin typeface="+mj-lt"/>
              </a:rPr>
              <a:t>is a worldwide grouping of broadcasters’ and sales houses’ trade bodies a</a:t>
            </a:r>
            <a:r>
              <a:rPr lang="en-BE" sz="4000" dirty="0">
                <a:solidFill>
                  <a:srgbClr val="7030A0"/>
                </a:solidFill>
                <a:latin typeface="+mj-lt"/>
              </a:rPr>
              <a:t>cross </a:t>
            </a:r>
            <a:r>
              <a:rPr lang="en-BE" sz="4000">
                <a:solidFill>
                  <a:srgbClr val="7030A0"/>
                </a:solidFill>
                <a:latin typeface="+mj-lt"/>
              </a:rPr>
              <a:t>16 markets</a:t>
            </a:r>
            <a:r>
              <a:rPr lang="en-GB" sz="4000">
                <a:solidFill>
                  <a:srgbClr val="7030A0"/>
                </a:solidFill>
                <a:latin typeface="+mj-lt"/>
              </a:rPr>
              <a:t>, </a:t>
            </a:r>
            <a:r>
              <a:rPr lang="en-GB" sz="4000" dirty="0">
                <a:solidFill>
                  <a:srgbClr val="7030A0"/>
                </a:solidFill>
                <a:latin typeface="+mj-lt"/>
              </a:rPr>
              <a:t>whose joint objective is to promote radio.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C7296-32FD-BF6B-EEC6-69FCEF697A39}"/>
              </a:ext>
            </a:extLst>
          </p:cNvPr>
          <p:cNvSpPr txBox="1"/>
          <p:nvPr/>
        </p:nvSpPr>
        <p:spPr>
          <a:xfrm>
            <a:off x="1070084" y="9297532"/>
            <a:ext cx="4717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hlinkClick r:id="rId2"/>
              </a:rPr>
              <a:t>www.worldradioalliance.com </a:t>
            </a:r>
            <a:endParaRPr lang="en-BE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hlinkClick r:id="rId4"/>
              </a:rPr>
              <a:t>WRA on LinkedIn</a:t>
            </a:r>
            <a:endParaRPr lang="en-BE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hlinkClick r:id="rId5"/>
              </a:rPr>
              <a:t>WRA on Twitter</a:t>
            </a:r>
            <a:endParaRPr lang="en-BE" sz="2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530914-421D-965F-3720-7D10B3A52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2" y="1011049"/>
            <a:ext cx="5152514" cy="19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9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hlinkClick r:id="rId3"/>
            <a:extLst>
              <a:ext uri="{FF2B5EF4-FFF2-40B4-BE49-F238E27FC236}">
                <a16:creationId xmlns:a16="http://schemas.microsoft.com/office/drawing/2014/main" id="{42D42C54-E705-C599-110C-7E252EC8C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87" y="11317844"/>
            <a:ext cx="3447026" cy="66889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D88822-5CC2-0D37-2743-B7E523E55C8B}"/>
              </a:ext>
            </a:extLst>
          </p:cNvPr>
          <p:cNvGrpSpPr/>
          <p:nvPr/>
        </p:nvGrpSpPr>
        <p:grpSpPr>
          <a:xfrm>
            <a:off x="2258093" y="5413871"/>
            <a:ext cx="2368538" cy="2006944"/>
            <a:chOff x="2244731" y="5598418"/>
            <a:chExt cx="2368538" cy="2006944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B76D4D01-8AC6-BF2C-5DC3-F127C9D6AB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9390430"/>
                </p:ext>
              </p:extLst>
            </p:nvPr>
          </p:nvGraphicFramePr>
          <p:xfrm>
            <a:off x="2244731" y="5598418"/>
            <a:ext cx="2368538" cy="2006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E02150-2B4B-907B-81F9-8E8B8253EF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7890" y="6133890"/>
              <a:ext cx="962221" cy="936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  <a:ea typeface="Roboto" panose="02000000000000000000" pitchFamily="2" charset="0"/>
                </a:rPr>
                <a:t>50%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303C56-0F5E-E0DF-57A7-0625FE294D2B}"/>
              </a:ext>
            </a:extLst>
          </p:cNvPr>
          <p:cNvGrpSpPr/>
          <p:nvPr/>
        </p:nvGrpSpPr>
        <p:grpSpPr>
          <a:xfrm>
            <a:off x="171450" y="5413871"/>
            <a:ext cx="2368538" cy="2006944"/>
            <a:chOff x="171450" y="5598418"/>
            <a:chExt cx="2368538" cy="2006944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C6198543-1171-5291-79BA-A0C14F7966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899545"/>
                </p:ext>
              </p:extLst>
            </p:nvPr>
          </p:nvGraphicFramePr>
          <p:xfrm>
            <a:off x="171450" y="5598418"/>
            <a:ext cx="2368538" cy="2006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99D70E-566C-8616-7823-9E934BA25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609" y="6133890"/>
              <a:ext cx="962221" cy="93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  <a:ea typeface="Roboto" panose="02000000000000000000" pitchFamily="2" charset="0"/>
                </a:rPr>
                <a:t>83%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E4BEB9-2A0A-83D5-F9F4-4CA44F8E98A8}"/>
              </a:ext>
            </a:extLst>
          </p:cNvPr>
          <p:cNvGrpSpPr/>
          <p:nvPr/>
        </p:nvGrpSpPr>
        <p:grpSpPr>
          <a:xfrm>
            <a:off x="4320421" y="5413871"/>
            <a:ext cx="2368538" cy="2006944"/>
            <a:chOff x="4272293" y="5598418"/>
            <a:chExt cx="2368538" cy="2006944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193C5152-74A8-C186-51BF-C96293CE7B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1560878"/>
                </p:ext>
              </p:extLst>
            </p:nvPr>
          </p:nvGraphicFramePr>
          <p:xfrm>
            <a:off x="4272293" y="5598418"/>
            <a:ext cx="2368538" cy="2006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1F379A-DE4E-0790-940F-54D136D2EF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75452" y="6133890"/>
              <a:ext cx="962221" cy="93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  <a:ea typeface="Roboto" panose="02000000000000000000" pitchFamily="2" charset="0"/>
                </a:rPr>
                <a:t>40%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FFD5BB-D3E1-9C4F-39B4-FA1BD1319169}"/>
              </a:ext>
            </a:extLst>
          </p:cNvPr>
          <p:cNvGrpSpPr/>
          <p:nvPr/>
        </p:nvGrpSpPr>
        <p:grpSpPr>
          <a:xfrm>
            <a:off x="171450" y="7780938"/>
            <a:ext cx="2368538" cy="2006944"/>
            <a:chOff x="213679" y="8270275"/>
            <a:chExt cx="2368538" cy="2006944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54EDD57F-F2A0-5397-6D65-833803DF7B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5060986"/>
                </p:ext>
              </p:extLst>
            </p:nvPr>
          </p:nvGraphicFramePr>
          <p:xfrm>
            <a:off x="213679" y="8270275"/>
            <a:ext cx="2368538" cy="2006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DAE4EF-580C-8709-B40F-31EB4FD27C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838" y="8805747"/>
              <a:ext cx="962221" cy="9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  <a:ea typeface="Roboto" panose="02000000000000000000" pitchFamily="2" charset="0"/>
                </a:rPr>
                <a:t>29%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949333-4675-2E91-DA56-8B5869A5157C}"/>
              </a:ext>
            </a:extLst>
          </p:cNvPr>
          <p:cNvGrpSpPr/>
          <p:nvPr/>
        </p:nvGrpSpPr>
        <p:grpSpPr>
          <a:xfrm>
            <a:off x="2258093" y="7780938"/>
            <a:ext cx="2368538" cy="2006944"/>
            <a:chOff x="2308477" y="8298977"/>
            <a:chExt cx="2368538" cy="2006944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20A3FF43-F1AB-7A2C-A3A2-48868E96AAD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6413199"/>
                </p:ext>
              </p:extLst>
            </p:nvPr>
          </p:nvGraphicFramePr>
          <p:xfrm>
            <a:off x="2308477" y="8298977"/>
            <a:ext cx="2368538" cy="2006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104C28E-DBEA-9AAC-5720-75D0C1A741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9805" y="8836222"/>
              <a:ext cx="962221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  <a:ea typeface="Roboto" panose="02000000000000000000" pitchFamily="2" charset="0"/>
                </a:rPr>
                <a:t>15%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65B078-9A40-FFAF-1C8B-FAD89B79B334}"/>
              </a:ext>
            </a:extLst>
          </p:cNvPr>
          <p:cNvGrpSpPr/>
          <p:nvPr/>
        </p:nvGrpSpPr>
        <p:grpSpPr>
          <a:xfrm>
            <a:off x="4320421" y="7780938"/>
            <a:ext cx="2368538" cy="2006944"/>
            <a:chOff x="4483254" y="8313113"/>
            <a:chExt cx="2368538" cy="2006944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37C68B87-ACFF-8763-3E17-8860BBEC9D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1202123"/>
                </p:ext>
              </p:extLst>
            </p:nvPr>
          </p:nvGraphicFramePr>
          <p:xfrm>
            <a:off x="4483254" y="8313113"/>
            <a:ext cx="2368538" cy="2006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16DB728-4BD2-13A1-C727-89CCADC3E9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6413" y="8848585"/>
              <a:ext cx="962221" cy="9360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  <a:ea typeface="Roboto" panose="02000000000000000000" pitchFamily="2" charset="0"/>
                </a:rPr>
                <a:t>10%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FE6E-1F1B-2436-3D32-3D8998627B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AC4B6BA-92FD-4D3C-991B-00AFFDBC2FB5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E2F0D-C409-C0A1-2645-895CB041F901}"/>
              </a:ext>
            </a:extLst>
          </p:cNvPr>
          <p:cNvSpPr/>
          <p:nvPr/>
        </p:nvSpPr>
        <p:spPr>
          <a:xfrm>
            <a:off x="0" y="0"/>
            <a:ext cx="6858000" cy="415948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b="1" dirty="0">
                <a:latin typeface="+mj-lt"/>
              </a:rPr>
              <a:t>Radio reaches more online shoppers</a:t>
            </a:r>
            <a:br>
              <a:rPr lang="en-BE" sz="4500" b="1" dirty="0">
                <a:latin typeface="+mj-lt"/>
              </a:rPr>
            </a:br>
            <a:r>
              <a:rPr lang="en-GB" sz="4500" b="1" dirty="0">
                <a:latin typeface="+mj-lt"/>
              </a:rPr>
              <a:t>than any</a:t>
            </a:r>
            <a:br>
              <a:rPr lang="en-BE" sz="4500" b="1" dirty="0">
                <a:latin typeface="+mj-lt"/>
              </a:rPr>
            </a:br>
            <a:r>
              <a:rPr lang="en-GB" sz="4500" b="1" dirty="0">
                <a:latin typeface="+mj-lt"/>
              </a:rPr>
              <a:t>social media</a:t>
            </a:r>
            <a:br>
              <a:rPr lang="en-BE" sz="4500" b="1" dirty="0">
                <a:latin typeface="+mj-lt"/>
              </a:rPr>
            </a:br>
            <a:r>
              <a:rPr lang="en-GB" sz="4500" b="1" dirty="0">
                <a:latin typeface="+mj-lt"/>
              </a:rPr>
              <a:t>platform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71A81-DA8D-0922-F8EA-D2D0D772BD9B}"/>
              </a:ext>
            </a:extLst>
          </p:cNvPr>
          <p:cNvSpPr txBox="1"/>
          <p:nvPr/>
        </p:nvSpPr>
        <p:spPr>
          <a:xfrm>
            <a:off x="595600" y="10631070"/>
            <a:ext cx="5751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</a:t>
            </a:r>
            <a:r>
              <a:rPr lang="en-BE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ource</a:t>
            </a:r>
            <a:r>
              <a:rPr lang="en-BE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:</a:t>
            </a:r>
            <a:r>
              <a:rPr lang="en-CA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 </a:t>
            </a:r>
            <a:r>
              <a:rPr lang="en-BE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RadioConnects</a:t>
            </a:r>
            <a:r>
              <a:rPr lang="en-BE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, </a:t>
            </a:r>
            <a:r>
              <a:rPr lang="en-CA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Numeris</a:t>
            </a:r>
            <a:r>
              <a:rPr lang="en-CA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 RTS Canada </a:t>
            </a:r>
            <a:r>
              <a:rPr lang="en-BE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Spring</a:t>
            </a:r>
            <a:r>
              <a:rPr lang="en-CA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 2022</a:t>
            </a:r>
            <a:r>
              <a:rPr lang="en-BE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, </a:t>
            </a:r>
            <a:r>
              <a:rPr lang="en-CA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A18+</a:t>
            </a:r>
            <a:r>
              <a:rPr lang="en-BE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, </a:t>
            </a:r>
            <a:r>
              <a:rPr lang="en-CA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/ Total Canada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shopped internet department/warehouse stores past year/</a:t>
            </a:r>
            <a:r>
              <a:rPr lang="en-CA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*Media Mix Radio / TV / Daily Newspaper / Community Newspaper / Magazine / Internet </a:t>
            </a:r>
            <a:endParaRPr lang="fr-BE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EEED65DF-172A-546B-1C38-076333693BFB}"/>
              </a:ext>
            </a:extLst>
          </p:cNvPr>
          <p:cNvSpPr txBox="1">
            <a:spLocks/>
          </p:cNvSpPr>
          <p:nvPr/>
        </p:nvSpPr>
        <p:spPr>
          <a:xfrm>
            <a:off x="2391149" y="5202764"/>
            <a:ext cx="2160000" cy="2000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Roboto" panose="02000000000000000000" pitchFamily="2" charset="0"/>
              </a:rPr>
              <a:t>Facebook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C52AE084-64D7-651F-D4C0-D75CABA9CB08}"/>
              </a:ext>
            </a:extLst>
          </p:cNvPr>
          <p:cNvSpPr txBox="1">
            <a:spLocks/>
          </p:cNvSpPr>
          <p:nvPr/>
        </p:nvSpPr>
        <p:spPr>
          <a:xfrm>
            <a:off x="275719" y="5202764"/>
            <a:ext cx="2160000" cy="2000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b="1" dirty="0">
                <a:solidFill>
                  <a:srgbClr val="7030A0"/>
                </a:solidFill>
                <a:latin typeface="+mj-lt"/>
                <a:ea typeface="Roboto" panose="02000000000000000000" pitchFamily="2" charset="0"/>
              </a:rPr>
              <a:t>AM/FM Radio</a:t>
            </a:r>
            <a:endParaRPr lang="en-US" sz="1300" dirty="0">
              <a:solidFill>
                <a:srgbClr val="7030A0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FBD6C8BD-BCA9-9B36-16FC-09DF466A8D3A}"/>
              </a:ext>
            </a:extLst>
          </p:cNvPr>
          <p:cNvSpPr txBox="1">
            <a:spLocks/>
          </p:cNvSpPr>
          <p:nvPr/>
        </p:nvSpPr>
        <p:spPr>
          <a:xfrm>
            <a:off x="4422281" y="5202764"/>
            <a:ext cx="2160000" cy="2000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b="1" dirty="0">
                <a:solidFill>
                  <a:srgbClr val="C00000"/>
                </a:solidFill>
                <a:latin typeface="+mj-lt"/>
                <a:ea typeface="Roboto" panose="02000000000000000000" pitchFamily="2" charset="0"/>
              </a:rPr>
              <a:t>YouTube</a:t>
            </a:r>
            <a:endParaRPr lang="en-US" sz="1300" dirty="0">
              <a:solidFill>
                <a:srgbClr val="C00000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8EC495F6-5275-7F09-BB00-EF43E5336035}"/>
              </a:ext>
            </a:extLst>
          </p:cNvPr>
          <p:cNvSpPr txBox="1">
            <a:spLocks/>
          </p:cNvSpPr>
          <p:nvPr/>
        </p:nvSpPr>
        <p:spPr>
          <a:xfrm>
            <a:off x="275719" y="7559381"/>
            <a:ext cx="2160000" cy="2000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accent4"/>
                </a:solidFill>
                <a:latin typeface="+mj-lt"/>
                <a:ea typeface="Roboto" panose="02000000000000000000" pitchFamily="2" charset="0"/>
              </a:rPr>
              <a:t>Instagram</a:t>
            </a:r>
            <a:endParaRPr lang="en-US" sz="1300" dirty="0">
              <a:solidFill>
                <a:schemeClr val="accent4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30" name="Inhaltsplatzhalter 4">
            <a:extLst>
              <a:ext uri="{FF2B5EF4-FFF2-40B4-BE49-F238E27FC236}">
                <a16:creationId xmlns:a16="http://schemas.microsoft.com/office/drawing/2014/main" id="{BC39CE13-FB14-2BCE-688E-8BE894FD448F}"/>
              </a:ext>
            </a:extLst>
          </p:cNvPr>
          <p:cNvSpPr txBox="1">
            <a:spLocks/>
          </p:cNvSpPr>
          <p:nvPr/>
        </p:nvSpPr>
        <p:spPr>
          <a:xfrm>
            <a:off x="2362362" y="7559381"/>
            <a:ext cx="2160000" cy="2000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b="1" dirty="0">
                <a:solidFill>
                  <a:srgbClr val="00B0F0"/>
                </a:solidFill>
                <a:latin typeface="+mj-lt"/>
                <a:ea typeface="Roboto" panose="02000000000000000000" pitchFamily="2" charset="0"/>
              </a:rPr>
              <a:t>Twitter</a:t>
            </a:r>
            <a:endParaRPr lang="en-US" sz="1300" dirty="0">
              <a:solidFill>
                <a:srgbClr val="00B0F0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id="{E092A44D-652C-B37E-03A8-BEB82EE22CF0}"/>
              </a:ext>
            </a:extLst>
          </p:cNvPr>
          <p:cNvSpPr txBox="1">
            <a:spLocks/>
          </p:cNvSpPr>
          <p:nvPr/>
        </p:nvSpPr>
        <p:spPr>
          <a:xfrm>
            <a:off x="4422281" y="7559381"/>
            <a:ext cx="2160000" cy="2000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b="1" dirty="0">
                <a:solidFill>
                  <a:srgbClr val="FF0066"/>
                </a:solidFill>
                <a:latin typeface="+mj-lt"/>
                <a:ea typeface="Roboto" panose="02000000000000000000" pitchFamily="2" charset="0"/>
              </a:rPr>
              <a:t>Video Sharing (Tik-Tok) </a:t>
            </a:r>
            <a:endParaRPr lang="en-US" sz="1300" dirty="0">
              <a:solidFill>
                <a:srgbClr val="FF0066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930594DE-A2CD-2DCE-5A41-03597883BF06}"/>
              </a:ext>
            </a:extLst>
          </p:cNvPr>
          <p:cNvSpPr txBox="1">
            <a:spLocks/>
          </p:cNvSpPr>
          <p:nvPr/>
        </p:nvSpPr>
        <p:spPr>
          <a:xfrm>
            <a:off x="565483" y="4559708"/>
            <a:ext cx="5751096" cy="461665"/>
          </a:xfrm>
          <a:prstGeom prst="rect">
            <a:avLst/>
          </a:prstGeom>
        </p:spPr>
        <p:txBody>
          <a:bodyPr>
            <a:spAutoFit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kern="0" dirty="0">
                <a:solidFill>
                  <a:srgbClr val="7030A0"/>
                </a:solidFill>
                <a:ea typeface="+mn-ea"/>
                <a:cs typeface="+mn-cs"/>
              </a:rPr>
              <a:t>Radio vs. Digital Platform Reach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6B45F9-47B3-C2BD-DB7F-9894CCD361F3}"/>
              </a:ext>
            </a:extLst>
          </p:cNvPr>
          <p:cNvSpPr txBox="1"/>
          <p:nvPr/>
        </p:nvSpPr>
        <p:spPr>
          <a:xfrm>
            <a:off x="565483" y="9887701"/>
            <a:ext cx="5751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Canadians who have shopped internet department/ warehouse stores in the past year – 7-day reach 18+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35B755-A2C9-8278-189F-EF8692585BC6}"/>
              </a:ext>
            </a:extLst>
          </p:cNvPr>
          <p:cNvCxnSpPr/>
          <p:nvPr/>
        </p:nvCxnSpPr>
        <p:spPr>
          <a:xfrm>
            <a:off x="0" y="11176974"/>
            <a:ext cx="6858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47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7E5D772-C369-3859-5236-D1CE84E0AD4E}"/>
              </a:ext>
            </a:extLst>
          </p:cNvPr>
          <p:cNvSpPr/>
          <p:nvPr/>
        </p:nvSpPr>
        <p:spPr>
          <a:xfrm>
            <a:off x="-16042" y="0"/>
            <a:ext cx="6874042" cy="111138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FE6E-1F1B-2436-3D32-3D8998627B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AC4B6BA-92FD-4D3C-991B-00AFFDBC2FB5}" type="slidenum">
              <a:rPr lang="fr-BE" smtClean="0"/>
              <a:t>3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E2F0D-C409-C0A1-2645-895CB041F901}"/>
              </a:ext>
            </a:extLst>
          </p:cNvPr>
          <p:cNvSpPr/>
          <p:nvPr/>
        </p:nvSpPr>
        <p:spPr>
          <a:xfrm>
            <a:off x="0" y="2"/>
            <a:ext cx="6858000" cy="283924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b="1" dirty="0">
                <a:latin typeface="+mj-lt"/>
              </a:rPr>
              <a:t> Radio drives traffic</a:t>
            </a:r>
            <a:br>
              <a:rPr lang="en-BE" sz="4500" b="1" dirty="0">
                <a:latin typeface="+mj-lt"/>
              </a:rPr>
            </a:br>
            <a:r>
              <a:rPr lang="en-GB" sz="4500" b="1" dirty="0">
                <a:latin typeface="+mj-lt"/>
              </a:rPr>
              <a:t>to online stores </a:t>
            </a:r>
            <a:endParaRPr lang="fr-BE" sz="45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FB131-A9D5-2BBD-E1A6-BA8E29CFCFA2}"/>
              </a:ext>
            </a:extLst>
          </p:cNvPr>
          <p:cNvSpPr txBox="1"/>
          <p:nvPr/>
        </p:nvSpPr>
        <p:spPr>
          <a:xfrm>
            <a:off x="527844" y="10398227"/>
            <a:ext cx="57528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</a:t>
            </a:r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Radio: Leads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</a:t>
            </a:r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x study of 62 direct-to-consumer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advertisers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BE" sz="105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B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**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Measuring radio’s ability to drive web conversions – </a:t>
            </a:r>
            <a:r>
              <a:rPr lang="en-GB" sz="105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Talpa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(NL)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BE" sz="105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C2017D-D7BB-B5BC-75A1-BD542B248F4B}"/>
              </a:ext>
            </a:extLst>
          </p:cNvPr>
          <p:cNvSpPr/>
          <p:nvPr/>
        </p:nvSpPr>
        <p:spPr>
          <a:xfrm>
            <a:off x="527844" y="3731244"/>
            <a:ext cx="5752800" cy="26776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+21%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lift in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web activity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D2C brands*</a:t>
            </a:r>
            <a:endParaRPr kumimoji="0" lang="en-BE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algn="ctr">
              <a:defRPr/>
            </a:pPr>
            <a:endParaRPr kumimoji="0" lang="en-BE" sz="15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Arial" panose="020B0604020202020204" pitchFamily="34" charset="0"/>
            </a:endParaRPr>
          </a:p>
          <a:p>
            <a:pPr algn="ctr">
              <a:defRPr/>
            </a:pPr>
            <a:r>
              <a:rPr kumimoji="0" lang="en-BE" sz="15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Arial" panose="020B0604020202020204" pitchFamily="34" charset="0"/>
              </a:rPr>
              <a:t>On average, advertising on radio drives a +21% lift in site activity for direct-to-consumer brands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49A304F-7ABF-A5BE-E2D0-166A0D26337A}"/>
              </a:ext>
            </a:extLst>
          </p:cNvPr>
          <p:cNvSpPr/>
          <p:nvPr/>
        </p:nvSpPr>
        <p:spPr>
          <a:xfrm>
            <a:off x="1988888" y="3217326"/>
            <a:ext cx="2900323" cy="48870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192CE2-4A31-8A49-8135-479DB4BCD97B}"/>
              </a:ext>
            </a:extLst>
          </p:cNvPr>
          <p:cNvSpPr/>
          <p:nvPr/>
        </p:nvSpPr>
        <p:spPr>
          <a:xfrm>
            <a:off x="527844" y="7526500"/>
            <a:ext cx="5752800" cy="26314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r>
              <a:rPr kumimoji="0" lang="en-BE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92</a:t>
            </a: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Additional direct online effect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**</a:t>
            </a:r>
            <a:endParaRPr kumimoji="0" lang="en-BE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algn="ctr">
              <a:defRPr/>
            </a:pPr>
            <a:endParaRPr kumimoji="0" lang="en-BE" sz="15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Arial" panose="020B0604020202020204" pitchFamily="34" charset="0"/>
            </a:endParaRPr>
          </a:p>
          <a:p>
            <a:pPr algn="ctr">
              <a:defRPr/>
            </a:pPr>
            <a:r>
              <a:rPr kumimoji="0" lang="en-BE" sz="15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Arial" panose="020B0604020202020204" pitchFamily="34" charset="0"/>
              </a:rPr>
              <a:t>Research showed that radio drives up to 92% additional direct effect online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193C77D-7006-1771-0CBA-38A66C761AF4}"/>
              </a:ext>
            </a:extLst>
          </p:cNvPr>
          <p:cNvSpPr/>
          <p:nvPr/>
        </p:nvSpPr>
        <p:spPr>
          <a:xfrm>
            <a:off x="1988888" y="7004637"/>
            <a:ext cx="2900323" cy="48870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33620539-871A-6B90-112B-C28BEF22E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487" y="11317844"/>
            <a:ext cx="3447026" cy="6688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0F0854-1646-770E-0161-938D9B45DF78}"/>
              </a:ext>
            </a:extLst>
          </p:cNvPr>
          <p:cNvCxnSpPr>
            <a:cxnSpLocks/>
          </p:cNvCxnSpPr>
          <p:nvPr/>
        </p:nvCxnSpPr>
        <p:spPr>
          <a:xfrm>
            <a:off x="-16042" y="6606079"/>
            <a:ext cx="687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97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4CEC94-6289-14BF-1F60-84FA42BB68A3}"/>
              </a:ext>
            </a:extLst>
          </p:cNvPr>
          <p:cNvSpPr/>
          <p:nvPr/>
        </p:nvSpPr>
        <p:spPr>
          <a:xfrm>
            <a:off x="-16042" y="0"/>
            <a:ext cx="6874042" cy="111138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FE6E-1F1B-2436-3D32-3D8998627B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AC4B6BA-92FD-4D3C-991B-00AFFDBC2FB5}" type="slidenum">
              <a:rPr lang="fr-BE" smtClean="0"/>
              <a:t>4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E2F0D-C409-C0A1-2645-895CB041F901}"/>
              </a:ext>
            </a:extLst>
          </p:cNvPr>
          <p:cNvSpPr/>
          <p:nvPr/>
        </p:nvSpPr>
        <p:spPr>
          <a:xfrm>
            <a:off x="0" y="2"/>
            <a:ext cx="6858000" cy="283924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b="1" dirty="0">
                <a:latin typeface="+mj-lt"/>
              </a:rPr>
              <a:t> Radio drives</a:t>
            </a:r>
            <a:endParaRPr lang="en-BE" sz="4500" b="1" dirty="0">
              <a:latin typeface="+mj-lt"/>
            </a:endParaRPr>
          </a:p>
          <a:p>
            <a:pPr algn="ctr"/>
            <a:r>
              <a:rPr lang="en-GB" sz="4500" b="1" dirty="0">
                <a:latin typeface="+mj-lt"/>
              </a:rPr>
              <a:t>web traffic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C2017D-D7BB-B5BC-75A1-BD542B248F4B}"/>
              </a:ext>
            </a:extLst>
          </p:cNvPr>
          <p:cNvSpPr/>
          <p:nvPr/>
        </p:nvSpPr>
        <p:spPr>
          <a:xfrm>
            <a:off x="527844" y="3731244"/>
            <a:ext cx="5752800" cy="19389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r>
              <a:rPr kumimoji="0" lang="en-BE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43</a:t>
            </a: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Average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brand web traffic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lift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49A304F-7ABF-A5BE-E2D0-166A0D26337A}"/>
              </a:ext>
            </a:extLst>
          </p:cNvPr>
          <p:cNvSpPr/>
          <p:nvPr/>
        </p:nvSpPr>
        <p:spPr>
          <a:xfrm>
            <a:off x="1988888" y="3217326"/>
            <a:ext cx="2900323" cy="48870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33620539-871A-6B90-112B-C28BEF22E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87" y="11317844"/>
            <a:ext cx="3447026" cy="6688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0F0854-1646-770E-0161-938D9B45DF78}"/>
              </a:ext>
            </a:extLst>
          </p:cNvPr>
          <p:cNvCxnSpPr>
            <a:cxnSpLocks/>
          </p:cNvCxnSpPr>
          <p:nvPr/>
        </p:nvCxnSpPr>
        <p:spPr>
          <a:xfrm>
            <a:off x="-16042" y="5932311"/>
            <a:ext cx="687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85DAE6A-A07E-C2F2-8B61-0189A2D968C8}"/>
              </a:ext>
            </a:extLst>
          </p:cNvPr>
          <p:cNvSpPr/>
          <p:nvPr/>
        </p:nvSpPr>
        <p:spPr>
          <a:xfrm>
            <a:off x="544579" y="8081966"/>
            <a:ext cx="5752800" cy="23083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 panose="00000500000000000000" pitchFamily="2" charset="0"/>
              </a:rPr>
              <a:t>Campaigns with</a:t>
            </a:r>
            <a:br>
              <a:rPr kumimoji="0" lang="en-BE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 panose="00000500000000000000" pitchFamily="2" charset="0"/>
              </a:rPr>
            </a:br>
            <a:r>
              <a:rPr kumimoji="0" lang="en-BE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BE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" panose="00000500000000000000" pitchFamily="2" charset="0"/>
              </a:rPr>
              <a:t>clear call-to-action to </a:t>
            </a:r>
            <a:r>
              <a:rPr lang="en-BE" sz="2400" b="1" kern="0" dirty="0">
                <a:solidFill>
                  <a:srgbClr val="7030A0"/>
                </a:solidFill>
                <a:latin typeface="Montserrat" panose="00000500000000000000" pitchFamily="2" charset="0"/>
              </a:rPr>
              <a:t>web/app </a:t>
            </a:r>
            <a:r>
              <a:rPr lang="en-BE" sz="2400" kern="0" dirty="0">
                <a:solidFill>
                  <a:srgbClr val="7030A0"/>
                </a:solidFill>
                <a:latin typeface="Montserrat" panose="00000500000000000000" pitchFamily="2" charset="0"/>
              </a:rPr>
              <a:t>generate on average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sz="3600" b="1" kern="0" dirty="0">
                <a:solidFill>
                  <a:srgbClr val="7030A0"/>
                </a:solidFill>
                <a:latin typeface="Montserrat"/>
              </a:rPr>
              <a:t>5x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sz="3600" b="1" kern="0" dirty="0">
                <a:solidFill>
                  <a:srgbClr val="7030A0"/>
                </a:solidFill>
                <a:latin typeface="Montserrat"/>
              </a:rPr>
              <a:t>more visits/GRP</a:t>
            </a:r>
            <a:endParaRPr lang="en-GB" sz="3600" b="1" kern="0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0A5E37-8AE9-7F25-82FF-E0E939FB9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1379" y="6282777"/>
            <a:ext cx="1595242" cy="15952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43855C-8ADF-7BFC-E228-5D6B5DF6F9E9}"/>
              </a:ext>
            </a:extLst>
          </p:cNvPr>
          <p:cNvSpPr txBox="1"/>
          <p:nvPr/>
        </p:nvSpPr>
        <p:spPr>
          <a:xfrm>
            <a:off x="527844" y="10530055"/>
            <a:ext cx="57528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1050" dirty="0">
                <a:solidFill>
                  <a:schemeClr val="bg1">
                    <a:lumMod val="50000"/>
                  </a:schemeClr>
                </a:solidFill>
              </a:rPr>
              <a:t>Source: Radio to Web, Nielsen, TVTY, 2022, 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BE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4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A4C92EA-4B6A-E015-58CE-8ACBAB8F7B58}"/>
              </a:ext>
            </a:extLst>
          </p:cNvPr>
          <p:cNvSpPr/>
          <p:nvPr/>
        </p:nvSpPr>
        <p:spPr>
          <a:xfrm>
            <a:off x="-16042" y="0"/>
            <a:ext cx="6874042" cy="111138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6E53F86-65D7-09D8-55B4-546A9FCA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80" y="5434414"/>
            <a:ext cx="3097314" cy="463150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none" anchor="ctr"/>
          <a:lstStyle/>
          <a:p>
            <a:endParaRPr lang="en-US" sz="120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EF951D-59D1-232E-6E58-6AEB97434D2F}"/>
              </a:ext>
            </a:extLst>
          </p:cNvPr>
          <p:cNvSpPr/>
          <p:nvPr/>
        </p:nvSpPr>
        <p:spPr>
          <a:xfrm>
            <a:off x="-16042" y="2"/>
            <a:ext cx="6874042" cy="283924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b="1" dirty="0">
                <a:latin typeface="+mj-lt"/>
              </a:rPr>
              <a:t>Radio </a:t>
            </a:r>
            <a:r>
              <a:rPr lang="en-BE" sz="4500" b="1" dirty="0">
                <a:latin typeface="+mj-lt"/>
              </a:rPr>
              <a:t>delivers </a:t>
            </a:r>
            <a:br>
              <a:rPr lang="en-BE" sz="4500" b="1" dirty="0">
                <a:latin typeface="+mj-lt"/>
              </a:rPr>
            </a:br>
            <a:r>
              <a:rPr lang="en-BE" sz="4500" b="1" dirty="0">
                <a:latin typeface="+mj-lt"/>
              </a:rPr>
              <a:t>h</a:t>
            </a:r>
            <a:r>
              <a:rPr lang="en-US" sz="4500" b="1" dirty="0" err="1">
                <a:latin typeface="+mj-lt"/>
              </a:rPr>
              <a:t>igh</a:t>
            </a:r>
            <a:r>
              <a:rPr lang="en-US" sz="4500" b="1" dirty="0">
                <a:latin typeface="+mj-lt"/>
              </a:rPr>
              <a:t> effectiveness and efficiency</a:t>
            </a:r>
            <a:endParaRPr lang="en-GB" sz="4500" b="1" dirty="0">
              <a:latin typeface="+mj-lt"/>
            </a:endParaRP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13C3C2EC-1E6B-7DE1-B5DF-8C2267EF0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622" y="5434414"/>
            <a:ext cx="3097314" cy="463150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none" anchor="ctr"/>
          <a:lstStyle/>
          <a:p>
            <a:endParaRPr lang="en-US" sz="12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988317-E553-EDA8-AF9D-A4ECC2771BFC}"/>
              </a:ext>
            </a:extLst>
          </p:cNvPr>
          <p:cNvSpPr txBox="1"/>
          <p:nvPr/>
        </p:nvSpPr>
        <p:spPr>
          <a:xfrm>
            <a:off x="789562" y="3402922"/>
            <a:ext cx="52628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 only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10.2% share of advertising spendings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radio generated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27.8% share of website visits</a:t>
            </a:r>
          </a:p>
        </p:txBody>
      </p:sp>
      <p:pic>
        <p:nvPicPr>
          <p:cNvPr id="25" name="Picture 24">
            <a:hlinkClick r:id="rId2"/>
            <a:extLst>
              <a:ext uri="{FF2B5EF4-FFF2-40B4-BE49-F238E27FC236}">
                <a16:creationId xmlns:a16="http://schemas.microsoft.com/office/drawing/2014/main" id="{C3325EAE-8BC7-C595-1360-17D8B27A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87" y="11317844"/>
            <a:ext cx="3447026" cy="668892"/>
          </a:xfrm>
          <a:prstGeom prst="rect">
            <a:avLst/>
          </a:prstGeom>
        </p:spPr>
      </p:pic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E7151798-CD2C-E28A-B2C9-8A3EBE859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304824"/>
              </p:ext>
            </p:extLst>
          </p:nvPr>
        </p:nvGraphicFramePr>
        <p:xfrm>
          <a:off x="-523363" y="6884107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933597BB-77B5-4719-4F85-3B9D198EE640}"/>
              </a:ext>
            </a:extLst>
          </p:cNvPr>
          <p:cNvSpPr txBox="1"/>
          <p:nvPr/>
        </p:nvSpPr>
        <p:spPr>
          <a:xfrm>
            <a:off x="682637" y="5531295"/>
            <a:ext cx="216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2400" b="1" dirty="0">
                <a:solidFill>
                  <a:srgbClr val="7030A0"/>
                </a:solidFill>
                <a:latin typeface="+mj-lt"/>
              </a:rPr>
              <a:t>Share of the media mix</a:t>
            </a:r>
            <a:endParaRPr lang="en-GB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BCC9FB-D4D2-51AC-B07E-4822240A4BAC}"/>
              </a:ext>
            </a:extLst>
          </p:cNvPr>
          <p:cNvSpPr txBox="1"/>
          <p:nvPr/>
        </p:nvSpPr>
        <p:spPr>
          <a:xfrm>
            <a:off x="682637" y="6574279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kern="0" dirty="0">
                <a:solidFill>
                  <a:srgbClr val="7030A0"/>
                </a:solidFill>
                <a:latin typeface="+mj-lt"/>
              </a:rPr>
              <a:t>Radio</a:t>
            </a:r>
            <a:r>
              <a:rPr lang="en-BE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BE" kern="0" dirty="0">
                <a:solidFill>
                  <a:srgbClr val="7030A0"/>
                </a:solidFill>
                <a:latin typeface="+mj-lt"/>
              </a:rPr>
              <a:t>10.2%</a:t>
            </a:r>
            <a:endParaRPr lang="en-GB" kern="0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B45DFB-9E8B-271B-53DF-14A483F6B7D3}"/>
              </a:ext>
            </a:extLst>
          </p:cNvPr>
          <p:cNvGrpSpPr/>
          <p:nvPr/>
        </p:nvGrpSpPr>
        <p:grpSpPr>
          <a:xfrm>
            <a:off x="37412" y="5167716"/>
            <a:ext cx="645225" cy="645225"/>
            <a:chOff x="1177407" y="1199294"/>
            <a:chExt cx="828000" cy="828000"/>
          </a:xfrm>
        </p:grpSpPr>
        <p:sp>
          <p:nvSpPr>
            <p:cNvPr id="32" name="Ellipse 15">
              <a:extLst>
                <a:ext uri="{FF2B5EF4-FFF2-40B4-BE49-F238E27FC236}">
                  <a16:creationId xmlns:a16="http://schemas.microsoft.com/office/drawing/2014/main" id="{7C7298DD-25E9-B60B-5284-7F6BA85EA96A}"/>
                </a:ext>
              </a:extLst>
            </p:cNvPr>
            <p:cNvSpPr/>
            <p:nvPr/>
          </p:nvSpPr>
          <p:spPr>
            <a:xfrm>
              <a:off x="1177407" y="1199294"/>
              <a:ext cx="828000" cy="82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>
                <a:latin typeface="+mj-lt"/>
              </a:endParaRPr>
            </a:p>
          </p:txBody>
        </p:sp>
        <p:pic>
          <p:nvPicPr>
            <p:cNvPr id="33" name="Grafik 30">
              <a:extLst>
                <a:ext uri="{FF2B5EF4-FFF2-40B4-BE49-F238E27FC236}">
                  <a16:creationId xmlns:a16="http://schemas.microsoft.com/office/drawing/2014/main" id="{7825444E-296E-4ADD-C9F1-416B30002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07980" y="1320671"/>
              <a:ext cx="571500" cy="5715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394C23-75C4-E71E-AE7B-BD6AF7D3D92D}"/>
              </a:ext>
            </a:extLst>
          </p:cNvPr>
          <p:cNvGrpSpPr/>
          <p:nvPr/>
        </p:nvGrpSpPr>
        <p:grpSpPr>
          <a:xfrm>
            <a:off x="3409423" y="5162773"/>
            <a:ext cx="644400" cy="644400"/>
            <a:chOff x="-3543670" y="6358181"/>
            <a:chExt cx="828000" cy="828000"/>
          </a:xfrm>
        </p:grpSpPr>
        <p:sp>
          <p:nvSpPr>
            <p:cNvPr id="35" name="Ellipse 20">
              <a:extLst>
                <a:ext uri="{FF2B5EF4-FFF2-40B4-BE49-F238E27FC236}">
                  <a16:creationId xmlns:a16="http://schemas.microsoft.com/office/drawing/2014/main" id="{E0D2B0E9-1C7B-2872-E811-8ACF7A491203}"/>
                </a:ext>
              </a:extLst>
            </p:cNvPr>
            <p:cNvSpPr/>
            <p:nvPr/>
          </p:nvSpPr>
          <p:spPr>
            <a:xfrm>
              <a:off x="-3543670" y="6358181"/>
              <a:ext cx="828000" cy="82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>
                <a:latin typeface="+mj-lt"/>
              </a:endParaRPr>
            </a:p>
          </p:txBody>
        </p:sp>
        <p:pic>
          <p:nvPicPr>
            <p:cNvPr id="36" name="Grafik 32">
              <a:extLst>
                <a:ext uri="{FF2B5EF4-FFF2-40B4-BE49-F238E27FC236}">
                  <a16:creationId xmlns:a16="http://schemas.microsoft.com/office/drawing/2014/main" id="{051A2160-65D2-2BDC-FD4F-A56EA6D10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3408262" y="6497041"/>
              <a:ext cx="547200" cy="547200"/>
            </a:xfrm>
            <a:prstGeom prst="rect">
              <a:avLst/>
            </a:prstGeom>
          </p:spPr>
        </p:pic>
      </p:grp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CF409382-AD5A-C228-D568-76C7C8D73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540585"/>
              </p:ext>
            </p:extLst>
          </p:nvPr>
        </p:nvGraphicFramePr>
        <p:xfrm>
          <a:off x="2825279" y="6884107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E054A73-79B7-8B70-98DA-A04E4D3D3A43}"/>
              </a:ext>
            </a:extLst>
          </p:cNvPr>
          <p:cNvSpPr txBox="1"/>
          <p:nvPr/>
        </p:nvSpPr>
        <p:spPr>
          <a:xfrm>
            <a:off x="3888419" y="5552848"/>
            <a:ext cx="24457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2400" b="1" dirty="0">
                <a:solidFill>
                  <a:srgbClr val="7030A0"/>
                </a:solidFill>
                <a:latin typeface="+mj-lt"/>
              </a:rPr>
              <a:t>Share of the media impact</a:t>
            </a:r>
            <a:endParaRPr lang="en-GB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39DBCB-D828-B59A-E0CC-D1D2CBD986D2}"/>
              </a:ext>
            </a:extLst>
          </p:cNvPr>
          <p:cNvSpPr txBox="1"/>
          <p:nvPr/>
        </p:nvSpPr>
        <p:spPr>
          <a:xfrm>
            <a:off x="4031279" y="6574279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kern="0" dirty="0">
                <a:solidFill>
                  <a:srgbClr val="7030A0"/>
                </a:solidFill>
                <a:latin typeface="+mj-lt"/>
              </a:rPr>
              <a:t>Radio</a:t>
            </a:r>
            <a:r>
              <a:rPr lang="en-BE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BE" kern="0" dirty="0">
                <a:solidFill>
                  <a:srgbClr val="7030A0"/>
                </a:solidFill>
                <a:latin typeface="+mj-lt"/>
              </a:rPr>
              <a:t>27.8%</a:t>
            </a:r>
            <a:endParaRPr lang="en-GB" kern="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FC70DF-7995-FA5B-4445-17CB43446D5A}"/>
              </a:ext>
            </a:extLst>
          </p:cNvPr>
          <p:cNvSpPr txBox="1"/>
          <p:nvPr/>
        </p:nvSpPr>
        <p:spPr>
          <a:xfrm>
            <a:off x="527844" y="10530055"/>
            <a:ext cx="57528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Source: 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Drive2Web from radio campaigns: bynd 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on behalf of 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RD, 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de-DE" sz="105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1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4CEC94-6289-14BF-1F60-84FA42BB68A3}"/>
              </a:ext>
            </a:extLst>
          </p:cNvPr>
          <p:cNvSpPr/>
          <p:nvPr/>
        </p:nvSpPr>
        <p:spPr>
          <a:xfrm>
            <a:off x="-16042" y="0"/>
            <a:ext cx="6874042" cy="111138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FE6E-1F1B-2436-3D32-3D8998627B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AC4B6BA-92FD-4D3C-991B-00AFFDBC2FB5}" type="slidenum">
              <a:rPr lang="fr-BE" smtClean="0"/>
              <a:t>6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E2F0D-C409-C0A1-2645-895CB041F901}"/>
              </a:ext>
            </a:extLst>
          </p:cNvPr>
          <p:cNvSpPr/>
          <p:nvPr/>
        </p:nvSpPr>
        <p:spPr>
          <a:xfrm>
            <a:off x="-16042" y="2"/>
            <a:ext cx="6874042" cy="283924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b="1" dirty="0">
                <a:latin typeface="+mj-lt"/>
              </a:rPr>
              <a:t> Radio drives</a:t>
            </a:r>
            <a:endParaRPr lang="en-BE" sz="4500" b="1" dirty="0">
              <a:latin typeface="+mj-lt"/>
            </a:endParaRPr>
          </a:p>
          <a:p>
            <a:pPr algn="ctr"/>
            <a:r>
              <a:rPr lang="en-BE" sz="4500" b="1" dirty="0">
                <a:latin typeface="+mj-lt"/>
              </a:rPr>
              <a:t>Google search</a:t>
            </a:r>
            <a:endParaRPr lang="en-GB" sz="4500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C2017D-D7BB-B5BC-75A1-BD542B248F4B}"/>
              </a:ext>
            </a:extLst>
          </p:cNvPr>
          <p:cNvSpPr/>
          <p:nvPr/>
        </p:nvSpPr>
        <p:spPr>
          <a:xfrm>
            <a:off x="527844" y="3731244"/>
            <a:ext cx="5752800" cy="19389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r>
              <a:rPr kumimoji="0" lang="en-BE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29</a:t>
            </a: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Lift in </a:t>
            </a:r>
            <a:r>
              <a:rPr kumimoji="0" lang="en-BE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Google search </a:t>
            </a:r>
            <a:r>
              <a:rPr kumimoji="0" lang="en-BE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activity*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49A304F-7ABF-A5BE-E2D0-166A0D26337A}"/>
              </a:ext>
            </a:extLst>
          </p:cNvPr>
          <p:cNvSpPr/>
          <p:nvPr/>
        </p:nvSpPr>
        <p:spPr>
          <a:xfrm>
            <a:off x="1988888" y="3217326"/>
            <a:ext cx="2900323" cy="48870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33620539-871A-6B90-112B-C28BEF22E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87" y="11317844"/>
            <a:ext cx="3447026" cy="6688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0F0854-1646-770E-0161-938D9B45DF78}"/>
              </a:ext>
            </a:extLst>
          </p:cNvPr>
          <p:cNvCxnSpPr>
            <a:cxnSpLocks/>
          </p:cNvCxnSpPr>
          <p:nvPr/>
        </p:nvCxnSpPr>
        <p:spPr>
          <a:xfrm>
            <a:off x="-16042" y="5932311"/>
            <a:ext cx="687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6DC131-63FC-37A7-3C79-650B55762048}"/>
              </a:ext>
            </a:extLst>
          </p:cNvPr>
          <p:cNvGrpSpPr/>
          <p:nvPr/>
        </p:nvGrpSpPr>
        <p:grpSpPr>
          <a:xfrm>
            <a:off x="527844" y="5983696"/>
            <a:ext cx="5752800" cy="3884237"/>
            <a:chOff x="527844" y="6047864"/>
            <a:chExt cx="5752800" cy="388423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9A72F9-7DF2-286D-9CC2-6B2CCC75DFD8}"/>
                </a:ext>
              </a:extLst>
            </p:cNvPr>
            <p:cNvGrpSpPr/>
            <p:nvPr/>
          </p:nvGrpSpPr>
          <p:grpSpPr>
            <a:xfrm>
              <a:off x="527844" y="6047864"/>
              <a:ext cx="5752800" cy="3884237"/>
              <a:chOff x="527844" y="6047875"/>
              <a:chExt cx="5752800" cy="3884237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7AE7FF83-21BA-A6C2-90D3-26C496223C2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13327047"/>
                  </p:ext>
                </p:extLst>
              </p:nvPr>
            </p:nvGraphicFramePr>
            <p:xfrm>
              <a:off x="527844" y="6047875"/>
              <a:ext cx="5752800" cy="38842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430651-766F-C568-B13D-D65A09CF11DB}"/>
                  </a:ext>
                </a:extLst>
              </p:cNvPr>
              <p:cNvSpPr txBox="1"/>
              <p:nvPr/>
            </p:nvSpPr>
            <p:spPr>
              <a:xfrm>
                <a:off x="4249684" y="8916090"/>
                <a:ext cx="168442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BE" sz="1400" dirty="0">
                    <a:solidFill>
                      <a:schemeClr val="bg1"/>
                    </a:solidFill>
                    <a:latin typeface="+mj-lt"/>
                  </a:rPr>
                  <a:t>Exposed to radio in addition to other media </a:t>
                </a:r>
                <a:endParaRPr lang="en-GB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118CF7-90E1-B624-948B-DEAC597FC1F6}"/>
                  </a:ext>
                </a:extLst>
              </p:cNvPr>
              <p:cNvSpPr txBox="1"/>
              <p:nvPr/>
            </p:nvSpPr>
            <p:spPr>
              <a:xfrm>
                <a:off x="882318" y="8916090"/>
                <a:ext cx="168442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BE" sz="1400" dirty="0">
                    <a:solidFill>
                      <a:schemeClr val="bg1"/>
                    </a:solidFill>
                    <a:latin typeface="+mj-lt"/>
                  </a:rPr>
                  <a:t>Exposed to all media </a:t>
                </a:r>
                <a:r>
                  <a:rPr lang="en-BE" sz="1400" b="1" dirty="0">
                    <a:solidFill>
                      <a:schemeClr val="bg1"/>
                    </a:solidFill>
                    <a:latin typeface="+mj-lt"/>
                  </a:rPr>
                  <a:t>except</a:t>
                </a:r>
                <a:r>
                  <a:rPr lang="en-BE" sz="1400" dirty="0">
                    <a:solidFill>
                      <a:schemeClr val="bg1"/>
                    </a:solidFill>
                    <a:latin typeface="+mj-lt"/>
                  </a:rPr>
                  <a:t> radio</a:t>
                </a:r>
                <a:endParaRPr lang="en-GB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585C9A-0FE1-699E-3C32-BAA2841DADDE}"/>
                </a:ext>
              </a:extLst>
            </p:cNvPr>
            <p:cNvSpPr txBox="1"/>
            <p:nvPr/>
          </p:nvSpPr>
          <p:spPr>
            <a:xfrm>
              <a:off x="2566737" y="6337695"/>
              <a:ext cx="1684421" cy="11541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BE" sz="4500" b="1" dirty="0">
                  <a:solidFill>
                    <a:srgbClr val="7030A0"/>
                  </a:solidFill>
                  <a:latin typeface="+mj-lt"/>
                </a:rPr>
                <a:t>5</a:t>
              </a:r>
              <a:r>
                <a:rPr lang="en-GB" sz="4500" b="1" dirty="0">
                  <a:solidFill>
                    <a:srgbClr val="7030A0"/>
                  </a:solidFill>
                  <a:latin typeface="+mj-lt"/>
                </a:rPr>
                <a:t>2%</a:t>
              </a:r>
            </a:p>
            <a:p>
              <a:pPr algn="ctr"/>
              <a:r>
                <a:rPr lang="en-GB" sz="2400" b="1" dirty="0">
                  <a:solidFill>
                    <a:srgbClr val="7030A0"/>
                  </a:solidFill>
                  <a:latin typeface="+mj-lt"/>
                </a:rPr>
                <a:t>uplift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8C5D6D9-B7DC-2211-E824-A47966038F4F}"/>
                </a:ext>
              </a:extLst>
            </p:cNvPr>
            <p:cNvGrpSpPr/>
            <p:nvPr/>
          </p:nvGrpSpPr>
          <p:grpSpPr>
            <a:xfrm>
              <a:off x="2912840" y="7548700"/>
              <a:ext cx="982808" cy="829006"/>
              <a:chOff x="9052938" y="7246293"/>
              <a:chExt cx="982808" cy="82900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748A805-E1FE-22BB-A236-F6ED545536E3}"/>
                  </a:ext>
                </a:extLst>
              </p:cNvPr>
              <p:cNvSpPr/>
              <p:nvPr/>
            </p:nvSpPr>
            <p:spPr>
              <a:xfrm>
                <a:off x="9052938" y="7459882"/>
                <a:ext cx="982808" cy="615417"/>
              </a:xfrm>
              <a:prstGeom prst="roundRect">
                <a:avLst>
                  <a:gd name="adj" fmla="val 18009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C8F5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36CCD32-E4C6-8822-4F54-9C17E0D63F9A}"/>
                  </a:ext>
                </a:extLst>
              </p:cNvPr>
              <p:cNvSpPr/>
              <p:nvPr/>
            </p:nvSpPr>
            <p:spPr>
              <a:xfrm>
                <a:off x="9521198" y="7516101"/>
                <a:ext cx="460886" cy="47089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400">
                  <a:latin typeface="+mj-lt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AC520B6-BB41-B550-8471-2DA48F3B42D9}"/>
                  </a:ext>
                </a:extLst>
              </p:cNvPr>
              <p:cNvCxnSpPr/>
              <p:nvPr/>
            </p:nvCxnSpPr>
            <p:spPr>
              <a:xfrm flipH="1" flipV="1">
                <a:off x="9547962" y="7246293"/>
                <a:ext cx="203177" cy="207589"/>
              </a:xfrm>
              <a:prstGeom prst="line">
                <a:avLst/>
              </a:prstGeom>
              <a:solidFill>
                <a:srgbClr val="00B0F0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2005859-C583-E333-5681-A8460032CCC5}"/>
                  </a:ext>
                </a:extLst>
              </p:cNvPr>
              <p:cNvSpPr/>
              <p:nvPr/>
            </p:nvSpPr>
            <p:spPr>
              <a:xfrm>
                <a:off x="9131560" y="7535605"/>
                <a:ext cx="148741" cy="15197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400">
                  <a:latin typeface="+mj-lt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6CC1BEC-4DD1-3BBD-69EC-3F5C016DA822}"/>
              </a:ext>
            </a:extLst>
          </p:cNvPr>
          <p:cNvSpPr txBox="1"/>
          <p:nvPr/>
        </p:nvSpPr>
        <p:spPr>
          <a:xfrm>
            <a:off x="527844" y="10385699"/>
            <a:ext cx="57528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1050" dirty="0">
                <a:solidFill>
                  <a:schemeClr val="bg1">
                    <a:lumMod val="50000"/>
                  </a:schemeClr>
                </a:solidFill>
              </a:rPr>
              <a:t>*Radio Drives Search, RAB, Radio Monitors, 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BE" sz="105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BE" sz="1050" dirty="0">
                <a:solidFill>
                  <a:schemeClr val="bg1">
                    <a:lumMod val="50000"/>
                  </a:schemeClr>
                </a:solidFill>
              </a:rPr>
              <a:t>** Radio: The Online Multiplier, </a:t>
            </a:r>
            <a:r>
              <a:rPr lang="en-BE" sz="1050" dirty="0" err="1">
                <a:solidFill>
                  <a:schemeClr val="bg1">
                    <a:lumMod val="50000"/>
                  </a:schemeClr>
                </a:solidFill>
              </a:rPr>
              <a:t>Radiocentre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</a:rPr>
              <a:t> UK, 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BE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A5E2B0-F0A5-3CAB-2073-110B1B2F80CE}"/>
              </a:ext>
            </a:extLst>
          </p:cNvPr>
          <p:cNvSpPr txBox="1"/>
          <p:nvPr/>
        </p:nvSpPr>
        <p:spPr>
          <a:xfrm>
            <a:off x="527844" y="9981062"/>
            <a:ext cx="5752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500" b="1" i="0" u="none" strike="noStrike" baseline="0" dirty="0">
                <a:solidFill>
                  <a:srgbClr val="7030A0"/>
                </a:solidFill>
                <a:effectLst/>
                <a:latin typeface="Titillium" panose="00000500000000000000" pitchFamily="50" charset="0"/>
              </a:rPr>
              <a:t> </a:t>
            </a:r>
            <a:r>
              <a:rPr lang="en-GB" sz="1500" u="none" strike="noStrike" baseline="0" dirty="0">
                <a:solidFill>
                  <a:srgbClr val="7030A0"/>
                </a:solidFill>
                <a:effectLst/>
                <a:latin typeface="Montserrat" panose="00000500000000000000" pitchFamily="2" charset="0"/>
              </a:rPr>
              <a:t>Radio advertising boosts </a:t>
            </a:r>
            <a:r>
              <a:rPr lang="en-GB" sz="1500" b="1" i="0" u="none" strike="noStrike" baseline="0" dirty="0">
                <a:solidFill>
                  <a:srgbClr val="7030A0"/>
                </a:solidFill>
                <a:effectLst/>
                <a:latin typeface="Montserrat" panose="00000500000000000000" pitchFamily="2" charset="0"/>
              </a:rPr>
              <a:t>brand browsing by 52%</a:t>
            </a:r>
            <a:r>
              <a:rPr lang="en-BE" sz="1500" i="0" u="none" strike="noStrike" baseline="0" dirty="0">
                <a:solidFill>
                  <a:srgbClr val="7030A0"/>
                </a:solidFill>
                <a:effectLst/>
                <a:latin typeface="Montserrat" panose="00000500000000000000" pitchFamily="2" charset="0"/>
              </a:rPr>
              <a:t>**</a:t>
            </a:r>
            <a:endParaRPr lang="en-GB" sz="1500" dirty="0">
              <a:solidFill>
                <a:srgbClr val="7030A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5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4CEC94-6289-14BF-1F60-84FA42BB68A3}"/>
              </a:ext>
            </a:extLst>
          </p:cNvPr>
          <p:cNvSpPr/>
          <p:nvPr/>
        </p:nvSpPr>
        <p:spPr>
          <a:xfrm>
            <a:off x="-16042" y="0"/>
            <a:ext cx="6874042" cy="111138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FE6E-1F1B-2436-3D32-3D8998627B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AC4B6BA-92FD-4D3C-991B-00AFFDBC2FB5}" type="slidenum">
              <a:rPr lang="fr-BE" smtClean="0"/>
              <a:t>7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E2F0D-C409-C0A1-2645-895CB041F901}"/>
              </a:ext>
            </a:extLst>
          </p:cNvPr>
          <p:cNvSpPr/>
          <p:nvPr/>
        </p:nvSpPr>
        <p:spPr>
          <a:xfrm>
            <a:off x="-16042" y="2"/>
            <a:ext cx="6874042" cy="283924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b="1" dirty="0">
                <a:latin typeface="+mj-lt"/>
              </a:rPr>
              <a:t>Radio is</a:t>
            </a:r>
            <a:br>
              <a:rPr lang="en-BE" sz="4500" b="1" dirty="0">
                <a:latin typeface="+mj-lt"/>
              </a:rPr>
            </a:br>
            <a:r>
              <a:rPr lang="en-GB" sz="4500" b="1" dirty="0">
                <a:latin typeface="+mj-lt"/>
              </a:rPr>
              <a:t>cost-effective and delivers high ROI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33620539-871A-6B90-112B-C28BEF22E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87" y="11317844"/>
            <a:ext cx="3447026" cy="6688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6CC1BEC-4DD1-3BBD-69EC-3F5C016DA822}"/>
              </a:ext>
            </a:extLst>
          </p:cNvPr>
          <p:cNvSpPr txBox="1"/>
          <p:nvPr/>
        </p:nvSpPr>
        <p:spPr>
          <a:xfrm>
            <a:off x="348143" y="10385699"/>
            <a:ext cx="61617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* Radio: The Online Multiplier, </a:t>
            </a:r>
            <a:r>
              <a:rPr lang="en-GB" sz="1050" dirty="0" err="1">
                <a:solidFill>
                  <a:schemeClr val="bg1">
                    <a:lumMod val="50000"/>
                  </a:schemeClr>
                </a:solidFill>
              </a:rPr>
              <a:t>Radiocentre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 UK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**Ekimetrics Survey 2021 - in 4 sectors : Automotive, Telco, PCG, Retail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BE" sz="105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CE4758-473D-A0B1-AEE9-B200756B0F19}"/>
              </a:ext>
            </a:extLst>
          </p:cNvPr>
          <p:cNvSpPr txBox="1"/>
          <p:nvPr/>
        </p:nvSpPr>
        <p:spPr>
          <a:xfrm>
            <a:off x="545432" y="3279147"/>
            <a:ext cx="5752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Montserrat" panose="00000500000000000000" pitchFamily="2" charset="0"/>
              </a:rPr>
              <a:t>Radio is</a:t>
            </a:r>
            <a:br>
              <a:rPr lang="en-BE" sz="2400" dirty="0">
                <a:solidFill>
                  <a:srgbClr val="7030A0"/>
                </a:solidFill>
                <a:latin typeface="Montserrat" panose="00000500000000000000" pitchFamily="2" charset="0"/>
              </a:rPr>
            </a:br>
            <a:r>
              <a:rPr lang="en-BE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4x</a:t>
            </a:r>
            <a:r>
              <a:rPr lang="en-GB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 more</a:t>
            </a:r>
            <a:endParaRPr lang="en-BE" sz="3600" b="1" dirty="0">
              <a:solidFill>
                <a:srgbClr val="7030A0"/>
              </a:solidFill>
              <a:latin typeface="Montserrat" panose="00000500000000000000" pitchFamily="2" charset="0"/>
            </a:endParaRPr>
          </a:p>
          <a:p>
            <a:pPr algn="ctr"/>
            <a:r>
              <a:rPr lang="en-GB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cost-effective </a:t>
            </a:r>
            <a:endParaRPr lang="en-BE" sz="4500" b="1" dirty="0">
              <a:solidFill>
                <a:srgbClr val="7030A0"/>
              </a:solidFill>
              <a:latin typeface="Montserrat" panose="00000500000000000000" pitchFamily="2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Montserrat" panose="00000500000000000000" pitchFamily="2" charset="0"/>
              </a:rPr>
              <a:t>at stimulating brand browsing than other media</a:t>
            </a:r>
            <a:r>
              <a:rPr lang="en-BE" sz="2400" dirty="0">
                <a:solidFill>
                  <a:srgbClr val="7030A0"/>
                </a:solidFill>
                <a:latin typeface="Montserrat" panose="00000500000000000000" pitchFamily="2" charset="0"/>
              </a:rPr>
              <a:t>*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B2C96A-9908-AA64-DE7F-E25D0A59CFBD}"/>
              </a:ext>
            </a:extLst>
          </p:cNvPr>
          <p:cNvCxnSpPr>
            <a:cxnSpLocks/>
          </p:cNvCxnSpPr>
          <p:nvPr/>
        </p:nvCxnSpPr>
        <p:spPr>
          <a:xfrm>
            <a:off x="-16042" y="5908838"/>
            <a:ext cx="687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2C43F5-AB62-896A-496D-BA6329B1D79F}"/>
              </a:ext>
            </a:extLst>
          </p:cNvPr>
          <p:cNvSpPr txBox="1"/>
          <p:nvPr/>
        </p:nvSpPr>
        <p:spPr>
          <a:xfrm>
            <a:off x="545432" y="6269194"/>
            <a:ext cx="575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Radio ROI</a:t>
            </a:r>
            <a:endParaRPr lang="en-BE" sz="4500" b="1" dirty="0">
              <a:solidFill>
                <a:srgbClr val="7030A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1E222-FDFE-3FFF-6379-38F3568CA28A}"/>
              </a:ext>
            </a:extLst>
          </p:cNvPr>
          <p:cNvSpPr txBox="1"/>
          <p:nvPr/>
        </p:nvSpPr>
        <p:spPr>
          <a:xfrm>
            <a:off x="545433" y="9365517"/>
            <a:ext cx="251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Spend on radio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3BFB6F-E0FB-1100-7B39-D730D1D941B0}"/>
              </a:ext>
            </a:extLst>
          </p:cNvPr>
          <p:cNvSpPr txBox="1"/>
          <p:nvPr/>
        </p:nvSpPr>
        <p:spPr>
          <a:xfrm>
            <a:off x="3785937" y="9365517"/>
            <a:ext cx="2512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Generated</a:t>
            </a:r>
            <a:br>
              <a:rPr lang="en-BE" sz="2400" dirty="0">
                <a:solidFill>
                  <a:schemeClr val="bg1">
                    <a:lumMod val="50000"/>
                  </a:schemeClr>
                </a:solidFill>
                <a:latin typeface="Montserrat"/>
              </a:rPr>
            </a:br>
            <a:r>
              <a:rPr lang="en-BE" sz="24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   on average**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 </a:t>
            </a:r>
            <a:endParaRPr lang="en-GB" sz="2400" b="1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3DCA976-514D-F2D0-0280-1D4E7F9A164F}"/>
              </a:ext>
            </a:extLst>
          </p:cNvPr>
          <p:cNvSpPr/>
          <p:nvPr/>
        </p:nvSpPr>
        <p:spPr>
          <a:xfrm rot="5400000">
            <a:off x="2647724" y="7998587"/>
            <a:ext cx="1705563" cy="28739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894C1C-CA50-43CE-1E0C-5BE4A00F59A2}"/>
              </a:ext>
            </a:extLst>
          </p:cNvPr>
          <p:cNvSpPr/>
          <p:nvPr/>
        </p:nvSpPr>
        <p:spPr>
          <a:xfrm>
            <a:off x="763586" y="7081110"/>
            <a:ext cx="2075989" cy="2075989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0C53F0-F907-42A6-AE7B-32F6F4A6A831}"/>
              </a:ext>
            </a:extLst>
          </p:cNvPr>
          <p:cNvSpPr>
            <a:spLocks noChangeAspect="1"/>
          </p:cNvSpPr>
          <p:nvPr/>
        </p:nvSpPr>
        <p:spPr>
          <a:xfrm>
            <a:off x="919580" y="7236788"/>
            <a:ext cx="1764000" cy="176463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3600" b="1" dirty="0">
                <a:solidFill>
                  <a:schemeClr val="bg1"/>
                </a:solidFill>
                <a:latin typeface="Montserrat"/>
              </a:rPr>
              <a:t>1</a:t>
            </a:r>
            <a:r>
              <a:rPr lang="en-BE" sz="3600" dirty="0">
                <a:solidFill>
                  <a:schemeClr val="bg1"/>
                </a:solidFill>
                <a:latin typeface="Montserrat"/>
              </a:rPr>
              <a:t>€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260D51D-174E-B709-B943-59F62A48EB3F}"/>
              </a:ext>
            </a:extLst>
          </p:cNvPr>
          <p:cNvSpPr/>
          <p:nvPr/>
        </p:nvSpPr>
        <p:spPr>
          <a:xfrm>
            <a:off x="4114518" y="7081110"/>
            <a:ext cx="2075989" cy="2075989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1B183F-7981-D5E5-EA41-A35C402B9F37}"/>
              </a:ext>
            </a:extLst>
          </p:cNvPr>
          <p:cNvSpPr>
            <a:spLocks noChangeAspect="1"/>
          </p:cNvSpPr>
          <p:nvPr/>
        </p:nvSpPr>
        <p:spPr>
          <a:xfrm>
            <a:off x="4270512" y="7236789"/>
            <a:ext cx="1764000" cy="176463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3600" b="1" dirty="0">
                <a:solidFill>
                  <a:schemeClr val="bg1"/>
                </a:solidFill>
                <a:latin typeface="Montserrat"/>
              </a:rPr>
              <a:t>7.7</a:t>
            </a:r>
            <a:r>
              <a:rPr lang="en-GB" sz="3600" dirty="0">
                <a:solidFill>
                  <a:schemeClr val="bg1"/>
                </a:solidFill>
                <a:latin typeface="Montserrat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69480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4CEC94-6289-14BF-1F60-84FA42BB68A3}"/>
              </a:ext>
            </a:extLst>
          </p:cNvPr>
          <p:cNvSpPr/>
          <p:nvPr/>
        </p:nvSpPr>
        <p:spPr>
          <a:xfrm>
            <a:off x="-16042" y="0"/>
            <a:ext cx="6874042" cy="111138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FE6E-1F1B-2436-3D32-3D8998627B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AC4B6BA-92FD-4D3C-991B-00AFFDBC2FB5}" type="slidenum">
              <a:rPr lang="fr-BE" smtClean="0"/>
              <a:t>8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E2F0D-C409-C0A1-2645-895CB041F901}"/>
              </a:ext>
            </a:extLst>
          </p:cNvPr>
          <p:cNvSpPr/>
          <p:nvPr/>
        </p:nvSpPr>
        <p:spPr>
          <a:xfrm>
            <a:off x="-16042" y="2"/>
            <a:ext cx="6874042" cy="283924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b="1" dirty="0">
                <a:latin typeface="+mj-lt"/>
              </a:rPr>
              <a:t>D2C brands are increasing their ad spend on radio!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33620539-871A-6B90-112B-C28BEF22E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87" y="11317844"/>
            <a:ext cx="3447026" cy="6688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6CC1BEC-4DD1-3BBD-69EC-3F5C016DA822}"/>
              </a:ext>
            </a:extLst>
          </p:cNvPr>
          <p:cNvSpPr txBox="1"/>
          <p:nvPr/>
        </p:nvSpPr>
        <p:spPr>
          <a:xfrm>
            <a:off x="545431" y="10385699"/>
            <a:ext cx="57528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1050" dirty="0">
                <a:solidFill>
                  <a:schemeClr val="bg1">
                    <a:lumMod val="50000"/>
                  </a:schemeClr>
                </a:solidFill>
              </a:rPr>
              <a:t>Source:</a:t>
            </a:r>
            <a:br>
              <a:rPr lang="en-BE" sz="105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BE" sz="1050" dirty="0">
                <a:solidFill>
                  <a:schemeClr val="bg1">
                    <a:lumMod val="50000"/>
                  </a:schemeClr>
                </a:solidFill>
              </a:rPr>
              <a:t>World Radio Alliance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CE4758-473D-A0B1-AEE9-B200756B0F19}"/>
              </a:ext>
            </a:extLst>
          </p:cNvPr>
          <p:cNvSpPr txBox="1"/>
          <p:nvPr/>
        </p:nvSpPr>
        <p:spPr>
          <a:xfrm>
            <a:off x="545432" y="3279147"/>
            <a:ext cx="575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Direct-to-Consumer Brands’ Total Radio Spend </a:t>
            </a:r>
            <a:r>
              <a:rPr lang="en-GB" sz="3600" dirty="0">
                <a:solidFill>
                  <a:srgbClr val="7030A0"/>
                </a:solidFill>
                <a:latin typeface="Montserrat" panose="00000500000000000000" pitchFamily="2" charset="0"/>
              </a:rPr>
              <a:t>(2021 vs. 2019)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1DEA4-B9C4-7B5C-42DB-9E9D02499A5D}"/>
              </a:ext>
            </a:extLst>
          </p:cNvPr>
          <p:cNvSpPr txBox="1"/>
          <p:nvPr/>
        </p:nvSpPr>
        <p:spPr>
          <a:xfrm>
            <a:off x="916933" y="6961918"/>
            <a:ext cx="21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1.7x</a:t>
            </a:r>
            <a:endParaRPr lang="en-GB" sz="3600" b="1" dirty="0">
              <a:solidFill>
                <a:srgbClr val="7030A0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22AFAB-0D1E-9815-0140-901F544F577A}"/>
              </a:ext>
            </a:extLst>
          </p:cNvPr>
          <p:cNvSpPr txBox="1"/>
          <p:nvPr/>
        </p:nvSpPr>
        <p:spPr>
          <a:xfrm>
            <a:off x="3781067" y="6961918"/>
            <a:ext cx="21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2x</a:t>
            </a:r>
            <a:endParaRPr lang="en-GB" sz="3600" b="1" dirty="0">
              <a:solidFill>
                <a:srgbClr val="7030A0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AEA27C-C919-0AA1-B6D6-F8BB397404FB}"/>
              </a:ext>
            </a:extLst>
          </p:cNvPr>
          <p:cNvSpPr txBox="1"/>
          <p:nvPr/>
        </p:nvSpPr>
        <p:spPr>
          <a:xfrm>
            <a:off x="916933" y="9504610"/>
            <a:ext cx="21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2x</a:t>
            </a:r>
            <a:endParaRPr lang="en-GB" sz="3600" b="1" dirty="0">
              <a:solidFill>
                <a:srgbClr val="7030A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861D22-EDC4-5D5C-0ACD-7F4D0CBD4472}"/>
              </a:ext>
            </a:extLst>
          </p:cNvPr>
          <p:cNvSpPr txBox="1"/>
          <p:nvPr/>
        </p:nvSpPr>
        <p:spPr>
          <a:xfrm>
            <a:off x="3781067" y="9504610"/>
            <a:ext cx="21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2x</a:t>
            </a:r>
            <a:endParaRPr lang="en-GB" sz="3600" b="1" dirty="0">
              <a:solidFill>
                <a:srgbClr val="7030A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788580-8E1F-CC19-F360-C5E325DCCC51}"/>
              </a:ext>
            </a:extLst>
          </p:cNvPr>
          <p:cNvGrpSpPr/>
          <p:nvPr/>
        </p:nvGrpSpPr>
        <p:grpSpPr>
          <a:xfrm>
            <a:off x="1186933" y="5324975"/>
            <a:ext cx="1620000" cy="1620000"/>
            <a:chOff x="1276933" y="5357059"/>
            <a:chExt cx="1440000" cy="1440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894C1C-CA50-43CE-1E0C-5BE4A00F59A2}"/>
                </a:ext>
              </a:extLst>
            </p:cNvPr>
            <p:cNvSpPr/>
            <p:nvPr/>
          </p:nvSpPr>
          <p:spPr>
            <a:xfrm>
              <a:off x="1276933" y="5357059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0C16BF6-1577-1401-A54F-2163DD4C2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33" y="5456203"/>
              <a:ext cx="1260000" cy="12600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14DA09-D766-5D9F-F49C-E92692C83FBB}"/>
              </a:ext>
            </a:extLst>
          </p:cNvPr>
          <p:cNvGrpSpPr/>
          <p:nvPr/>
        </p:nvGrpSpPr>
        <p:grpSpPr>
          <a:xfrm>
            <a:off x="4051067" y="5324975"/>
            <a:ext cx="1620000" cy="1620000"/>
            <a:chOff x="4141067" y="5357059"/>
            <a:chExt cx="1440000" cy="1440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659285-F370-A8DB-4A00-0A441E05F96A}"/>
                </a:ext>
              </a:extLst>
            </p:cNvPr>
            <p:cNvSpPr/>
            <p:nvPr/>
          </p:nvSpPr>
          <p:spPr>
            <a:xfrm>
              <a:off x="4141067" y="5357059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2DBBE1-B375-2475-5524-962D91FFA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067" y="5447059"/>
              <a:ext cx="1260000" cy="1260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726817-D308-6246-41CC-6AF70EC94815}"/>
              </a:ext>
            </a:extLst>
          </p:cNvPr>
          <p:cNvGrpSpPr/>
          <p:nvPr/>
        </p:nvGrpSpPr>
        <p:grpSpPr>
          <a:xfrm>
            <a:off x="4051067" y="7851625"/>
            <a:ext cx="1620000" cy="1620000"/>
            <a:chOff x="4141067" y="7835583"/>
            <a:chExt cx="1440000" cy="1440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EAA8AA4-15DE-2B1A-3233-813F37CACC6B}"/>
                </a:ext>
              </a:extLst>
            </p:cNvPr>
            <p:cNvSpPr/>
            <p:nvPr/>
          </p:nvSpPr>
          <p:spPr>
            <a:xfrm>
              <a:off x="4141067" y="7835583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32E0AFF-00C6-3710-A98C-E56BE1AF8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067" y="7929597"/>
              <a:ext cx="1260000" cy="12600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7035DE4-FBEE-82E5-6FBC-9E1A4761C3AE}"/>
              </a:ext>
            </a:extLst>
          </p:cNvPr>
          <p:cNvGrpSpPr/>
          <p:nvPr/>
        </p:nvGrpSpPr>
        <p:grpSpPr>
          <a:xfrm>
            <a:off x="1186933" y="7851625"/>
            <a:ext cx="1620000" cy="1620000"/>
            <a:chOff x="1276933" y="7835583"/>
            <a:chExt cx="1440000" cy="144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67B8B5F-D75D-8C6A-37E3-6FCEA3143675}"/>
                </a:ext>
              </a:extLst>
            </p:cNvPr>
            <p:cNvSpPr/>
            <p:nvPr/>
          </p:nvSpPr>
          <p:spPr>
            <a:xfrm>
              <a:off x="1276933" y="7835583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A320120-7032-3A02-B950-2D0FC0E6E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33" y="7929597"/>
              <a:ext cx="126000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63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4CEC94-6289-14BF-1F60-84FA42BB68A3}"/>
              </a:ext>
            </a:extLst>
          </p:cNvPr>
          <p:cNvSpPr/>
          <p:nvPr/>
        </p:nvSpPr>
        <p:spPr>
          <a:xfrm>
            <a:off x="-16042" y="0"/>
            <a:ext cx="6874042" cy="111138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FE6E-1F1B-2436-3D32-3D8998627B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AC4B6BA-92FD-4D3C-991B-00AFFDBC2FB5}" type="slidenum">
              <a:rPr lang="fr-BE" smtClean="0"/>
              <a:t>9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E2F0D-C409-C0A1-2645-895CB041F901}"/>
              </a:ext>
            </a:extLst>
          </p:cNvPr>
          <p:cNvSpPr/>
          <p:nvPr/>
        </p:nvSpPr>
        <p:spPr>
          <a:xfrm>
            <a:off x="-16042" y="2"/>
            <a:ext cx="6874042" cy="283924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+mj-lt"/>
              </a:rPr>
              <a:t>The number of</a:t>
            </a:r>
            <a:br>
              <a:rPr lang="en-BE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>D2C brands that</a:t>
            </a:r>
            <a:br>
              <a:rPr lang="en-BE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>advertise on the radio</a:t>
            </a:r>
            <a:br>
              <a:rPr lang="en-BE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>is growing!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33620539-871A-6B90-112B-C28BEF22E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87" y="11317844"/>
            <a:ext cx="3447026" cy="6688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6CC1BEC-4DD1-3BBD-69EC-3F5C016DA822}"/>
              </a:ext>
            </a:extLst>
          </p:cNvPr>
          <p:cNvSpPr txBox="1"/>
          <p:nvPr/>
        </p:nvSpPr>
        <p:spPr>
          <a:xfrm>
            <a:off x="545432" y="10385699"/>
            <a:ext cx="57528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1050" dirty="0">
                <a:solidFill>
                  <a:schemeClr val="bg1">
                    <a:lumMod val="50000"/>
                  </a:schemeClr>
                </a:solidFill>
              </a:rPr>
              <a:t>Source:</a:t>
            </a:r>
            <a:br>
              <a:rPr lang="en-BE" sz="105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BE" sz="1050" dirty="0">
                <a:solidFill>
                  <a:schemeClr val="bg1">
                    <a:lumMod val="50000"/>
                  </a:schemeClr>
                </a:solidFill>
              </a:rPr>
              <a:t>World Radio Alliance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CE4758-473D-A0B1-AEE9-B200756B0F19}"/>
              </a:ext>
            </a:extLst>
          </p:cNvPr>
          <p:cNvSpPr txBox="1"/>
          <p:nvPr/>
        </p:nvSpPr>
        <p:spPr>
          <a:xfrm>
            <a:off x="545432" y="3279147"/>
            <a:ext cx="575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Number of DTC Brands active on Radio</a:t>
            </a:r>
            <a:br>
              <a:rPr lang="en-BE" sz="3600" b="1" dirty="0">
                <a:solidFill>
                  <a:srgbClr val="7030A0"/>
                </a:solidFill>
                <a:latin typeface="Montserrat" panose="00000500000000000000" pitchFamily="2" charset="0"/>
              </a:rPr>
            </a:br>
            <a:r>
              <a:rPr lang="en-GB" sz="3600" dirty="0">
                <a:solidFill>
                  <a:srgbClr val="7030A0"/>
                </a:solidFill>
                <a:latin typeface="Montserrat" panose="00000500000000000000" pitchFamily="2" charset="0"/>
              </a:rPr>
              <a:t>(2021 vs 2019)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1DEA4-B9C4-7B5C-42DB-9E9D02499A5D}"/>
              </a:ext>
            </a:extLst>
          </p:cNvPr>
          <p:cNvSpPr txBox="1"/>
          <p:nvPr/>
        </p:nvSpPr>
        <p:spPr>
          <a:xfrm>
            <a:off x="3528204" y="6961918"/>
            <a:ext cx="21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+22</a:t>
            </a:r>
            <a:r>
              <a:rPr lang="en-BE" sz="3600" dirty="0">
                <a:solidFill>
                  <a:srgbClr val="7030A0"/>
                </a:solidFill>
                <a:latin typeface="Montserrat" panose="00000500000000000000" pitchFamily="2" charset="0"/>
              </a:rPr>
              <a:t>%</a:t>
            </a:r>
            <a:endParaRPr lang="en-GB" sz="3600" dirty="0">
              <a:solidFill>
                <a:srgbClr val="7030A0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22AFAB-0D1E-9815-0140-901F544F577A}"/>
              </a:ext>
            </a:extLst>
          </p:cNvPr>
          <p:cNvSpPr txBox="1"/>
          <p:nvPr/>
        </p:nvSpPr>
        <p:spPr>
          <a:xfrm>
            <a:off x="2338897" y="9476702"/>
            <a:ext cx="21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3600" dirty="0">
                <a:solidFill>
                  <a:srgbClr val="7030A0"/>
                </a:solidFill>
                <a:latin typeface="Montserrat" panose="00000500000000000000" pitchFamily="2" charset="0"/>
              </a:rPr>
              <a:t>x</a:t>
            </a:r>
            <a:r>
              <a:rPr lang="en-BE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2.6</a:t>
            </a:r>
            <a:endParaRPr lang="en-GB" sz="3600" b="1" dirty="0">
              <a:solidFill>
                <a:srgbClr val="7030A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788580-8E1F-CC19-F360-C5E325DCCC51}"/>
              </a:ext>
            </a:extLst>
          </p:cNvPr>
          <p:cNvGrpSpPr/>
          <p:nvPr/>
        </p:nvGrpSpPr>
        <p:grpSpPr>
          <a:xfrm>
            <a:off x="3798204" y="5324975"/>
            <a:ext cx="1620000" cy="1620000"/>
            <a:chOff x="1276933" y="5357059"/>
            <a:chExt cx="1440000" cy="1440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894C1C-CA50-43CE-1E0C-5BE4A00F59A2}"/>
                </a:ext>
              </a:extLst>
            </p:cNvPr>
            <p:cNvSpPr/>
            <p:nvPr/>
          </p:nvSpPr>
          <p:spPr>
            <a:xfrm>
              <a:off x="1276933" y="5357059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0C16BF6-1577-1401-A54F-2163DD4C2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33" y="5456203"/>
              <a:ext cx="1260000" cy="12600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14DA09-D766-5D9F-F49C-E92692C83FBB}"/>
              </a:ext>
            </a:extLst>
          </p:cNvPr>
          <p:cNvGrpSpPr/>
          <p:nvPr/>
        </p:nvGrpSpPr>
        <p:grpSpPr>
          <a:xfrm>
            <a:off x="2608897" y="7839759"/>
            <a:ext cx="1620000" cy="1620000"/>
            <a:chOff x="4141067" y="5357059"/>
            <a:chExt cx="1440000" cy="1440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659285-F370-A8DB-4A00-0A441E05F96A}"/>
                </a:ext>
              </a:extLst>
            </p:cNvPr>
            <p:cNvSpPr/>
            <p:nvPr/>
          </p:nvSpPr>
          <p:spPr>
            <a:xfrm>
              <a:off x="4141067" y="5357059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2DBBE1-B375-2475-5524-962D91FFA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067" y="5447059"/>
              <a:ext cx="1260000" cy="1260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04A6D3A-1CAA-85AD-2711-347B64D3F1D9}"/>
              </a:ext>
            </a:extLst>
          </p:cNvPr>
          <p:cNvSpPr txBox="1"/>
          <p:nvPr/>
        </p:nvSpPr>
        <p:spPr>
          <a:xfrm>
            <a:off x="1174009" y="6961918"/>
            <a:ext cx="21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3600" b="1" dirty="0">
                <a:solidFill>
                  <a:srgbClr val="7030A0"/>
                </a:solidFill>
                <a:latin typeface="Montserrat" panose="00000500000000000000" pitchFamily="2" charset="0"/>
              </a:rPr>
              <a:t>+20</a:t>
            </a:r>
            <a:r>
              <a:rPr lang="en-BE" sz="3600" dirty="0">
                <a:solidFill>
                  <a:srgbClr val="7030A0"/>
                </a:solidFill>
                <a:latin typeface="Montserrat" panose="00000500000000000000" pitchFamily="2" charset="0"/>
              </a:rPr>
              <a:t>%</a:t>
            </a:r>
            <a:endParaRPr lang="en-GB" sz="3600" dirty="0">
              <a:solidFill>
                <a:srgbClr val="7030A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483CA9-DCD9-6C7F-201C-2F1B95C4D022}"/>
              </a:ext>
            </a:extLst>
          </p:cNvPr>
          <p:cNvGrpSpPr/>
          <p:nvPr/>
        </p:nvGrpSpPr>
        <p:grpSpPr>
          <a:xfrm>
            <a:off x="1444009" y="5324975"/>
            <a:ext cx="1620000" cy="1620000"/>
            <a:chOff x="529609" y="5324975"/>
            <a:chExt cx="1620000" cy="162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DD95BC-DAF3-D1CB-B5B7-A057014F5A8C}"/>
                </a:ext>
              </a:extLst>
            </p:cNvPr>
            <p:cNvSpPr/>
            <p:nvPr/>
          </p:nvSpPr>
          <p:spPr>
            <a:xfrm>
              <a:off x="529609" y="532497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87326F6-4A22-3EDF-BCFF-C25CF2427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99" y="5425325"/>
              <a:ext cx="1418400" cy="141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683415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egta">
      <a:dk1>
        <a:sysClr val="windowText" lastClr="000000"/>
      </a:dk1>
      <a:lt1>
        <a:sysClr val="window" lastClr="FFFFFF"/>
      </a:lt1>
      <a:dk2>
        <a:srgbClr val="26353C"/>
      </a:dk2>
      <a:lt2>
        <a:srgbClr val="5F5F5F"/>
      </a:lt2>
      <a:accent1>
        <a:srgbClr val="44C8F5"/>
      </a:accent1>
      <a:accent2>
        <a:srgbClr val="E90081"/>
      </a:accent2>
      <a:accent3>
        <a:srgbClr val="ABC400"/>
      </a:accent3>
      <a:accent4>
        <a:srgbClr val="F79646"/>
      </a:accent4>
      <a:accent5>
        <a:srgbClr val="FF0000"/>
      </a:accent5>
      <a:accent6>
        <a:srgbClr val="872384"/>
      </a:accent6>
      <a:hlink>
        <a:srgbClr val="F79646"/>
      </a:hlink>
      <a:folHlink>
        <a:srgbClr val="F79646"/>
      </a:folHlink>
    </a:clrScheme>
    <a:fontScheme name="WRA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gta">
    <a:dk1>
      <a:sysClr val="windowText" lastClr="000000"/>
    </a:dk1>
    <a:lt1>
      <a:sysClr val="window" lastClr="FFFFFF"/>
    </a:lt1>
    <a:dk2>
      <a:srgbClr val="26353C"/>
    </a:dk2>
    <a:lt2>
      <a:srgbClr val="5F5F5F"/>
    </a:lt2>
    <a:accent1>
      <a:srgbClr val="44C8F5"/>
    </a:accent1>
    <a:accent2>
      <a:srgbClr val="E90081"/>
    </a:accent2>
    <a:accent3>
      <a:srgbClr val="ABC400"/>
    </a:accent3>
    <a:accent4>
      <a:srgbClr val="F79646"/>
    </a:accent4>
    <a:accent5>
      <a:srgbClr val="FF0000"/>
    </a:accent5>
    <a:accent6>
      <a:srgbClr val="872384"/>
    </a:accent6>
    <a:hlink>
      <a:srgbClr val="F79646"/>
    </a:hlink>
    <a:folHlink>
      <a:srgbClr val="F79646"/>
    </a:folHlink>
  </a:clrScheme>
  <a:fontScheme name="Custom 1">
    <a:majorFont>
      <a:latin typeface="Montserrat"/>
      <a:ea typeface=""/>
      <a:cs typeface=""/>
    </a:majorFont>
    <a:minorFont>
      <a:latin typeface="Montserra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Breitbild</PresentationFormat>
  <Paragraphs>118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Montserrat</vt:lpstr>
      <vt:lpstr>Wingdings</vt:lpstr>
      <vt:lpstr>Arial</vt:lpstr>
      <vt:lpstr>Titillium</vt:lpstr>
      <vt:lpstr>Calibri</vt:lpstr>
      <vt:lpstr>2_Custom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Paulina</dc:creator>
  <cp:lastModifiedBy>Juliane Henze | Radiozentrale</cp:lastModifiedBy>
  <cp:revision>614</cp:revision>
  <cp:lastPrinted>2021-10-05T13:42:50Z</cp:lastPrinted>
  <dcterms:created xsi:type="dcterms:W3CDTF">2021-04-07T13:27:42Z</dcterms:created>
  <dcterms:modified xsi:type="dcterms:W3CDTF">2022-12-15T10:51:07Z</dcterms:modified>
</cp:coreProperties>
</file>