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7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8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9" r:id="rId3"/>
    <p:sldId id="270" r:id="rId4"/>
    <p:sldId id="271" r:id="rId5"/>
    <p:sldId id="272" r:id="rId6"/>
    <p:sldId id="273" r:id="rId7"/>
    <p:sldId id="289" r:id="rId8"/>
    <p:sldId id="291" r:id="rId9"/>
    <p:sldId id="292" r:id="rId10"/>
    <p:sldId id="274" r:id="rId11"/>
    <p:sldId id="293" r:id="rId12"/>
    <p:sldId id="276" r:id="rId13"/>
    <p:sldId id="294" r:id="rId14"/>
    <p:sldId id="296" r:id="rId15"/>
    <p:sldId id="297" r:id="rId16"/>
    <p:sldId id="275" r:id="rId17"/>
    <p:sldId id="306" r:id="rId18"/>
    <p:sldId id="277" r:id="rId19"/>
    <p:sldId id="298" r:id="rId20"/>
    <p:sldId id="299" r:id="rId21"/>
    <p:sldId id="278" r:id="rId22"/>
    <p:sldId id="300" r:id="rId23"/>
    <p:sldId id="301" r:id="rId24"/>
    <p:sldId id="279" r:id="rId25"/>
    <p:sldId id="302" r:id="rId26"/>
    <p:sldId id="303" r:id="rId27"/>
    <p:sldId id="280" r:id="rId28"/>
    <p:sldId id="304" r:id="rId29"/>
    <p:sldId id="282" r:id="rId30"/>
    <p:sldId id="305" r:id="rId31"/>
    <p:sldId id="283" r:id="rId32"/>
    <p:sldId id="284" r:id="rId33"/>
    <p:sldId id="285" r:id="rId34"/>
    <p:sldId id="286" r:id="rId35"/>
    <p:sldId id="287" r:id="rId36"/>
  </p:sldIdLst>
  <p:sldSz cx="12192000" cy="6858000"/>
  <p:notesSz cx="6858000" cy="9144000"/>
  <p:embeddedFontLs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Titillium" panose="020B0604020202020204" charset="0"/>
      <p:regular r:id="rId41"/>
      <p:bold r:id="rId42"/>
      <p:italic r:id="rId43"/>
      <p:boldItalic r:id="rId44"/>
    </p:embeddedFont>
  </p:embeddedFontLst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ina Kott - egta" initials="PK-e" lastIdx="1" clrIdx="0">
    <p:extLst>
      <p:ext uri="{19B8F6BF-5375-455C-9EA6-DF929625EA0E}">
        <p15:presenceInfo xmlns:p15="http://schemas.microsoft.com/office/powerpoint/2012/main" userId="Paulina Kott - eg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5DD1"/>
    <a:srgbClr val="F5F5F5"/>
    <a:srgbClr val="EBEBEB"/>
    <a:srgbClr val="FF0066"/>
    <a:srgbClr val="EF464A"/>
    <a:srgbClr val="F2F2F2"/>
    <a:srgbClr val="292C31"/>
    <a:srgbClr val="B23235"/>
    <a:srgbClr val="A0B4B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92" autoAdjust="0"/>
  </p:normalViewPr>
  <p:slideViewPr>
    <p:cSldViewPr snapToGrid="0">
      <p:cViewPr varScale="1">
        <p:scale>
          <a:sx n="122" d="100"/>
          <a:sy n="122" d="100"/>
        </p:scale>
        <p:origin x="9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BE" sz="1400" b="1" baseline="0" dirty="0">
                <a:solidFill>
                  <a:schemeClr val="tx1"/>
                </a:solidFill>
                <a:effectLst/>
              </a:rPr>
              <a:t>Average media usage in Germany (years)</a:t>
            </a:r>
            <a:r>
              <a:rPr lang="en-BE" sz="1400" b="0" baseline="0" dirty="0">
                <a:solidFill>
                  <a:schemeClr val="tx1"/>
                </a:solidFill>
                <a:effectLst/>
              </a:rPr>
              <a:t>*</a:t>
            </a:r>
            <a:endParaRPr lang="en-BE" sz="1600" b="0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6.8262246929413628E-3"/>
          <c:w val="0.9968236492044702"/>
          <c:h val="0.836991506313633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Listening time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318-40C3-A73A-8F0D91185944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318-40C3-A73A-8F0D91185944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318-40C3-A73A-8F0D9118594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318-40C3-A73A-8F0D91185944}"/>
              </c:ext>
            </c:extLst>
          </c:dPt>
          <c:dLbls>
            <c:dLbl>
              <c:idx val="0"/>
              <c:spPr>
                <a:solidFill>
                  <a:schemeClr val="accent6"/>
                </a:solidFill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318-40C3-A73A-8F0D911859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Radio</c:v>
                </c:pt>
                <c:pt idx="1">
                  <c:v>TV</c:v>
                </c:pt>
                <c:pt idx="2">
                  <c:v>Internet media</c:v>
                </c:pt>
                <c:pt idx="3">
                  <c:v>Daily newspapaers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13.5</c:v>
                </c:pt>
                <c:pt idx="1">
                  <c:v>11</c:v>
                </c:pt>
                <c:pt idx="2">
                  <c:v>9.9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18-40C3-A73A-8F0D9118594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43"/>
        <c:overlap val="-31"/>
        <c:axId val="588642416"/>
        <c:axId val="588638808"/>
      </c:barChart>
      <c:catAx>
        <c:axId val="588642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88638808"/>
        <c:crosses val="autoZero"/>
        <c:auto val="1"/>
        <c:lblAlgn val="ctr"/>
        <c:lblOffset val="100"/>
        <c:noMultiLvlLbl val="0"/>
      </c:catAx>
      <c:valAx>
        <c:axId val="58863880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58864241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Listening share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D4-432A-8324-5A69C1B86AE7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D4-432A-8324-5A69C1B86AE7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D4-432A-8324-5A69C1B86AE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8D4-432A-8324-5A69C1B86AE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8D4-432A-8324-5A69C1B86AE7}"/>
                </c:ext>
              </c:extLst>
            </c:dLbl>
            <c:dLbl>
              <c:idx val="2"/>
              <c:layout>
                <c:manualLayout>
                  <c:x val="-6.0646445965160589E-3"/>
                  <c:y val="1.13884874520750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8D4-432A-8324-5A69C1B86A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Live Radio (AM/FM+DAB+Digital)</c:v>
                </c:pt>
                <c:pt idx="1">
                  <c:v>On-demand Service/Music</c:v>
                </c:pt>
                <c:pt idx="2">
                  <c:v>Podcasts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0.72</c:v>
                </c:pt>
                <c:pt idx="1">
                  <c:v>0.15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8D4-432A-8324-5A69C1B86A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Listening share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335-492B-A5F6-669C3D6CA64D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335-492B-A5F6-669C3D6CA64D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335-492B-A5F6-669C3D6CA64D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335-492B-A5F6-669C3D6CA64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335-492B-A5F6-669C3D6CA64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335-492B-A5F6-669C3D6CA64D}"/>
                </c:ext>
              </c:extLst>
            </c:dLbl>
            <c:dLbl>
              <c:idx val="2"/>
              <c:layout>
                <c:manualLayout>
                  <c:x val="-0.10549641707976731"/>
                  <c:y val="-0.150638210805524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335-492B-A5F6-669C3D6CA64D}"/>
                </c:ext>
              </c:extLst>
            </c:dLbl>
            <c:dLbl>
              <c:idx val="3"/>
              <c:layout>
                <c:manualLayout>
                  <c:x val="-2.4822686371710014E-2"/>
                  <c:y val="-0.163191395039317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335-492B-A5F6-669C3D6CA6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Live Radio (AM/FM+DAB+Digital)</c:v>
                </c:pt>
                <c:pt idx="1">
                  <c:v>On-demand Service/Music</c:v>
                </c:pt>
                <c:pt idx="2">
                  <c:v>Podcasts</c:v>
                </c:pt>
                <c:pt idx="3">
                  <c:v>Others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0.75</c:v>
                </c:pt>
                <c:pt idx="1">
                  <c:v>0.19</c:v>
                </c:pt>
                <c:pt idx="2">
                  <c:v>0.04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335-492B-A5F6-669C3D6CA6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Listening share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0BA-48C9-A5B8-50DDC86C197B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BA-48C9-A5B8-50DDC86C197B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0BA-48C9-A5B8-50DDC86C197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0BA-48C9-A5B8-50DDC86C197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0BA-48C9-A5B8-50DDC86C197B}"/>
                </c:ext>
              </c:extLst>
            </c:dLbl>
            <c:dLbl>
              <c:idx val="2"/>
              <c:layout>
                <c:manualLayout>
                  <c:x val="-1.158863415226111E-2"/>
                  <c:y val="-0.150638009577292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BA-48C9-A5B8-50DDC86C19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Live Radio (AM/FM+DAB+Digital)</c:v>
                </c:pt>
                <c:pt idx="1">
                  <c:v>On-demand Service/Music</c:v>
                </c:pt>
                <c:pt idx="2">
                  <c:v>Podcasts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</c:v>
                </c:pt>
                <c:pt idx="1">
                  <c:v>0.28000000000000003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0BA-48C9-A5B8-50DDC86C19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400" b="1" dirty="0">
                <a:solidFill>
                  <a:schemeClr val="tx1"/>
                </a:solidFill>
              </a:rPr>
              <a:t>M</a:t>
            </a:r>
            <a:r>
              <a:rPr lang="en-BE" sz="1400" b="1" dirty="0" err="1">
                <a:solidFill>
                  <a:schemeClr val="tx1"/>
                </a:solidFill>
              </a:rPr>
              <a:t>edia</a:t>
            </a:r>
            <a:r>
              <a:rPr lang="en-BE" sz="1400" b="1" dirty="0">
                <a:solidFill>
                  <a:schemeClr val="tx1"/>
                </a:solidFill>
              </a:rPr>
              <a:t> activities 2h before shop visit</a:t>
            </a:r>
            <a:endParaRPr lang="en-US" sz="1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EDF-4B62-A2C4-398F2A6527D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Radio</c:v>
                </c:pt>
                <c:pt idx="1">
                  <c:v>Internet</c:v>
                </c:pt>
                <c:pt idx="2">
                  <c:v>TV</c:v>
                </c:pt>
                <c:pt idx="3">
                  <c:v>Newspapers</c:v>
                </c:pt>
                <c:pt idx="4">
                  <c:v>Magazines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0.37</c:v>
                </c:pt>
                <c:pt idx="1">
                  <c:v>0.26</c:v>
                </c:pt>
                <c:pt idx="2">
                  <c:v>0.18</c:v>
                </c:pt>
                <c:pt idx="3">
                  <c:v>0.09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DF-4B62-A2C4-398F2A6527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-27"/>
        <c:axId val="881590512"/>
        <c:axId val="881592480"/>
      </c:barChart>
      <c:catAx>
        <c:axId val="88159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81592480"/>
        <c:crosses val="autoZero"/>
        <c:auto val="1"/>
        <c:lblAlgn val="ctr"/>
        <c:lblOffset val="100"/>
        <c:noMultiLvlLbl val="0"/>
      </c:catAx>
      <c:valAx>
        <c:axId val="88159248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81590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58582657345858E-2"/>
          <c:y val="0"/>
          <c:w val="0.92008283468530827"/>
          <c:h val="0.864414131412070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E9C-4C62-9D9F-1BF395F04AE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E9C-4C62-9D9F-1BF395F04A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No radio ads</c:v>
                </c:pt>
                <c:pt idx="1">
                  <c:v>Radio ads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0.77</c:v>
                </c:pt>
                <c:pt idx="1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9C-4C62-9D9F-1BF395F04A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27"/>
        <c:axId val="390132848"/>
        <c:axId val="390127272"/>
      </c:barChart>
      <c:catAx>
        <c:axId val="390132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0127272"/>
        <c:crosses val="autoZero"/>
        <c:auto val="1"/>
        <c:lblAlgn val="ctr"/>
        <c:lblOffset val="100"/>
        <c:noMultiLvlLbl val="0"/>
      </c:catAx>
      <c:valAx>
        <c:axId val="390127272"/>
        <c:scaling>
          <c:orientation val="minMax"/>
          <c:max val="0.9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39013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58582657345858E-2"/>
          <c:y val="0"/>
          <c:w val="0.92008283468530827"/>
          <c:h val="0.864414131412070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E9C-4C62-9D9F-1BF395F04AE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E9C-4C62-9D9F-1BF395F04A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No radio ads</c:v>
                </c:pt>
                <c:pt idx="1">
                  <c:v>Radio ads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0.25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9C-4C62-9D9F-1BF395F04A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27"/>
        <c:axId val="390132848"/>
        <c:axId val="390127272"/>
      </c:barChart>
      <c:catAx>
        <c:axId val="390132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0127272"/>
        <c:crosses val="autoZero"/>
        <c:auto val="1"/>
        <c:lblAlgn val="ctr"/>
        <c:lblOffset val="100"/>
        <c:noMultiLvlLbl val="0"/>
      </c:catAx>
      <c:valAx>
        <c:axId val="390127272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39013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1200" b="1" dirty="0">
                <a:solidFill>
                  <a:schemeClr val="tx1"/>
                </a:solidFill>
              </a:rPr>
              <a:t>% </a:t>
            </a:r>
            <a:r>
              <a:rPr lang="en-BE" sz="1200" b="1" dirty="0">
                <a:solidFill>
                  <a:schemeClr val="tx1"/>
                </a:solidFill>
              </a:rPr>
              <a:t>R</a:t>
            </a:r>
            <a:r>
              <a:rPr lang="en-GB" sz="1200" b="1" dirty="0">
                <a:solidFill>
                  <a:schemeClr val="tx1"/>
                </a:solidFill>
              </a:rPr>
              <a:t>each with a </a:t>
            </a:r>
            <a:br>
              <a:rPr lang="en-BE" sz="1200" b="1" dirty="0">
                <a:solidFill>
                  <a:schemeClr val="tx1"/>
                </a:solidFill>
              </a:rPr>
            </a:br>
            <a:r>
              <a:rPr lang="en-GB" sz="1200" b="1" dirty="0">
                <a:solidFill>
                  <a:schemeClr val="tx1"/>
                </a:solidFill>
              </a:rPr>
              <a:t>10% reallocation to AM/FM radio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3.9958582657345858E-2"/>
          <c:y val="0.14462628548934703"/>
          <c:w val="0.92008283468530827"/>
          <c:h val="0.651945414882973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reach with a 10% reallocation to AM/FM radio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3B8-4BEC-97FB-42D0766BAA9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3B8-4BEC-97FB-42D0766BAA9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68% TV + 13% CTV
+ 20% digital</c:v>
                </c:pt>
                <c:pt idx="1">
                  <c:v>61% TV + 11% CTV
+ 18% digital
+ 10% AM/FM radio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0.56999999999999995</c:v>
                </c:pt>
                <c:pt idx="1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B8-4BEC-97FB-42D0766BAA9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27"/>
        <c:axId val="390132848"/>
        <c:axId val="390127272"/>
      </c:barChart>
      <c:catAx>
        <c:axId val="390132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0127272"/>
        <c:crosses val="autoZero"/>
        <c:auto val="1"/>
        <c:lblAlgn val="ctr"/>
        <c:lblOffset val="100"/>
        <c:noMultiLvlLbl val="0"/>
      </c:catAx>
      <c:valAx>
        <c:axId val="390127272"/>
        <c:scaling>
          <c:orientation val="minMax"/>
          <c:max val="0.9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39013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1200" b="1" dirty="0">
                <a:solidFill>
                  <a:schemeClr val="tx1"/>
                </a:solidFill>
              </a:rPr>
              <a:t>R</a:t>
            </a:r>
            <a:r>
              <a:rPr lang="en-BE" sz="1200" b="1" dirty="0">
                <a:solidFill>
                  <a:schemeClr val="tx1"/>
                </a:solidFill>
              </a:rPr>
              <a:t>adio ROI per sector</a:t>
            </a:r>
            <a:endParaRPr lang="en-GB" sz="12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3.9958582657345858E-2"/>
          <c:y val="0.10150335729989898"/>
          <c:w val="0.92008283468530827"/>
          <c:h val="0.6950682070915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8C-446B-917E-F56139D9B75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8C-446B-917E-F56139D9B75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F8C-446B-917E-F56139D9B75D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F8C-446B-917E-F56139D9B7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Food
retail</c:v>
                </c:pt>
                <c:pt idx="1">
                  <c:v>Textile
market</c:v>
                </c:pt>
                <c:pt idx="2">
                  <c:v>DYI</c:v>
                </c:pt>
                <c:pt idx="3">
                  <c:v>Beverages
(0%)</c:v>
                </c:pt>
              </c:strCache>
            </c:strRef>
          </c:cat>
          <c:val>
            <c:numRef>
              <c:f>Sheet1!$B$2:$B$5</c:f>
              <c:numCache>
                <c:formatCode>#,##0.00\ "€"</c:formatCode>
                <c:ptCount val="4"/>
                <c:pt idx="0">
                  <c:v>7.55</c:v>
                </c:pt>
                <c:pt idx="1">
                  <c:v>3.52</c:v>
                </c:pt>
                <c:pt idx="2">
                  <c:v>4.12</c:v>
                </c:pt>
                <c:pt idx="3">
                  <c:v>1.38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F8C-446B-917E-F56139D9B75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5"/>
        <c:overlap val="-27"/>
        <c:axId val="390132848"/>
        <c:axId val="390127272"/>
      </c:barChart>
      <c:catAx>
        <c:axId val="390132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0127272"/>
        <c:crosses val="autoZero"/>
        <c:auto val="1"/>
        <c:lblAlgn val="ctr"/>
        <c:lblOffset val="100"/>
        <c:noMultiLvlLbl val="0"/>
      </c:catAx>
      <c:valAx>
        <c:axId val="390127272"/>
        <c:scaling>
          <c:orientation val="minMax"/>
          <c:min val="0"/>
        </c:scaling>
        <c:delete val="1"/>
        <c:axPos val="l"/>
        <c:numFmt formatCode="#,##0.00\ &quot;€&quot;" sourceLinked="1"/>
        <c:majorTickMark val="out"/>
        <c:minorTickMark val="none"/>
        <c:tickLblPos val="nextTo"/>
        <c:crossAx val="39013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b="1" dirty="0">
                <a:solidFill>
                  <a:schemeClr val="tx1"/>
                </a:solidFill>
              </a:rPr>
              <a:t>Revenue return on investment by medium</a:t>
            </a:r>
          </a:p>
        </c:rich>
      </c:tx>
      <c:layout>
        <c:manualLayout>
          <c:xMode val="edge"/>
          <c:yMode val="edge"/>
          <c:x val="1.9810564591984638E-2"/>
          <c:y val="2.47036133735377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3.9958582657345858E-2"/>
          <c:y val="9.1101868688948109E-2"/>
          <c:w val="0.92008283468530827"/>
          <c:h val="0.787815412785384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 return on investment by medium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3B8-4BEC-97FB-42D0766BAA9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3B8-4BEC-97FB-42D0766BAA9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TV</c:v>
                </c:pt>
                <c:pt idx="1">
                  <c:v>Radio</c:v>
                </c:pt>
                <c:pt idx="2">
                  <c:v>Print</c:v>
                </c:pt>
                <c:pt idx="3">
                  <c:v>Online</c:v>
                </c:pt>
                <c:pt idx="4">
                  <c:v>OOH</c:v>
                </c:pt>
              </c:strCache>
            </c:strRef>
          </c:cat>
          <c:val>
            <c:numRef>
              <c:f>Sheet1!$B$2:$B$6</c:f>
              <c:numCache>
                <c:formatCode>[$£-809]#,##0.0</c:formatCode>
                <c:ptCount val="5"/>
                <c:pt idx="0">
                  <c:v>8.6999999999999993</c:v>
                </c:pt>
                <c:pt idx="1">
                  <c:v>7.7</c:v>
                </c:pt>
                <c:pt idx="2">
                  <c:v>5.8</c:v>
                </c:pt>
                <c:pt idx="3">
                  <c:v>4.9000000000000004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B8-4BEC-97FB-42D0766BAA9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27"/>
        <c:axId val="390132848"/>
        <c:axId val="390127272"/>
      </c:barChart>
      <c:catAx>
        <c:axId val="390132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0127272"/>
        <c:crosses val="autoZero"/>
        <c:auto val="1"/>
        <c:lblAlgn val="ctr"/>
        <c:lblOffset val="100"/>
        <c:noMultiLvlLbl val="0"/>
      </c:catAx>
      <c:valAx>
        <c:axId val="390127272"/>
        <c:scaling>
          <c:orientation val="minMax"/>
          <c:min val="0"/>
        </c:scaling>
        <c:delete val="1"/>
        <c:axPos val="l"/>
        <c:numFmt formatCode="[$£-809]#,##0.0" sourceLinked="1"/>
        <c:majorTickMark val="out"/>
        <c:minorTickMark val="none"/>
        <c:tickLblPos val="nextTo"/>
        <c:crossAx val="39013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BE" sz="1200" b="1" dirty="0">
                <a:solidFill>
                  <a:schemeClr val="tx1"/>
                </a:solidFill>
              </a:rPr>
              <a:t>Retail revenue ROI</a:t>
            </a:r>
            <a:endParaRPr lang="fr-BE" sz="12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0111523631911946"/>
          <c:y val="3.7055420060306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3.9958582657345858E-2"/>
          <c:y val="0.11168821316689627"/>
          <c:w val="0.92008283468530827"/>
          <c:h val="0.771346337203025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ROI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520-4B14-809B-B9D742886E3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520-4B14-809B-B9D742886E3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r>
                      <a:rPr lang="en-US" baseline="0"/>
                      <a:t>1,83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520-4B14-809B-B9D742886E3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$2,35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520-4B14-809B-B9D742886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All media</c:v>
                </c:pt>
                <c:pt idx="1">
                  <c:v>Radio</c:v>
                </c:pt>
              </c:strCache>
            </c:strRef>
          </c:cat>
          <c:val>
            <c:numRef>
              <c:f>Sheet1!$B$2:$B$3</c:f>
              <c:numCache>
                <c:formatCode>#,##0\ [$$-C0C]</c:formatCode>
                <c:ptCount val="2"/>
                <c:pt idx="0">
                  <c:v>1.83</c:v>
                </c:pt>
                <c:pt idx="1">
                  <c:v>2.35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20-4B14-809B-B9D742886E3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27"/>
        <c:axId val="390132848"/>
        <c:axId val="390127272"/>
      </c:barChart>
      <c:catAx>
        <c:axId val="390132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0127272"/>
        <c:crosses val="autoZero"/>
        <c:auto val="1"/>
        <c:lblAlgn val="ctr"/>
        <c:lblOffset val="100"/>
        <c:noMultiLvlLbl val="0"/>
      </c:catAx>
      <c:valAx>
        <c:axId val="390127272"/>
        <c:scaling>
          <c:orientation val="minMax"/>
        </c:scaling>
        <c:delete val="1"/>
        <c:axPos val="l"/>
        <c:numFmt formatCode="#,##0\ [$$-C0C]" sourceLinked="1"/>
        <c:majorTickMark val="out"/>
        <c:minorTickMark val="none"/>
        <c:tickLblPos val="nextTo"/>
        <c:crossAx val="39013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3.9958582657345858E-2"/>
          <c:y val="0.1038364767158976"/>
          <c:w val="0.92008283468530827"/>
          <c:h val="0.760182050193431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Weekly reach of radio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4F-4380-BA5B-9DA6E1A1482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04F-4380-BA5B-9DA6E1A148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Advertiser perception</c:v>
                </c:pt>
                <c:pt idx="1">
                  <c:v>Reality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0.44</c:v>
                </c:pt>
                <c:pt idx="1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4F-4380-BA5B-9DA6E1A1482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27"/>
        <c:axId val="390132848"/>
        <c:axId val="390127272"/>
      </c:barChart>
      <c:catAx>
        <c:axId val="390132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0127272"/>
        <c:crosses val="autoZero"/>
        <c:auto val="1"/>
        <c:lblAlgn val="ctr"/>
        <c:lblOffset val="100"/>
        <c:noMultiLvlLbl val="0"/>
      </c:catAx>
      <c:valAx>
        <c:axId val="390127272"/>
        <c:scaling>
          <c:orientation val="minMax"/>
          <c:max val="0.95000000000000007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39013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Reach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12-4A67-B1D7-5F5791466255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12-4A67-B1D7-5F5791466255}"/>
              </c:ext>
            </c:extLst>
          </c:dPt>
          <c:cat>
            <c:strRef>
              <c:f>Sheet1!$A$2:$A$3</c:f>
              <c:strCache>
                <c:ptCount val="2"/>
                <c:pt idx="0">
                  <c:v>AM/FM radio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0.83</c:v>
                </c:pt>
                <c:pt idx="1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912-4A67-B1D7-5F5791466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Reach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12-4A67-B1D7-5F5791466255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12-4A67-B1D7-5F5791466255}"/>
              </c:ext>
            </c:extLst>
          </c:dPt>
          <c:cat>
            <c:strRef>
              <c:f>Sheet1!$A$2:$A$3</c:f>
              <c:strCache>
                <c:ptCount val="2"/>
                <c:pt idx="0">
                  <c:v>Video streaming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0.11</c:v>
                </c:pt>
                <c:pt idx="1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912-4A67-B1D7-5F5791466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Reach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12-4A67-B1D7-5F5791466255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12-4A67-B1D7-5F5791466255}"/>
              </c:ext>
            </c:extLst>
          </c:dPt>
          <c:cat>
            <c:strRef>
              <c:f>Sheet1!$A$2:$A$3</c:f>
              <c:strCache>
                <c:ptCount val="2"/>
                <c:pt idx="0">
                  <c:v>Facebook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0.49</c:v>
                </c:pt>
                <c:pt idx="1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912-4A67-B1D7-5F5791466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Reach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12-4A67-B1D7-5F5791466255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12-4A67-B1D7-5F5791466255}"/>
              </c:ext>
            </c:extLst>
          </c:dPt>
          <c:cat>
            <c:strRef>
              <c:f>Sheet1!$A$2:$A$3</c:f>
              <c:strCache>
                <c:ptCount val="2"/>
                <c:pt idx="0">
                  <c:v>YouTube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0.39</c:v>
                </c:pt>
                <c:pt idx="1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912-4A67-B1D7-5F5791466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Reach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12-4A67-B1D7-5F5791466255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12-4A67-B1D7-5F5791466255}"/>
              </c:ext>
            </c:extLst>
          </c:dPt>
          <c:cat>
            <c:strRef>
              <c:f>Sheet1!$A$2:$A$3</c:f>
              <c:strCache>
                <c:ptCount val="2"/>
                <c:pt idx="0">
                  <c:v>Instagram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0.28000000000000003</c:v>
                </c:pt>
                <c:pt idx="1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912-4A67-B1D7-5F5791466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Reach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12-4A67-B1D7-5F5791466255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12-4A67-B1D7-5F5791466255}"/>
              </c:ext>
            </c:extLst>
          </c:dPt>
          <c:cat>
            <c:strRef>
              <c:f>Sheet1!$A$2:$A$3</c:f>
              <c:strCache>
                <c:ptCount val="2"/>
                <c:pt idx="0">
                  <c:v>Twitter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0.15</c:v>
                </c:pt>
                <c:pt idx="1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912-4A67-B1D7-5F5791466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58582657345858E-2"/>
          <c:y val="3.1467521022944087E-3"/>
          <c:w val="0.92008283468530827"/>
          <c:h val="0.860871774807034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Brand fame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9B-4820-A1B5-4EDAA81CC8A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9B-4820-A1B5-4EDAA81CC8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No radio</c:v>
                </c:pt>
                <c:pt idx="1">
                  <c:v>Radio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0.24</c:v>
                </c:pt>
                <c:pt idx="1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9B-4820-A1B5-4EDAA81CC8A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27"/>
        <c:axId val="390132848"/>
        <c:axId val="390127272"/>
      </c:barChart>
      <c:catAx>
        <c:axId val="390132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0127272"/>
        <c:crosses val="autoZero"/>
        <c:auto val="1"/>
        <c:lblAlgn val="ctr"/>
        <c:lblOffset val="100"/>
        <c:noMultiLvlLbl val="0"/>
      </c:catAx>
      <c:valAx>
        <c:axId val="390127272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39013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58582657345858E-2"/>
          <c:y val="3.1467521022944087E-3"/>
          <c:w val="0.92008283468530827"/>
          <c:h val="0.860871774807034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Lift in purchase intent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9B-4820-A1B5-4EDAA81CC8A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9B-4820-A1B5-4EDAA81CC8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No sonic identity</c:v>
                </c:pt>
                <c:pt idx="1">
                  <c:v>Sonic identity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0.109</c:v>
                </c:pt>
                <c:pt idx="1">
                  <c:v>0.17199999999999999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9B-4820-A1B5-4EDAA81CC8A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27"/>
        <c:axId val="390132848"/>
        <c:axId val="390127272"/>
      </c:barChart>
      <c:catAx>
        <c:axId val="390132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0127272"/>
        <c:crosses val="autoZero"/>
        <c:auto val="1"/>
        <c:lblAlgn val="ctr"/>
        <c:lblOffset val="100"/>
        <c:noMultiLvlLbl val="0"/>
      </c:catAx>
      <c:valAx>
        <c:axId val="390127272"/>
        <c:scaling>
          <c:orientation val="minMax"/>
          <c:min val="0"/>
        </c:scaling>
        <c:delete val="1"/>
        <c:axPos val="l"/>
        <c:numFmt formatCode="0.0%" sourceLinked="1"/>
        <c:majorTickMark val="out"/>
        <c:minorTickMark val="none"/>
        <c:tickLblPos val="nextTo"/>
        <c:crossAx val="39013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9A5-499C-B1ED-68157B345105}"/>
              </c:ext>
            </c:extLst>
          </c:dPt>
          <c:dLbls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9A5-499C-B1ED-68157B3451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Online pop-up ads</c:v>
                </c:pt>
                <c:pt idx="1">
                  <c:v>Online video</c:v>
                </c:pt>
                <c:pt idx="2">
                  <c:v>Online banner ads</c:v>
                </c:pt>
                <c:pt idx="3">
                  <c:v>Online music streaming services</c:v>
                </c:pt>
                <c:pt idx="4">
                  <c:v>E-mail advertising</c:v>
                </c:pt>
                <c:pt idx="5">
                  <c:v>Direct mail</c:v>
                </c:pt>
                <c:pt idx="6">
                  <c:v>TV</c:v>
                </c:pt>
                <c:pt idx="7">
                  <c:v>Podcasts</c:v>
                </c:pt>
                <c:pt idx="8">
                  <c:v>Print newspapers or magazines</c:v>
                </c:pt>
                <c:pt idx="9">
                  <c:v>AM/FM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0.7</c:v>
                </c:pt>
                <c:pt idx="1">
                  <c:v>0.68</c:v>
                </c:pt>
                <c:pt idx="2">
                  <c:v>0.66</c:v>
                </c:pt>
                <c:pt idx="3">
                  <c:v>0.61</c:v>
                </c:pt>
                <c:pt idx="4">
                  <c:v>0.61</c:v>
                </c:pt>
                <c:pt idx="5">
                  <c:v>0.57999999999999996</c:v>
                </c:pt>
                <c:pt idx="6">
                  <c:v>0.55000000000000004</c:v>
                </c:pt>
                <c:pt idx="7">
                  <c:v>0.54</c:v>
                </c:pt>
                <c:pt idx="8">
                  <c:v>0.53</c:v>
                </c:pt>
                <c:pt idx="9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A5-499C-B1ED-68157B3451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636252560"/>
        <c:axId val="636250592"/>
      </c:barChart>
      <c:catAx>
        <c:axId val="636252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36250592"/>
        <c:crosses val="autoZero"/>
        <c:auto val="1"/>
        <c:lblAlgn val="ctr"/>
        <c:lblOffset val="100"/>
        <c:noMultiLvlLbl val="0"/>
      </c:catAx>
      <c:valAx>
        <c:axId val="63625059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36252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BE" dirty="0"/>
              <a:t>AM/FM radio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3.9958582657345858E-2"/>
          <c:y val="0.1038364767158976"/>
          <c:w val="0.92008283468530827"/>
          <c:h val="0.760182050193431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AM/FM radio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4F-4380-BA5B-9DA6E1A1482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04F-4380-BA5B-9DA6E1A148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Advertiser perception</c:v>
                </c:pt>
                <c:pt idx="1">
                  <c:v>Reality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0.28000000000000003</c:v>
                </c:pt>
                <c:pt idx="1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4F-4380-BA5B-9DA6E1A1482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42"/>
        <c:overlap val="-27"/>
        <c:axId val="390132848"/>
        <c:axId val="390127272"/>
      </c:barChart>
      <c:catAx>
        <c:axId val="390132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0127272"/>
        <c:crosses val="autoZero"/>
        <c:auto val="1"/>
        <c:lblAlgn val="ctr"/>
        <c:lblOffset val="100"/>
        <c:noMultiLvlLbl val="0"/>
      </c:catAx>
      <c:valAx>
        <c:axId val="390127272"/>
        <c:scaling>
          <c:orientation val="minMax"/>
          <c:max val="0.95000000000000007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39013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BE" dirty="0"/>
              <a:t>Ad-supported Spotify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3.9958582657345858E-2"/>
          <c:y val="0.1038364767158976"/>
          <c:w val="0.92008283468530827"/>
          <c:h val="0.760182050193431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Ad-supported Spotify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4F-4380-BA5B-9DA6E1A1482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04F-4380-BA5B-9DA6E1A14828}"/>
              </c:ext>
            </c:extLst>
          </c:dPt>
          <c:dLbls>
            <c:dLbl>
              <c:idx val="1"/>
              <c:layout>
                <c:manualLayout>
                  <c:x val="-1.0344984881659889E-2"/>
                  <c:y val="1.90961630475846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04F-4380-BA5B-9DA6E1A148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Advertiser perception</c:v>
                </c:pt>
                <c:pt idx="1">
                  <c:v>Reality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0.28000000000000003</c:v>
                </c:pt>
                <c:pt idx="1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4F-4380-BA5B-9DA6E1A1482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42"/>
        <c:overlap val="-27"/>
        <c:axId val="390132848"/>
        <c:axId val="390127272"/>
      </c:barChart>
      <c:catAx>
        <c:axId val="390132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0127272"/>
        <c:crosses val="autoZero"/>
        <c:auto val="1"/>
        <c:lblAlgn val="ctr"/>
        <c:lblOffset val="100"/>
        <c:noMultiLvlLbl val="0"/>
      </c:catAx>
      <c:valAx>
        <c:axId val="390127272"/>
        <c:scaling>
          <c:orientation val="minMax"/>
          <c:max val="0.95000000000000007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39013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926958357630189E-2"/>
          <c:y val="6.6666639746965572E-2"/>
          <c:w val="0.94814608328473959"/>
          <c:h val="0.933333360253034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Any radio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DB5B-4E54-BF32-A1E96A6572D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Any radio</c:v>
                </c:pt>
                <c:pt idx="1">
                  <c:v>Facebook</c:v>
                </c:pt>
                <c:pt idx="2">
                  <c:v>Instagram</c:v>
                </c:pt>
                <c:pt idx="3">
                  <c:v>LinekIn</c:v>
                </c:pt>
                <c:pt idx="4">
                  <c:v>Twitter</c:v>
                </c:pt>
                <c:pt idx="5">
                  <c:v>Pinterest</c:v>
                </c:pt>
                <c:pt idx="6">
                  <c:v>TikTok </c:v>
                </c:pt>
                <c:pt idx="7">
                  <c:v>Reddit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0.8</c:v>
                </c:pt>
                <c:pt idx="1">
                  <c:v>0.35</c:v>
                </c:pt>
                <c:pt idx="2">
                  <c:v>0.3</c:v>
                </c:pt>
                <c:pt idx="3">
                  <c:v>7.0000000000000007E-2</c:v>
                </c:pt>
                <c:pt idx="4">
                  <c:v>0.11</c:v>
                </c:pt>
                <c:pt idx="5">
                  <c:v>0.01</c:v>
                </c:pt>
                <c:pt idx="6">
                  <c:v>0.12</c:v>
                </c:pt>
                <c:pt idx="7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5B-4E54-BF32-A1E96A6572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786055320"/>
        <c:axId val="786053680"/>
      </c:barChart>
      <c:catAx>
        <c:axId val="7860553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86053680"/>
        <c:crosses val="autoZero"/>
        <c:auto val="1"/>
        <c:lblAlgn val="ctr"/>
        <c:lblOffset val="100"/>
        <c:noMultiLvlLbl val="0"/>
      </c:catAx>
      <c:valAx>
        <c:axId val="786053680"/>
        <c:scaling>
          <c:orientation val="minMax"/>
          <c:max val="0.85000000000000009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786055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>
                <a:solidFill>
                  <a:schemeClr val="tx1"/>
                </a:solidFill>
              </a:rPr>
              <a:t>Weekly </a:t>
            </a:r>
            <a:r>
              <a:rPr lang="en-BE" sz="1200" b="1" dirty="0">
                <a:solidFill>
                  <a:schemeClr val="tx1"/>
                </a:solidFill>
              </a:rPr>
              <a:t>audio </a:t>
            </a:r>
            <a:r>
              <a:rPr lang="en-US" sz="1200" b="1" dirty="0">
                <a:solidFill>
                  <a:schemeClr val="tx1"/>
                </a:solidFill>
              </a:rPr>
              <a:t>usage</a:t>
            </a:r>
            <a:r>
              <a:rPr lang="en-BE" sz="1200" b="1" dirty="0">
                <a:solidFill>
                  <a:schemeClr val="tx1"/>
                </a:solidFill>
              </a:rPr>
              <a:t>**</a:t>
            </a:r>
            <a:endParaRPr lang="en-US" sz="12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Weekly usage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FBD-4DBC-9B97-89778E8AAADA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FBD-4DBC-9B97-89778E8AAAD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FBD-4DBC-9B97-89778E8AAAD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Listen to podcast</c:v>
                </c:pt>
                <c:pt idx="1">
                  <c:v>Listen to Spotify
(free and paid)</c:v>
                </c:pt>
                <c:pt idx="2">
                  <c:v>Listen to AM/FM radio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30</c:v>
                </c:pt>
                <c:pt idx="1">
                  <c:v>36</c:v>
                </c:pt>
                <c:pt idx="2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BD-4DBC-9B97-89778E8AAA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1688952"/>
        <c:axId val="1001697808"/>
      </c:barChart>
      <c:catAx>
        <c:axId val="100168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01697808"/>
        <c:crosses val="autoZero"/>
        <c:auto val="1"/>
        <c:lblAlgn val="ctr"/>
        <c:lblOffset val="100"/>
        <c:noMultiLvlLbl val="0"/>
      </c:catAx>
      <c:valAx>
        <c:axId val="1001697808"/>
        <c:scaling>
          <c:orientation val="minMax"/>
          <c:max val="75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001688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Listening share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AD5-4BC3-A58F-0C86FD9E31A8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AD5-4BC3-A58F-0C86FD9E31A8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AD5-4BC3-A58F-0C86FD9E31A8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AD5-4BC3-A58F-0C86FD9E31A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1AD5-4BC3-A58F-0C86FD9E31A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AD5-4BC3-A58F-0C86FD9E31A8}"/>
                </c:ext>
              </c:extLst>
            </c:dLbl>
            <c:dLbl>
              <c:idx val="2"/>
              <c:layout>
                <c:manualLayout>
                  <c:x val="-0.10549641707976731"/>
                  <c:y val="-0.150638210805524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D5-4BC3-A58F-0C86FD9E31A8}"/>
                </c:ext>
              </c:extLst>
            </c:dLbl>
            <c:dLbl>
              <c:idx val="3"/>
              <c:layout>
                <c:manualLayout>
                  <c:x val="-2.4822686371710014E-2"/>
                  <c:y val="-0.163191395039317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AD5-4BC3-A58F-0C86FD9E31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Live Radio (AM/FM+DAB+Digital)</c:v>
                </c:pt>
                <c:pt idx="1">
                  <c:v>On-demand Service/Music</c:v>
                </c:pt>
                <c:pt idx="2">
                  <c:v>Podcasts</c:v>
                </c:pt>
                <c:pt idx="3">
                  <c:v>Others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0.75</c:v>
                </c:pt>
                <c:pt idx="1">
                  <c:v>0.16</c:v>
                </c:pt>
                <c:pt idx="2">
                  <c:v>0.04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D5-4BC3-A58F-0C86FD9E31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Listening share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39-48A3-A3F7-0D3DC191FB74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39-48A3-A3F7-0D3DC191FB74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39-48A3-A3F7-0D3DC191FB74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39-48A3-A3F7-0D3DC191FB7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A39-48A3-A3F7-0D3DC191FB7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4A39-48A3-A3F7-0D3DC191FB74}"/>
                </c:ext>
              </c:extLst>
            </c:dLbl>
            <c:dLbl>
              <c:idx val="2"/>
              <c:layout>
                <c:manualLayout>
                  <c:x val="-9.4448477488437682E-2"/>
                  <c:y val="-0.150638009577292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A39-48A3-A3F7-0D3DC191FB74}"/>
                </c:ext>
              </c:extLst>
            </c:dLbl>
            <c:dLbl>
              <c:idx val="3"/>
              <c:layout>
                <c:manualLayout>
                  <c:x val="-2.4822686371710014E-2"/>
                  <c:y val="-0.163191395039317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A39-48A3-A3F7-0D3DC191FB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Live Radio (AM/FM+DAB+Digital)</c:v>
                </c:pt>
                <c:pt idx="1">
                  <c:v>On-demand Service/Music</c:v>
                </c:pt>
                <c:pt idx="2">
                  <c:v>Podcasts</c:v>
                </c:pt>
                <c:pt idx="3">
                  <c:v>Others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0.76</c:v>
                </c:pt>
                <c:pt idx="1">
                  <c:v>0.17</c:v>
                </c:pt>
                <c:pt idx="2">
                  <c:v>0.04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A39-48A3-A3F7-0D3DC191FB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Listening share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AC7-4531-8332-F17AE63B4BEF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AC7-4531-8332-F17AE63B4BEF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AC7-4531-8332-F17AE63B4BEF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AC7-4531-8332-F17AE63B4BE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AC7-4531-8332-F17AE63B4BE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AC7-4531-8332-F17AE63B4BEF}"/>
                </c:ext>
              </c:extLst>
            </c:dLbl>
            <c:dLbl>
              <c:idx val="2"/>
              <c:layout>
                <c:manualLayout>
                  <c:x val="-8.3400498376947532E-2"/>
                  <c:y val="-0.156225130164512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AC7-4531-8332-F17AE63B4BEF}"/>
                </c:ext>
              </c:extLst>
            </c:dLbl>
            <c:dLbl>
              <c:idx val="3"/>
              <c:layout>
                <c:manualLayout>
                  <c:x val="-2.4822686371710014E-2"/>
                  <c:y val="-0.163191395039317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AC7-4531-8332-F17AE63B4B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Live Radio (AM/FM+DAB+Digital)</c:v>
                </c:pt>
                <c:pt idx="1">
                  <c:v>On-demand Service/Music</c:v>
                </c:pt>
                <c:pt idx="2">
                  <c:v>Podcasts</c:v>
                </c:pt>
                <c:pt idx="3">
                  <c:v>Others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0.67</c:v>
                </c:pt>
                <c:pt idx="1">
                  <c:v>0.27</c:v>
                </c:pt>
                <c:pt idx="2">
                  <c:v>0.01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AC7-4531-8332-F17AE63B4B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388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1F28FF-1DD2-4208-804F-9E44F439E6FE}"/>
              </a:ext>
            </a:extLst>
          </p:cNvPr>
          <p:cNvSpPr/>
          <p:nvPr userDrawn="1"/>
        </p:nvSpPr>
        <p:spPr>
          <a:xfrm>
            <a:off x="636856" y="0"/>
            <a:ext cx="784659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0D45BD-05D7-4584-8956-258DC89D1476}"/>
              </a:ext>
            </a:extLst>
          </p:cNvPr>
          <p:cNvSpPr/>
          <p:nvPr userDrawn="1"/>
        </p:nvSpPr>
        <p:spPr>
          <a:xfrm>
            <a:off x="6470150" y="2444434"/>
            <a:ext cx="5719002" cy="728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D423F1-06AD-4212-9C89-2AB65B182643}"/>
              </a:ext>
            </a:extLst>
          </p:cNvPr>
          <p:cNvSpPr/>
          <p:nvPr userDrawn="1"/>
        </p:nvSpPr>
        <p:spPr>
          <a:xfrm>
            <a:off x="11373293" y="2444434"/>
            <a:ext cx="818707" cy="728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2E057515-79F4-408E-9FF6-0F653638FA32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11682519" y="2745552"/>
            <a:ext cx="218241" cy="126095"/>
          </a:xfrm>
          <a:custGeom>
            <a:avLst/>
            <a:gdLst>
              <a:gd name="T0" fmla="*/ 6475800 w 397"/>
              <a:gd name="T1" fmla="*/ 1966355 h 228"/>
              <a:gd name="T2" fmla="*/ 6475800 w 397"/>
              <a:gd name="T3" fmla="*/ 1966355 h 228"/>
              <a:gd name="T4" fmla="*/ 25644803 w 397"/>
              <a:gd name="T5" fmla="*/ 21367416 h 228"/>
              <a:gd name="T6" fmla="*/ 44943005 w 397"/>
              <a:gd name="T7" fmla="*/ 1048530 h 228"/>
              <a:gd name="T8" fmla="*/ 44943005 w 397"/>
              <a:gd name="T9" fmla="*/ 1048530 h 228"/>
              <a:gd name="T10" fmla="*/ 47662668 w 397"/>
              <a:gd name="T11" fmla="*/ 0 h 228"/>
              <a:gd name="T12" fmla="*/ 51289246 w 397"/>
              <a:gd name="T13" fmla="*/ 3801645 h 228"/>
              <a:gd name="T14" fmla="*/ 50382691 w 397"/>
              <a:gd name="T15" fmla="*/ 6554398 h 228"/>
              <a:gd name="T16" fmla="*/ 50382691 w 397"/>
              <a:gd name="T17" fmla="*/ 6554398 h 228"/>
              <a:gd name="T18" fmla="*/ 28494026 w 397"/>
              <a:gd name="T19" fmla="*/ 28839639 h 228"/>
              <a:gd name="T20" fmla="*/ 28494026 w 397"/>
              <a:gd name="T21" fmla="*/ 28839639 h 228"/>
              <a:gd name="T22" fmla="*/ 25644803 w 397"/>
              <a:gd name="T23" fmla="*/ 29757103 h 228"/>
              <a:gd name="T24" fmla="*/ 25644803 w 397"/>
              <a:gd name="T25" fmla="*/ 29757103 h 228"/>
              <a:gd name="T26" fmla="*/ 25644803 w 397"/>
              <a:gd name="T27" fmla="*/ 29757103 h 228"/>
              <a:gd name="T28" fmla="*/ 22924780 w 397"/>
              <a:gd name="T29" fmla="*/ 28839639 h 228"/>
              <a:gd name="T30" fmla="*/ 22924780 w 397"/>
              <a:gd name="T31" fmla="*/ 28839639 h 228"/>
              <a:gd name="T32" fmla="*/ 906554 w 397"/>
              <a:gd name="T33" fmla="*/ 6554398 h 228"/>
              <a:gd name="T34" fmla="*/ 906554 w 397"/>
              <a:gd name="T35" fmla="*/ 6554398 h 228"/>
              <a:gd name="T36" fmla="*/ 0 w 397"/>
              <a:gd name="T37" fmla="*/ 3801645 h 228"/>
              <a:gd name="T38" fmla="*/ 3756137 w 397"/>
              <a:gd name="T39" fmla="*/ 0 h 228"/>
              <a:gd name="T40" fmla="*/ 6475800 w 397"/>
              <a:gd name="T41" fmla="*/ 1966355 h 22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97" h="228">
                <a:moveTo>
                  <a:pt x="50" y="15"/>
                </a:moveTo>
                <a:lnTo>
                  <a:pt x="50" y="15"/>
                </a:lnTo>
                <a:cubicBezTo>
                  <a:pt x="198" y="163"/>
                  <a:pt x="198" y="163"/>
                  <a:pt x="198" y="163"/>
                </a:cubicBezTo>
                <a:cubicBezTo>
                  <a:pt x="347" y="8"/>
                  <a:pt x="347" y="8"/>
                  <a:pt x="347" y="8"/>
                </a:cubicBezTo>
                <a:cubicBezTo>
                  <a:pt x="354" y="8"/>
                  <a:pt x="361" y="0"/>
                  <a:pt x="368" y="0"/>
                </a:cubicBezTo>
                <a:cubicBezTo>
                  <a:pt x="382" y="0"/>
                  <a:pt x="396" y="15"/>
                  <a:pt x="396" y="29"/>
                </a:cubicBezTo>
                <a:cubicBezTo>
                  <a:pt x="396" y="36"/>
                  <a:pt x="396" y="43"/>
                  <a:pt x="389" y="50"/>
                </a:cubicBezTo>
                <a:cubicBezTo>
                  <a:pt x="220" y="220"/>
                  <a:pt x="220" y="220"/>
                  <a:pt x="220" y="220"/>
                </a:cubicBezTo>
                <a:cubicBezTo>
                  <a:pt x="212" y="227"/>
                  <a:pt x="205" y="227"/>
                  <a:pt x="198" y="227"/>
                </a:cubicBezTo>
                <a:cubicBezTo>
                  <a:pt x="191" y="227"/>
                  <a:pt x="184" y="227"/>
                  <a:pt x="177" y="220"/>
                </a:cubicBezTo>
                <a:cubicBezTo>
                  <a:pt x="7" y="50"/>
                  <a:pt x="7" y="50"/>
                  <a:pt x="7" y="50"/>
                </a:cubicBezTo>
                <a:cubicBezTo>
                  <a:pt x="0" y="43"/>
                  <a:pt x="0" y="36"/>
                  <a:pt x="0" y="29"/>
                </a:cubicBezTo>
                <a:cubicBezTo>
                  <a:pt x="0" y="15"/>
                  <a:pt x="15" y="0"/>
                  <a:pt x="29" y="0"/>
                </a:cubicBezTo>
                <a:cubicBezTo>
                  <a:pt x="36" y="0"/>
                  <a:pt x="43" y="8"/>
                  <a:pt x="50" y="15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E391B178-C5CC-462C-AD92-E07DA89898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83448" y="-6350"/>
            <a:ext cx="3708552" cy="24439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r>
              <a:rPr lang="en-BE" dirty="0"/>
              <a:t>Person’s photo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72708F9D-319E-4649-A9FB-9F90A97C4B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2997" y="3172764"/>
            <a:ext cx="5719003" cy="36784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endParaRPr lang="en-BE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AE61A9-826C-4125-A4B7-00CBF70766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2411" y="611448"/>
            <a:ext cx="7130052" cy="4794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BE" dirty="0"/>
              <a:t>Text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D4FDBDA3-5559-44D8-B286-85D664A344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2411" y="1250632"/>
            <a:ext cx="5121656" cy="49959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BE" dirty="0"/>
              <a:t>Text</a:t>
            </a:r>
            <a:endParaRPr lang="en-US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331A6874-1D55-4AAB-B356-40479FD48F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7302" y="2450785"/>
            <a:ext cx="4905992" cy="715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BE" dirty="0"/>
              <a:t>Name, Function, Company</a:t>
            </a:r>
            <a:endParaRPr lang="en-US" dirty="0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E130D184-1BFA-48A1-A4BD-5F0567C942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67302" y="1250632"/>
            <a:ext cx="1805161" cy="10310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r>
              <a:rPr lang="en-BE" dirty="0"/>
              <a:t>Logo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AACE41-154C-4A35-A0F9-E4E7CEA76A15}"/>
              </a:ext>
            </a:extLst>
          </p:cNvPr>
          <p:cNvSpPr txBox="1"/>
          <p:nvPr userDrawn="1"/>
        </p:nvSpPr>
        <p:spPr>
          <a:xfrm>
            <a:off x="1142410" y="6436860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E85C946-0A94-43D8-AF50-2D987EB40F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405749"/>
            <a:ext cx="724191" cy="29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14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1F28FF-1DD2-4208-804F-9E44F439E6FE}"/>
              </a:ext>
            </a:extLst>
          </p:cNvPr>
          <p:cNvSpPr/>
          <p:nvPr userDrawn="1"/>
        </p:nvSpPr>
        <p:spPr>
          <a:xfrm>
            <a:off x="636856" y="0"/>
            <a:ext cx="784659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0D45BD-05D7-4584-8956-258DC89D1476}"/>
              </a:ext>
            </a:extLst>
          </p:cNvPr>
          <p:cNvSpPr/>
          <p:nvPr userDrawn="1"/>
        </p:nvSpPr>
        <p:spPr>
          <a:xfrm>
            <a:off x="6470150" y="2444434"/>
            <a:ext cx="5719002" cy="728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D423F1-06AD-4212-9C89-2AB65B182643}"/>
              </a:ext>
            </a:extLst>
          </p:cNvPr>
          <p:cNvSpPr/>
          <p:nvPr userDrawn="1"/>
        </p:nvSpPr>
        <p:spPr>
          <a:xfrm>
            <a:off x="11373293" y="2428888"/>
            <a:ext cx="818707" cy="7507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2E057515-79F4-408E-9FF6-0F653638FA32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11682519" y="2745552"/>
            <a:ext cx="218241" cy="126095"/>
          </a:xfrm>
          <a:custGeom>
            <a:avLst/>
            <a:gdLst>
              <a:gd name="T0" fmla="*/ 6475800 w 397"/>
              <a:gd name="T1" fmla="*/ 1966355 h 228"/>
              <a:gd name="T2" fmla="*/ 6475800 w 397"/>
              <a:gd name="T3" fmla="*/ 1966355 h 228"/>
              <a:gd name="T4" fmla="*/ 25644803 w 397"/>
              <a:gd name="T5" fmla="*/ 21367416 h 228"/>
              <a:gd name="T6" fmla="*/ 44943005 w 397"/>
              <a:gd name="T7" fmla="*/ 1048530 h 228"/>
              <a:gd name="T8" fmla="*/ 44943005 w 397"/>
              <a:gd name="T9" fmla="*/ 1048530 h 228"/>
              <a:gd name="T10" fmla="*/ 47662668 w 397"/>
              <a:gd name="T11" fmla="*/ 0 h 228"/>
              <a:gd name="T12" fmla="*/ 51289246 w 397"/>
              <a:gd name="T13" fmla="*/ 3801645 h 228"/>
              <a:gd name="T14" fmla="*/ 50382691 w 397"/>
              <a:gd name="T15" fmla="*/ 6554398 h 228"/>
              <a:gd name="T16" fmla="*/ 50382691 w 397"/>
              <a:gd name="T17" fmla="*/ 6554398 h 228"/>
              <a:gd name="T18" fmla="*/ 28494026 w 397"/>
              <a:gd name="T19" fmla="*/ 28839639 h 228"/>
              <a:gd name="T20" fmla="*/ 28494026 w 397"/>
              <a:gd name="T21" fmla="*/ 28839639 h 228"/>
              <a:gd name="T22" fmla="*/ 25644803 w 397"/>
              <a:gd name="T23" fmla="*/ 29757103 h 228"/>
              <a:gd name="T24" fmla="*/ 25644803 w 397"/>
              <a:gd name="T25" fmla="*/ 29757103 h 228"/>
              <a:gd name="T26" fmla="*/ 25644803 w 397"/>
              <a:gd name="T27" fmla="*/ 29757103 h 228"/>
              <a:gd name="T28" fmla="*/ 22924780 w 397"/>
              <a:gd name="T29" fmla="*/ 28839639 h 228"/>
              <a:gd name="T30" fmla="*/ 22924780 w 397"/>
              <a:gd name="T31" fmla="*/ 28839639 h 228"/>
              <a:gd name="T32" fmla="*/ 906554 w 397"/>
              <a:gd name="T33" fmla="*/ 6554398 h 228"/>
              <a:gd name="T34" fmla="*/ 906554 w 397"/>
              <a:gd name="T35" fmla="*/ 6554398 h 228"/>
              <a:gd name="T36" fmla="*/ 0 w 397"/>
              <a:gd name="T37" fmla="*/ 3801645 h 228"/>
              <a:gd name="T38" fmla="*/ 3756137 w 397"/>
              <a:gd name="T39" fmla="*/ 0 h 228"/>
              <a:gd name="T40" fmla="*/ 6475800 w 397"/>
              <a:gd name="T41" fmla="*/ 1966355 h 22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97" h="228">
                <a:moveTo>
                  <a:pt x="50" y="15"/>
                </a:moveTo>
                <a:lnTo>
                  <a:pt x="50" y="15"/>
                </a:lnTo>
                <a:cubicBezTo>
                  <a:pt x="198" y="163"/>
                  <a:pt x="198" y="163"/>
                  <a:pt x="198" y="163"/>
                </a:cubicBezTo>
                <a:cubicBezTo>
                  <a:pt x="347" y="8"/>
                  <a:pt x="347" y="8"/>
                  <a:pt x="347" y="8"/>
                </a:cubicBezTo>
                <a:cubicBezTo>
                  <a:pt x="354" y="8"/>
                  <a:pt x="361" y="0"/>
                  <a:pt x="368" y="0"/>
                </a:cubicBezTo>
                <a:cubicBezTo>
                  <a:pt x="382" y="0"/>
                  <a:pt x="396" y="15"/>
                  <a:pt x="396" y="29"/>
                </a:cubicBezTo>
                <a:cubicBezTo>
                  <a:pt x="396" y="36"/>
                  <a:pt x="396" y="43"/>
                  <a:pt x="389" y="50"/>
                </a:cubicBezTo>
                <a:cubicBezTo>
                  <a:pt x="220" y="220"/>
                  <a:pt x="220" y="220"/>
                  <a:pt x="220" y="220"/>
                </a:cubicBezTo>
                <a:cubicBezTo>
                  <a:pt x="212" y="227"/>
                  <a:pt x="205" y="227"/>
                  <a:pt x="198" y="227"/>
                </a:cubicBezTo>
                <a:cubicBezTo>
                  <a:pt x="191" y="227"/>
                  <a:pt x="184" y="227"/>
                  <a:pt x="177" y="220"/>
                </a:cubicBezTo>
                <a:cubicBezTo>
                  <a:pt x="7" y="50"/>
                  <a:pt x="7" y="50"/>
                  <a:pt x="7" y="50"/>
                </a:cubicBezTo>
                <a:cubicBezTo>
                  <a:pt x="0" y="43"/>
                  <a:pt x="0" y="36"/>
                  <a:pt x="0" y="29"/>
                </a:cubicBezTo>
                <a:cubicBezTo>
                  <a:pt x="0" y="15"/>
                  <a:pt x="15" y="0"/>
                  <a:pt x="29" y="0"/>
                </a:cubicBezTo>
                <a:cubicBezTo>
                  <a:pt x="36" y="0"/>
                  <a:pt x="43" y="8"/>
                  <a:pt x="50" y="15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E391B178-C5CC-462C-AD92-E07DA89898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83448" y="-6350"/>
            <a:ext cx="3708552" cy="24439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r>
              <a:rPr lang="en-BE" dirty="0"/>
              <a:t>Person’s photo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72708F9D-319E-4649-A9FB-9F90A97C4B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2997" y="3172764"/>
            <a:ext cx="5719003" cy="36784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endParaRPr lang="en-BE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331A6874-1D55-4AAB-B356-40479FD48F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7302" y="2450785"/>
            <a:ext cx="4905992" cy="715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BE" dirty="0"/>
              <a:t>Name, Function, Company</a:t>
            </a:r>
            <a:endParaRPr lang="en-US" dirty="0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E130D184-1BFA-48A1-A4BD-5F0567C942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67302" y="1250632"/>
            <a:ext cx="1805161" cy="10310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r>
              <a:rPr lang="en-BE" dirty="0"/>
              <a:t>Logo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AACE41-154C-4A35-A0F9-E4E7CEA76A15}"/>
              </a:ext>
            </a:extLst>
          </p:cNvPr>
          <p:cNvSpPr txBox="1"/>
          <p:nvPr userDrawn="1"/>
        </p:nvSpPr>
        <p:spPr>
          <a:xfrm>
            <a:off x="1142410" y="6436860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E85C946-0A94-43D8-AF50-2D987EB40F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405749"/>
            <a:ext cx="724191" cy="29305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C915DA-3087-4A03-9876-8BE8D22B3BC7}"/>
              </a:ext>
            </a:extLst>
          </p:cNvPr>
          <p:cNvGrpSpPr/>
          <p:nvPr userDrawn="1"/>
        </p:nvGrpSpPr>
        <p:grpSpPr>
          <a:xfrm>
            <a:off x="832539" y="190308"/>
            <a:ext cx="1172186" cy="863269"/>
            <a:chOff x="1685979" y="1313874"/>
            <a:chExt cx="506578" cy="373075"/>
          </a:xfrm>
          <a:solidFill>
            <a:schemeClr val="bg1">
              <a:lumMod val="95000"/>
            </a:schemeClr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4DD450A-6119-47F9-B5D4-00D6E9E7B289}"/>
                </a:ext>
              </a:extLst>
            </p:cNvPr>
            <p:cNvSpPr/>
            <p:nvPr userDrawn="1"/>
          </p:nvSpPr>
          <p:spPr>
            <a:xfrm>
              <a:off x="1685979" y="1313874"/>
              <a:ext cx="241402" cy="373075"/>
            </a:xfrm>
            <a:custGeom>
              <a:avLst/>
              <a:gdLst/>
              <a:ahLst/>
              <a:cxnLst/>
              <a:rect l="l" t="t" r="r" b="b"/>
              <a:pathLst>
                <a:path w="241402" h="373075">
                  <a:moveTo>
                    <a:pt x="99670" y="0"/>
                  </a:moveTo>
                  <a:lnTo>
                    <a:pt x="227686" y="0"/>
                  </a:lnTo>
                  <a:lnTo>
                    <a:pt x="181966" y="154534"/>
                  </a:lnTo>
                  <a:cubicBezTo>
                    <a:pt x="200863" y="163678"/>
                    <a:pt x="215494" y="176937"/>
                    <a:pt x="225857" y="194310"/>
                  </a:cubicBezTo>
                  <a:cubicBezTo>
                    <a:pt x="236220" y="211684"/>
                    <a:pt x="241402" y="232258"/>
                    <a:pt x="241402" y="256032"/>
                  </a:cubicBezTo>
                  <a:cubicBezTo>
                    <a:pt x="241402" y="291389"/>
                    <a:pt x="230124" y="319735"/>
                    <a:pt x="207569" y="341071"/>
                  </a:cubicBezTo>
                  <a:cubicBezTo>
                    <a:pt x="185014" y="362408"/>
                    <a:pt x="156058" y="373075"/>
                    <a:pt x="120701" y="373075"/>
                  </a:cubicBezTo>
                  <a:cubicBezTo>
                    <a:pt x="85344" y="373075"/>
                    <a:pt x="56388" y="362408"/>
                    <a:pt x="33833" y="341071"/>
                  </a:cubicBezTo>
                  <a:cubicBezTo>
                    <a:pt x="11278" y="319735"/>
                    <a:pt x="0" y="291389"/>
                    <a:pt x="0" y="256032"/>
                  </a:cubicBezTo>
                  <a:cubicBezTo>
                    <a:pt x="0" y="240183"/>
                    <a:pt x="2134" y="224333"/>
                    <a:pt x="6401" y="208483"/>
                  </a:cubicBezTo>
                  <a:cubicBezTo>
                    <a:pt x="10668" y="192634"/>
                    <a:pt x="20422" y="168555"/>
                    <a:pt x="35662" y="136246"/>
                  </a:cubicBezTo>
                  <a:lnTo>
                    <a:pt x="996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BE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057C2AF-3592-4511-9555-45AF3E8D9212}"/>
                </a:ext>
              </a:extLst>
            </p:cNvPr>
            <p:cNvSpPr/>
            <p:nvPr userDrawn="1"/>
          </p:nvSpPr>
          <p:spPr>
            <a:xfrm>
              <a:off x="1951155" y="1313874"/>
              <a:ext cx="241402" cy="373075"/>
            </a:xfrm>
            <a:custGeom>
              <a:avLst/>
              <a:gdLst/>
              <a:ahLst/>
              <a:cxnLst/>
              <a:rect l="l" t="t" r="r" b="b"/>
              <a:pathLst>
                <a:path w="241402" h="373075">
                  <a:moveTo>
                    <a:pt x="99670" y="0"/>
                  </a:moveTo>
                  <a:lnTo>
                    <a:pt x="227686" y="0"/>
                  </a:lnTo>
                  <a:lnTo>
                    <a:pt x="181966" y="154534"/>
                  </a:lnTo>
                  <a:cubicBezTo>
                    <a:pt x="200863" y="163678"/>
                    <a:pt x="215494" y="176937"/>
                    <a:pt x="225857" y="194310"/>
                  </a:cubicBezTo>
                  <a:cubicBezTo>
                    <a:pt x="236220" y="211684"/>
                    <a:pt x="241402" y="232258"/>
                    <a:pt x="241402" y="256032"/>
                  </a:cubicBezTo>
                  <a:cubicBezTo>
                    <a:pt x="241402" y="291389"/>
                    <a:pt x="230124" y="319735"/>
                    <a:pt x="207569" y="341071"/>
                  </a:cubicBezTo>
                  <a:cubicBezTo>
                    <a:pt x="185014" y="362408"/>
                    <a:pt x="156058" y="373075"/>
                    <a:pt x="120701" y="373075"/>
                  </a:cubicBezTo>
                  <a:cubicBezTo>
                    <a:pt x="85344" y="373075"/>
                    <a:pt x="56388" y="362408"/>
                    <a:pt x="33833" y="341071"/>
                  </a:cubicBezTo>
                  <a:cubicBezTo>
                    <a:pt x="11278" y="319735"/>
                    <a:pt x="0" y="291389"/>
                    <a:pt x="0" y="256032"/>
                  </a:cubicBezTo>
                  <a:cubicBezTo>
                    <a:pt x="0" y="240183"/>
                    <a:pt x="2134" y="224333"/>
                    <a:pt x="6401" y="208483"/>
                  </a:cubicBezTo>
                  <a:cubicBezTo>
                    <a:pt x="10668" y="192634"/>
                    <a:pt x="20422" y="168555"/>
                    <a:pt x="35662" y="136246"/>
                  </a:cubicBezTo>
                  <a:lnTo>
                    <a:pt x="996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BE"/>
            </a:p>
          </p:txBody>
        </p:sp>
      </p:grp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D4FDBDA3-5559-44D8-B286-85D664A344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2411" y="611448"/>
            <a:ext cx="5121656" cy="56351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BE" dirty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747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1F28FF-1DD2-4208-804F-9E44F439E6FE}"/>
              </a:ext>
            </a:extLst>
          </p:cNvPr>
          <p:cNvSpPr/>
          <p:nvPr userDrawn="1"/>
        </p:nvSpPr>
        <p:spPr>
          <a:xfrm>
            <a:off x="636856" y="0"/>
            <a:ext cx="784659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8E9E4D-8EED-58B9-42A9-7A2C6C62245D}"/>
              </a:ext>
            </a:extLst>
          </p:cNvPr>
          <p:cNvGrpSpPr/>
          <p:nvPr userDrawn="1"/>
        </p:nvGrpSpPr>
        <p:grpSpPr>
          <a:xfrm>
            <a:off x="11373293" y="6129670"/>
            <a:ext cx="818707" cy="728330"/>
            <a:chOff x="11373293" y="6129670"/>
            <a:chExt cx="818707" cy="7283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5D423F1-06AD-4212-9C89-2AB65B182643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2E057515-79F4-408E-9FF6-0F653638FA3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E391B178-C5CC-462C-AD92-E07DA89898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83448" y="-6350"/>
            <a:ext cx="3708552" cy="370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r>
              <a:rPr lang="en-BE" dirty="0"/>
              <a:t>Person’s photo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331A6874-1D55-4AAB-B356-40479FD48F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83448" y="3869150"/>
            <a:ext cx="3708552" cy="7151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BE" dirty="0"/>
              <a:t>Name</a:t>
            </a:r>
            <a:br>
              <a:rPr lang="en-BE" dirty="0"/>
            </a:br>
            <a:r>
              <a:rPr lang="en-BE" dirty="0"/>
              <a:t>Function, Company</a:t>
            </a:r>
            <a:endParaRPr lang="en-US" dirty="0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E130D184-1BFA-48A1-A4BD-5F0567C942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435143" y="4751793"/>
            <a:ext cx="1805161" cy="10310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r>
              <a:rPr lang="en-BE" dirty="0"/>
              <a:t>Logo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AACE41-154C-4A35-A0F9-E4E7CEA76A15}"/>
              </a:ext>
            </a:extLst>
          </p:cNvPr>
          <p:cNvSpPr txBox="1"/>
          <p:nvPr userDrawn="1"/>
        </p:nvSpPr>
        <p:spPr>
          <a:xfrm>
            <a:off x="1142410" y="6436860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E85C946-0A94-43D8-AF50-2D987EB40F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60" y="6405749"/>
            <a:ext cx="724191" cy="29305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C915DA-3087-4A03-9876-8BE8D22B3BC7}"/>
              </a:ext>
            </a:extLst>
          </p:cNvPr>
          <p:cNvGrpSpPr/>
          <p:nvPr userDrawn="1"/>
        </p:nvGrpSpPr>
        <p:grpSpPr>
          <a:xfrm>
            <a:off x="832539" y="190308"/>
            <a:ext cx="1172186" cy="863269"/>
            <a:chOff x="1685979" y="1313874"/>
            <a:chExt cx="506578" cy="373075"/>
          </a:xfrm>
          <a:solidFill>
            <a:schemeClr val="bg1">
              <a:lumMod val="95000"/>
            </a:schemeClr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4DD450A-6119-47F9-B5D4-00D6E9E7B289}"/>
                </a:ext>
              </a:extLst>
            </p:cNvPr>
            <p:cNvSpPr/>
            <p:nvPr userDrawn="1"/>
          </p:nvSpPr>
          <p:spPr>
            <a:xfrm>
              <a:off x="1685979" y="1313874"/>
              <a:ext cx="241402" cy="373075"/>
            </a:xfrm>
            <a:custGeom>
              <a:avLst/>
              <a:gdLst/>
              <a:ahLst/>
              <a:cxnLst/>
              <a:rect l="l" t="t" r="r" b="b"/>
              <a:pathLst>
                <a:path w="241402" h="373075">
                  <a:moveTo>
                    <a:pt x="99670" y="0"/>
                  </a:moveTo>
                  <a:lnTo>
                    <a:pt x="227686" y="0"/>
                  </a:lnTo>
                  <a:lnTo>
                    <a:pt x="181966" y="154534"/>
                  </a:lnTo>
                  <a:cubicBezTo>
                    <a:pt x="200863" y="163678"/>
                    <a:pt x="215494" y="176937"/>
                    <a:pt x="225857" y="194310"/>
                  </a:cubicBezTo>
                  <a:cubicBezTo>
                    <a:pt x="236220" y="211684"/>
                    <a:pt x="241402" y="232258"/>
                    <a:pt x="241402" y="256032"/>
                  </a:cubicBezTo>
                  <a:cubicBezTo>
                    <a:pt x="241402" y="291389"/>
                    <a:pt x="230124" y="319735"/>
                    <a:pt x="207569" y="341071"/>
                  </a:cubicBezTo>
                  <a:cubicBezTo>
                    <a:pt x="185014" y="362408"/>
                    <a:pt x="156058" y="373075"/>
                    <a:pt x="120701" y="373075"/>
                  </a:cubicBezTo>
                  <a:cubicBezTo>
                    <a:pt x="85344" y="373075"/>
                    <a:pt x="56388" y="362408"/>
                    <a:pt x="33833" y="341071"/>
                  </a:cubicBezTo>
                  <a:cubicBezTo>
                    <a:pt x="11278" y="319735"/>
                    <a:pt x="0" y="291389"/>
                    <a:pt x="0" y="256032"/>
                  </a:cubicBezTo>
                  <a:cubicBezTo>
                    <a:pt x="0" y="240183"/>
                    <a:pt x="2134" y="224333"/>
                    <a:pt x="6401" y="208483"/>
                  </a:cubicBezTo>
                  <a:cubicBezTo>
                    <a:pt x="10668" y="192634"/>
                    <a:pt x="20422" y="168555"/>
                    <a:pt x="35662" y="136246"/>
                  </a:cubicBezTo>
                  <a:lnTo>
                    <a:pt x="996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BE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057C2AF-3592-4511-9555-45AF3E8D9212}"/>
                </a:ext>
              </a:extLst>
            </p:cNvPr>
            <p:cNvSpPr/>
            <p:nvPr userDrawn="1"/>
          </p:nvSpPr>
          <p:spPr>
            <a:xfrm>
              <a:off x="1951155" y="1313874"/>
              <a:ext cx="241402" cy="373075"/>
            </a:xfrm>
            <a:custGeom>
              <a:avLst/>
              <a:gdLst/>
              <a:ahLst/>
              <a:cxnLst/>
              <a:rect l="l" t="t" r="r" b="b"/>
              <a:pathLst>
                <a:path w="241402" h="373075">
                  <a:moveTo>
                    <a:pt x="99670" y="0"/>
                  </a:moveTo>
                  <a:lnTo>
                    <a:pt x="227686" y="0"/>
                  </a:lnTo>
                  <a:lnTo>
                    <a:pt x="181966" y="154534"/>
                  </a:lnTo>
                  <a:cubicBezTo>
                    <a:pt x="200863" y="163678"/>
                    <a:pt x="215494" y="176937"/>
                    <a:pt x="225857" y="194310"/>
                  </a:cubicBezTo>
                  <a:cubicBezTo>
                    <a:pt x="236220" y="211684"/>
                    <a:pt x="241402" y="232258"/>
                    <a:pt x="241402" y="256032"/>
                  </a:cubicBezTo>
                  <a:cubicBezTo>
                    <a:pt x="241402" y="291389"/>
                    <a:pt x="230124" y="319735"/>
                    <a:pt x="207569" y="341071"/>
                  </a:cubicBezTo>
                  <a:cubicBezTo>
                    <a:pt x="185014" y="362408"/>
                    <a:pt x="156058" y="373075"/>
                    <a:pt x="120701" y="373075"/>
                  </a:cubicBezTo>
                  <a:cubicBezTo>
                    <a:pt x="85344" y="373075"/>
                    <a:pt x="56388" y="362408"/>
                    <a:pt x="33833" y="341071"/>
                  </a:cubicBezTo>
                  <a:cubicBezTo>
                    <a:pt x="11278" y="319735"/>
                    <a:pt x="0" y="291389"/>
                    <a:pt x="0" y="256032"/>
                  </a:cubicBezTo>
                  <a:cubicBezTo>
                    <a:pt x="0" y="240183"/>
                    <a:pt x="2134" y="224333"/>
                    <a:pt x="6401" y="208483"/>
                  </a:cubicBezTo>
                  <a:cubicBezTo>
                    <a:pt x="10668" y="192634"/>
                    <a:pt x="20422" y="168555"/>
                    <a:pt x="35662" y="136246"/>
                  </a:cubicBezTo>
                  <a:lnTo>
                    <a:pt x="996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BE"/>
            </a:p>
          </p:txBody>
        </p:sp>
      </p:grp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D4FDBDA3-5559-44D8-B286-85D664A344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2411" y="611448"/>
            <a:ext cx="6834640" cy="56351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BE" dirty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633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74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38.png"/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12" Type="http://schemas.openxmlformats.org/officeDocument/2006/relationships/image" Target="../media/image50.pn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11" Type="http://schemas.openxmlformats.org/officeDocument/2006/relationships/image" Target="../media/image27.png"/><Relationship Id="rId5" Type="http://schemas.openxmlformats.org/officeDocument/2006/relationships/image" Target="../media/image45.jpeg"/><Relationship Id="rId15" Type="http://schemas.openxmlformats.org/officeDocument/2006/relationships/image" Target="../media/image28.png"/><Relationship Id="rId10" Type="http://schemas.openxmlformats.org/officeDocument/2006/relationships/image" Target="../media/image49.png"/><Relationship Id="rId4" Type="http://schemas.openxmlformats.org/officeDocument/2006/relationships/image" Target="../media/image44.jpg"/><Relationship Id="rId9" Type="http://schemas.openxmlformats.org/officeDocument/2006/relationships/image" Target="../media/image39.png"/><Relationship Id="rId14" Type="http://schemas.openxmlformats.org/officeDocument/2006/relationships/image" Target="../media/image5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3.jpg"/><Relationship Id="rId7" Type="http://schemas.openxmlformats.org/officeDocument/2006/relationships/image" Target="../media/image5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chart" Target="../charts/char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chart" Target="../charts/chart15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9.jpg"/><Relationship Id="rId7" Type="http://schemas.openxmlformats.org/officeDocument/2006/relationships/image" Target="../media/image4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25.png"/><Relationship Id="rId4" Type="http://schemas.openxmlformats.org/officeDocument/2006/relationships/image" Target="../media/image60.jp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18" Type="http://schemas.openxmlformats.org/officeDocument/2006/relationships/image" Target="../media/image19.jpg"/><Relationship Id="rId3" Type="http://schemas.openxmlformats.org/officeDocument/2006/relationships/image" Target="../media/image5.jpg"/><Relationship Id="rId21" Type="http://schemas.openxmlformats.org/officeDocument/2006/relationships/image" Target="../media/image22.pn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17" Type="http://schemas.openxmlformats.org/officeDocument/2006/relationships/image" Target="../media/image3.png"/><Relationship Id="rId2" Type="http://schemas.openxmlformats.org/officeDocument/2006/relationships/image" Target="../media/image4.jpeg"/><Relationship Id="rId16" Type="http://schemas.openxmlformats.org/officeDocument/2006/relationships/image" Target="../media/image18.jpg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jpg"/><Relationship Id="rId10" Type="http://schemas.openxmlformats.org/officeDocument/2006/relationships/image" Target="../media/image12.jpg"/><Relationship Id="rId19" Type="http://schemas.openxmlformats.org/officeDocument/2006/relationships/image" Target="../media/image20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g"/><Relationship Id="rId22" Type="http://schemas.openxmlformats.org/officeDocument/2006/relationships/image" Target="../media/image2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chart" Target="../charts/chart1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69.png"/><Relationship Id="rId4" Type="http://schemas.openxmlformats.org/officeDocument/2006/relationships/chart" Target="../charts/char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13" Type="http://schemas.openxmlformats.org/officeDocument/2006/relationships/image" Target="../media/image31.png"/><Relationship Id="rId3" Type="http://schemas.openxmlformats.org/officeDocument/2006/relationships/chart" Target="../charts/chart20.xml"/><Relationship Id="rId7" Type="http://schemas.openxmlformats.org/officeDocument/2006/relationships/chart" Target="../charts/chart24.xml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3.xml"/><Relationship Id="rId11" Type="http://schemas.openxmlformats.org/officeDocument/2006/relationships/image" Target="../media/image71.png"/><Relationship Id="rId5" Type="http://schemas.openxmlformats.org/officeDocument/2006/relationships/chart" Target="../charts/chart22.xml"/><Relationship Id="rId1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chart" Target="../charts/chart21.xml"/><Relationship Id="rId9" Type="http://schemas.openxmlformats.org/officeDocument/2006/relationships/image" Target="../media/image32.png"/><Relationship Id="rId1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chart" Target="../charts/chart28.xml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80.emf"/><Relationship Id="rId4" Type="http://schemas.openxmlformats.org/officeDocument/2006/relationships/image" Target="../media/image7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chart" Target="../charts/chart5.xml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chart" Target="../charts/chart6.xml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13" Type="http://schemas.openxmlformats.org/officeDocument/2006/relationships/image" Target="../media/image30.png"/><Relationship Id="rId3" Type="http://schemas.openxmlformats.org/officeDocument/2006/relationships/chart" Target="../charts/chart7.xml"/><Relationship Id="rId7" Type="http://schemas.openxmlformats.org/officeDocument/2006/relationships/chart" Target="../charts/chart11.xml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11" Type="http://schemas.openxmlformats.org/officeDocument/2006/relationships/image" Target="../media/image27.png"/><Relationship Id="rId5" Type="http://schemas.openxmlformats.org/officeDocument/2006/relationships/chart" Target="../charts/chart9.xml"/><Relationship Id="rId15" Type="http://schemas.openxmlformats.org/officeDocument/2006/relationships/image" Target="../media/image25.png"/><Relationship Id="rId10" Type="http://schemas.openxmlformats.org/officeDocument/2006/relationships/image" Target="../media/image41.png"/><Relationship Id="rId4" Type="http://schemas.openxmlformats.org/officeDocument/2006/relationships/chart" Target="../charts/chart8.xml"/><Relationship Id="rId9" Type="http://schemas.openxmlformats.org/officeDocument/2006/relationships/image" Target="../media/image40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913628B-F6BC-6F2F-1DB4-0DCD5A8DAC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8" t="10289" r="2022" b="17658"/>
          <a:stretch/>
        </p:blipFill>
        <p:spPr>
          <a:xfrm flipH="1">
            <a:off x="2813049" y="1350962"/>
            <a:ext cx="9386983" cy="55070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150761-4FCA-4771-9540-1A27228570B8}"/>
              </a:ext>
            </a:extLst>
          </p:cNvPr>
          <p:cNvSpPr txBox="1"/>
          <p:nvPr/>
        </p:nvSpPr>
        <p:spPr>
          <a:xfrm rot="16200000">
            <a:off x="-678348" y="1578114"/>
            <a:ext cx="230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spc="200" dirty="0">
                <a:latin typeface="+mj-lt"/>
              </a:rPr>
              <a:t>February 202</a:t>
            </a:r>
            <a:r>
              <a:rPr lang="en-BE" sz="1200" b="1" spc="200" dirty="0">
                <a:latin typeface="+mj-lt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5C0AFD-AA20-44C4-BEE8-44683C23C66D}"/>
              </a:ext>
            </a:extLst>
          </p:cNvPr>
          <p:cNvSpPr txBox="1"/>
          <p:nvPr/>
        </p:nvSpPr>
        <p:spPr>
          <a:xfrm>
            <a:off x="7070650" y="533055"/>
            <a:ext cx="3343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pc="200" dirty="0">
                <a:latin typeface="+mj-lt"/>
              </a:rPr>
              <a:t>www.</a:t>
            </a:r>
            <a:r>
              <a:rPr lang="en-BE" sz="1200" spc="200" dirty="0">
                <a:latin typeface="+mj-lt"/>
              </a:rPr>
              <a:t>worldradioalliance</a:t>
            </a:r>
            <a:r>
              <a:rPr lang="en-GB" sz="1200" spc="200" dirty="0">
                <a:latin typeface="+mj-lt"/>
              </a:rPr>
              <a:t>.com</a:t>
            </a:r>
            <a:endParaRPr lang="en-BE" sz="1200" spc="200" dirty="0">
              <a:latin typeface="+mj-lt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C3DCE95-FEA6-4AF8-B863-9AD870A5C708}"/>
              </a:ext>
            </a:extLst>
          </p:cNvPr>
          <p:cNvCxnSpPr>
            <a:cxnSpLocks/>
          </p:cNvCxnSpPr>
          <p:nvPr/>
        </p:nvCxnSpPr>
        <p:spPr>
          <a:xfrm rot="16200000">
            <a:off x="11381208" y="-140298"/>
            <a:ext cx="0" cy="16130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15DD2516-C4E7-4338-8190-D3FA3FF2B79F}"/>
              </a:ext>
            </a:extLst>
          </p:cNvPr>
          <p:cNvSpPr txBox="1"/>
          <p:nvPr/>
        </p:nvSpPr>
        <p:spPr>
          <a:xfrm>
            <a:off x="329789" y="3543461"/>
            <a:ext cx="6740861" cy="244682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85000"/>
              </a:lnSpc>
            </a:pPr>
            <a:r>
              <a:rPr lang="en-GB" sz="6000" b="1" spc="60" dirty="0">
                <a:solidFill>
                  <a:schemeClr val="accent4"/>
                </a:solidFill>
                <a:latin typeface="+mj-lt"/>
              </a:rPr>
              <a:t>10</a:t>
            </a:r>
            <a:r>
              <a:rPr lang="en-GB" sz="5400" b="1" spc="6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GB" sz="6000" b="1" spc="60" dirty="0">
                <a:solidFill>
                  <a:schemeClr val="accent4"/>
                </a:solidFill>
                <a:latin typeface="+mj-lt"/>
              </a:rPr>
              <a:t>things about Radio that may surprise brands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BC63345-AA2C-4A38-806C-4A5EC73B6E9D}"/>
              </a:ext>
            </a:extLst>
          </p:cNvPr>
          <p:cNvCxnSpPr>
            <a:cxnSpLocks/>
          </p:cNvCxnSpPr>
          <p:nvPr/>
        </p:nvCxnSpPr>
        <p:spPr>
          <a:xfrm rot="16200000" flipV="1">
            <a:off x="956930" y="5199321"/>
            <a:ext cx="0" cy="19138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ECBE98E-405D-437F-8EE0-AC1298CA7437}"/>
              </a:ext>
            </a:extLst>
          </p:cNvPr>
          <p:cNvSpPr/>
          <p:nvPr/>
        </p:nvSpPr>
        <p:spPr>
          <a:xfrm>
            <a:off x="1600736" y="498508"/>
            <a:ext cx="3578662" cy="16826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9DD9E-1051-4B6E-8918-8A72894D8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349" y="859734"/>
            <a:ext cx="2597435" cy="960189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ED892C45-3A84-4D6A-9BA0-C32474CDCADD}"/>
              </a:ext>
            </a:extLst>
          </p:cNvPr>
          <p:cNvGrpSpPr/>
          <p:nvPr/>
        </p:nvGrpSpPr>
        <p:grpSpPr>
          <a:xfrm rot="5400000">
            <a:off x="9941480" y="2109665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1DE2CEB-1C18-4741-85F5-D57D58CCDFA8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9D56C965-5337-45D4-885C-01511F3EC79F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7A595423-75DE-4734-9246-14CCC385E8FE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883D5EBC-29C3-4AEB-85AE-18F45413528D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B81C8EC3-D2E5-4F25-83AB-1FBE7C37D7E4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08EEF1A-71C3-4C49-8DCE-C9963B12334E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7F038DE9-A1C6-42A0-A370-ADD34D523300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B740DA88-E83F-472A-A4FE-C598F9597558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EB431210-300C-403A-81E2-16024ABF65F3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9DF579F6-BC98-4CFF-82E8-30F64E310DCE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3CC57E87-2D5F-4A8C-9378-17BE2BF55784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84E53696-FC1D-405C-ABE4-16343B8BDB65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9276EB70-46EB-4B57-BB63-7F33D5C5B7E5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B41DBD01-600A-4953-81A4-B9F589ED57C3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1120A244-A30F-43CC-9070-86F213692D67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7A1CD90E-62EF-4A0E-990F-09E2E8EA4CA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093A1CBA-957E-4919-AE71-8C347ACBAD2A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3A73A444-3F6F-4920-94A4-13463F55D5EE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FFF77CF7-0F32-44CE-9C29-826F00225977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06A7B92B-64B0-416C-B999-F40DD7F08901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D41B35F9-4B15-4830-BC64-F5300EF26267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9355F872-CD17-41D4-B67F-500CB868E2D6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78EB4F4-4DA5-4085-B63C-0021D9A0114A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7BDF4FD9-768D-4063-9FAF-AB1DC89A55EF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19CC0CC7-868E-4ACB-B759-7C999F4D2696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2900D7BE-88BD-4126-8608-8D2DCBD507DE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24BBA251-3D07-47D1-B043-009C20FBC7E6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2399C1E6-1B34-485C-A54A-DF960962DBCF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7A9BEAE9-FCAC-414E-A322-36EF6066D3AC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0054BC71-A7FE-4E08-B58E-B0E47357E5CD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03168DCF-E951-4425-8406-8A35B70F3251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AC002EC9-07FD-43CC-AE9E-335F7F66B579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1A992113-323C-482B-8C32-B07217226BA2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CD6D07F9-9B73-4B99-A7AA-11373AA51A13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7D7B4D9-2677-428D-AF3F-5135BF1020F6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43D904A7-A6A5-44C1-87C9-7D2AD23D1537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51C33C73-B907-4E00-A937-E7D4778DA60D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DC02EF1-0479-43AE-A6DD-1EEFF622A25B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40017915-66FF-46EA-9AE9-A043128AA156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E5D9FB09-FE7E-47C0-80AC-3DFA0C50F863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588BDEAD-C88A-4ED4-B002-C31DA7EC2DD7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378B0548-EE91-4A63-B58F-EFFF3D9DC09D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B0A06A71-F95C-4ECD-8606-8F7DF0009DF6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C6BDC44A-6715-47D7-83BB-D1CDC9ADF153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EDEAF992-E38D-498E-A14C-7EC8BE9E7E0A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D1CA4291-5D60-496A-B3F7-CADF65C36B18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1439BEE8-2D3B-4330-8E45-92526477E07D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BDE98004-5B03-4FBB-A0D1-A650C05CF6C2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2D8C40BD-B2F3-4D76-9052-6FFB9C70C513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94E0F31B-36B8-480D-97E0-E4B0A8A4E174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7884E1E1-D7AB-4C33-AD2A-42388EA63B2C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C9E9236-703B-A8DF-4B7B-BD68A1C9A01A}"/>
              </a:ext>
            </a:extLst>
          </p:cNvPr>
          <p:cNvGrpSpPr/>
          <p:nvPr/>
        </p:nvGrpSpPr>
        <p:grpSpPr>
          <a:xfrm>
            <a:off x="11373293" y="6129670"/>
            <a:ext cx="818707" cy="728330"/>
            <a:chOff x="11373293" y="6129670"/>
            <a:chExt cx="818707" cy="7283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59E54EB-40C2-EDBF-FA76-567B4AF1337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6DE4977C-0D16-E32D-FB58-1D4CDC9FB22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2167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C20DBA-8ACA-84FD-4AC1-C1352282F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2" b="11362"/>
          <a:stretch/>
        </p:blipFill>
        <p:spPr>
          <a:xfrm>
            <a:off x="0" y="0"/>
            <a:ext cx="12191998" cy="6296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EFDAA1-4FC5-0425-8695-37F3702E12AC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F83207-19F7-F2E6-95C4-E16BF5953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AA4981B-C52F-B574-8FC6-874D26E477DA}"/>
              </a:ext>
            </a:extLst>
          </p:cNvPr>
          <p:cNvGrpSpPr/>
          <p:nvPr/>
        </p:nvGrpSpPr>
        <p:grpSpPr>
          <a:xfrm>
            <a:off x="9540886" y="4487107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E7EDC6E-3066-EA44-7555-8E1075CB9629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BF034A9-C7F8-9B7B-9935-B3ACCAA11396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37F10D1-B322-1951-A4D4-1D5E98A84A18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7BF4F0A-6D2A-2700-2BD1-2C87F0B7AC01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7659951-6D11-3729-B571-1935F77ADD12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73C82C37-339C-CB77-1668-1CB460DC1229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B0B0DE67-9CB6-1C32-4EAD-11482595DC7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786BC56-A279-BB85-362E-8C8622285AD1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5B61F22-B25A-4FCA-AA6A-BB0BA4D22CB2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40CEA9C-5CE9-F893-ECFB-FC92573DA573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544C0CE-C34C-A57B-E6EC-84B9FEFA9666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B3B3FD7-4922-8E84-52D9-01BD516A38E9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3F120FA-8F76-4534-8A03-A21F366A05DE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383F8B2-40F4-B573-E820-ED3634EAA82A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3ACF2F2-A783-56F3-D575-BD97129C5F94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5C01884-E36F-FE47-E6B1-8F5C1676AC9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2E1BC86-52F9-584C-7457-8AA2A84DE563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2A5C6AA-2132-E1E4-171B-3E21041DD4FA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BE3785E-8C7B-3EEC-3FAA-E4699A855478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0BF4548-ED7B-7894-8311-FAFB6CC6C616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190CAED-0310-5991-90F5-30631318F5AD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DFA7001-CF67-E85B-4BBC-34A2844C8E03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B66CD38-7BDD-C59C-45B5-0435E00F32A6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DFF8004-D9ED-BAA2-66D5-63138404AF9E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8A2E1E8-D55C-3981-F09E-C7758860E392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7E2102C-1965-782E-2483-56424F0D9BEC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B7F2A9A-9396-822B-CF8D-8ACE8C33129F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D69C101-5644-3BDC-A7F8-9FB0F425C09D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6789D92-B542-3FBC-FC06-492444A7E002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FCBD74B-3AB9-E97C-9ACE-82A6003C129F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CE462D0-1E26-FB0A-340E-F7BA20901B22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2176E58-556F-833B-58D1-B1A5A383EEC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CBA3D766-91FA-F200-7B77-CF479B5C7AB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7A74E04-3C8E-A7AB-0233-267CDFE9669E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F6A1721-421D-A700-9751-FB719A3E0681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E073BE-1435-4B17-0D52-D6A9A2B95BA7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4C17C11-89A9-2794-6B9A-451E8CDC834D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A54C19B-8BB4-6A7B-C88B-E042196CCF0A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1535C26-F501-9021-F127-BBE7418BB3BA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3E3288C-C60D-8921-F983-67BC0217C5EF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80A2F1D-A527-E905-DA68-72C2C566DEB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A29CB2B-97BC-0BA8-A41E-758B530E6D2C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51D4264-7B04-EE0F-2BAA-77467B2B2C34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2B4309F-62B0-104A-15AF-728478F8C925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FDC5C7A-1F08-2440-CC53-A0BA81D11323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3E24133-7564-E4BE-0286-BA2D904D4FA6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0A1E7CE-AD24-CC8D-5042-7D4D39A48D9D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BD09253-C786-BCBF-F444-8D44C366B18B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6F39D37-7BB6-41D8-D593-E63B5ABB19F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269847B-8350-6AB6-25E3-8FBE463EA171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BB2FEB7-52D6-233B-58D0-F5653A7D9DF0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C16314ED-214B-A1A3-3A12-04688F074250}"/>
              </a:ext>
            </a:extLst>
          </p:cNvPr>
          <p:cNvSpPr/>
          <p:nvPr/>
        </p:nvSpPr>
        <p:spPr>
          <a:xfrm>
            <a:off x="1" y="1100106"/>
            <a:ext cx="6094415" cy="519619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6AECCDF-1A75-D346-D88D-6AAAA26F4D20}"/>
              </a:ext>
            </a:extLst>
          </p:cNvPr>
          <p:cNvSpPr txBox="1"/>
          <p:nvPr/>
        </p:nvSpPr>
        <p:spPr>
          <a:xfrm>
            <a:off x="349928" y="2617510"/>
            <a:ext cx="5423855" cy="34163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BE" sz="5400" b="1" spc="60" dirty="0">
                <a:solidFill>
                  <a:schemeClr val="accent4"/>
                </a:solidFill>
                <a:latin typeface="+mj-lt"/>
              </a:rPr>
              <a:t>Radio </a:t>
            </a:r>
            <a:r>
              <a:rPr lang="en-GB" sz="5400" spc="60" dirty="0">
                <a:solidFill>
                  <a:schemeClr val="accent4"/>
                </a:solidFill>
                <a:latin typeface="+mj-lt"/>
              </a:rPr>
              <a:t>has a </a:t>
            </a:r>
            <a:r>
              <a:rPr lang="en-GB" sz="5400" b="1" spc="60" dirty="0">
                <a:solidFill>
                  <a:schemeClr val="accent4"/>
                </a:solidFill>
                <a:latin typeface="+mj-lt"/>
              </a:rPr>
              <a:t>huge share of the under</a:t>
            </a:r>
            <a:r>
              <a:rPr lang="en-BE" sz="5400" b="1" spc="60" dirty="0">
                <a:solidFill>
                  <a:schemeClr val="accent4"/>
                </a:solidFill>
                <a:latin typeface="+mj-lt"/>
              </a:rPr>
              <a:t>-</a:t>
            </a:r>
            <a:r>
              <a:rPr lang="en-GB" sz="5400" b="1" spc="60" dirty="0">
                <a:solidFill>
                  <a:schemeClr val="accent4"/>
                </a:solidFill>
                <a:latin typeface="+mj-lt"/>
              </a:rPr>
              <a:t>35 age group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2D48758-51EA-4C3E-CA5F-E6E36F1EFF9C}"/>
              </a:ext>
            </a:extLst>
          </p:cNvPr>
          <p:cNvSpPr/>
          <p:nvPr userDrawn="1"/>
        </p:nvSpPr>
        <p:spPr>
          <a:xfrm>
            <a:off x="0" y="1100107"/>
            <a:ext cx="1149531" cy="10226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5400" b="1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2733B9-AA0E-7722-AF95-8A279A7B74B9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94EB88A-9ABE-87FB-94C3-018216C06173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BCE77B7B-52C6-0EA1-3E5F-FE1C81A3DE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C8DB658-6B15-AB2F-4C47-C93B509B5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93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339634" y="354909"/>
            <a:ext cx="11512731" cy="1010533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b="1" dirty="0"/>
              <a:t>R</a:t>
            </a:r>
            <a:r>
              <a:rPr lang="en-BE" b="1" dirty="0" err="1"/>
              <a:t>adio</a:t>
            </a:r>
            <a:r>
              <a:rPr lang="en-BE" b="1" dirty="0"/>
              <a:t> is a massive reach medium for </a:t>
            </a:r>
            <a:br>
              <a:rPr lang="en-BE" b="1" dirty="0"/>
            </a:br>
            <a:r>
              <a:rPr lang="en-BE" b="1" dirty="0"/>
              <a:t>all age cohorts, including the younger demographics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0" y="1715589"/>
            <a:ext cx="12192000" cy="4589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9DF363-539B-41C0-5D4B-3A6530B575F5}"/>
              </a:ext>
            </a:extLst>
          </p:cNvPr>
          <p:cNvSpPr txBox="1"/>
          <p:nvPr/>
        </p:nvSpPr>
        <p:spPr>
          <a:xfrm>
            <a:off x="339634" y="5689155"/>
            <a:ext cx="11512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Source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</a:t>
            </a:r>
            <a:r>
              <a:rPr kumimoji="0" lang="fr-FR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: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</a:t>
            </a:r>
            <a:r>
              <a:rPr lang="en-BE" sz="1000" u="sng" dirty="0">
                <a:solidFill>
                  <a:prstClr val="white">
                    <a:lumMod val="50000"/>
                  </a:prstClr>
                </a:solidFill>
              </a:rPr>
              <a:t>New Zealand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: </a:t>
            </a:r>
            <a:r>
              <a:rPr lang="fr-BE" sz="1000" dirty="0" err="1">
                <a:solidFill>
                  <a:prstClr val="white">
                    <a:lumMod val="50000"/>
                  </a:prstClr>
                </a:solidFill>
              </a:rPr>
              <a:t>GfK</a:t>
            </a:r>
            <a:r>
              <a:rPr lang="fr-BE" sz="1000" dirty="0">
                <a:solidFill>
                  <a:prstClr val="white">
                    <a:lumMod val="50000"/>
                  </a:prstClr>
                </a:solidFill>
              </a:rPr>
              <a:t> Commercial RAM, 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20</a:t>
            </a:r>
            <a:r>
              <a:rPr lang="fr-BE" sz="1000" dirty="0">
                <a:solidFill>
                  <a:prstClr val="white">
                    <a:lumMod val="50000"/>
                  </a:prstClr>
                </a:solidFill>
              </a:rPr>
              <a:t>22, Total NZ, </a:t>
            </a:r>
            <a:r>
              <a:rPr lang="fr-BE" sz="1000" dirty="0" err="1">
                <a:solidFill>
                  <a:prstClr val="white">
                    <a:lumMod val="50000"/>
                  </a:prstClr>
                </a:solidFill>
              </a:rPr>
              <a:t>Cume</a:t>
            </a:r>
            <a:r>
              <a:rPr lang="fr-BE" sz="1000" dirty="0">
                <a:solidFill>
                  <a:prstClr val="white">
                    <a:lumMod val="50000"/>
                  </a:prstClr>
                </a:solidFill>
              </a:rPr>
              <a:t> %, AP10-34, M-S 12mn-12mn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// </a:t>
            </a:r>
            <a:r>
              <a:rPr kumimoji="0" lang="en-BE" sz="1000" b="0" u="sng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South Africa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: 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D22Q9 - BRC RAMS November 2021 - October 2022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// </a:t>
            </a:r>
            <a:r>
              <a:rPr kumimoji="0" lang="en-BE" sz="1000" b="0" u="sng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Belgium: </a:t>
            </a:r>
            <a:r>
              <a:rPr kumimoji="0" lang="pt-BR" sz="1000" b="0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CIM RAM, RAM 2022/05-08, 05-00h</a:t>
            </a:r>
            <a:r>
              <a:rPr kumimoji="0" lang="en-BE" sz="1000" b="0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// 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</a:t>
            </a:r>
            <a:r>
              <a:rPr lang="en-BE" sz="1000" u="sng" dirty="0">
                <a:solidFill>
                  <a:prstClr val="white">
                    <a:lumMod val="50000"/>
                  </a:prstClr>
                </a:solidFill>
              </a:rPr>
              <a:t>Germany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: ma 2022 Audio II, daily reach </a:t>
            </a:r>
            <a:r>
              <a:rPr kumimoji="0" lang="en-BE" sz="1000" b="0" u="none" strike="noStrike" kern="1200" cap="none" normalizeH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mo-fr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14-29 </a:t>
            </a:r>
            <a:r>
              <a:rPr kumimoji="0" lang="en-BE" sz="1000" b="0" u="none" strike="noStrike" kern="1200" cap="none" normalizeH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yo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// </a:t>
            </a:r>
            <a:r>
              <a:rPr lang="en-BE" sz="1000" u="sng" dirty="0">
                <a:solidFill>
                  <a:prstClr val="white">
                    <a:lumMod val="50000"/>
                  </a:prstClr>
                </a:solidFill>
              </a:rPr>
              <a:t>UK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: </a:t>
            </a:r>
            <a:r>
              <a:rPr kumimoji="0" lang="en-BE" sz="1000" b="0" u="none" strike="noStrike" kern="1200" cap="none" normalizeH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RajarMidas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// </a:t>
            </a:r>
            <a:r>
              <a:rPr lang="en-BE" sz="1000" u="sng" dirty="0">
                <a:solidFill>
                  <a:prstClr val="white">
                    <a:lumMod val="50000"/>
                  </a:prstClr>
                </a:solidFill>
              </a:rPr>
              <a:t>Ireland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: JNLR 2022-2 Audio Module </a:t>
            </a:r>
            <a:endParaRPr kumimoji="0" lang="en-GB" sz="1000" b="0" u="none" strike="noStrike" kern="1200" cap="none" normalizeH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3F4D58E-0098-E66A-9BE2-7373ED709340}"/>
              </a:ext>
            </a:extLst>
          </p:cNvPr>
          <p:cNvSpPr/>
          <p:nvPr/>
        </p:nvSpPr>
        <p:spPr>
          <a:xfrm>
            <a:off x="-1" y="3485466"/>
            <a:ext cx="1741715" cy="177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Audio is becoming more important to a wide range of people</a:t>
            </a:r>
            <a:r>
              <a:rPr lang="en-BE" sz="1100" b="1" dirty="0">
                <a:solidFill>
                  <a:schemeClr val="bg1"/>
                </a:solidFill>
              </a:rPr>
              <a:t>.</a:t>
            </a:r>
            <a:r>
              <a:rPr lang="en-GB" sz="1100" b="1" dirty="0">
                <a:solidFill>
                  <a:schemeClr val="bg1"/>
                </a:solidFill>
              </a:rPr>
              <a:t> Listening is becoming a sought-after experience</a:t>
            </a:r>
            <a:endParaRPr lang="en-BE" sz="1100" b="1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A6E761-F655-D5B3-FDF1-32BBB1EF0DB2}"/>
              </a:ext>
            </a:extLst>
          </p:cNvPr>
          <p:cNvSpPr/>
          <p:nvPr/>
        </p:nvSpPr>
        <p:spPr>
          <a:xfrm>
            <a:off x="1741714" y="1710666"/>
            <a:ext cx="1741715" cy="177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Gen</a:t>
            </a:r>
            <a:r>
              <a:rPr lang="en-BE" sz="1100" b="1" dirty="0">
                <a:solidFill>
                  <a:schemeClr val="bg1"/>
                </a:solidFill>
              </a:rPr>
              <a:t> </a:t>
            </a:r>
            <a:r>
              <a:rPr lang="en-GB" sz="1100" b="1" dirty="0">
                <a:solidFill>
                  <a:schemeClr val="bg1"/>
                </a:solidFill>
              </a:rPr>
              <a:t>Z is a uniquely audio-first generation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5710F57-9AAD-AE12-71B4-C38CB46885AD}"/>
              </a:ext>
            </a:extLst>
          </p:cNvPr>
          <p:cNvSpPr/>
          <p:nvPr/>
        </p:nvSpPr>
        <p:spPr>
          <a:xfrm>
            <a:off x="5225142" y="1710666"/>
            <a:ext cx="1741715" cy="177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br>
              <a:rPr lang="en-BE" sz="1100" dirty="0">
                <a:solidFill>
                  <a:schemeClr val="tx1"/>
                </a:solidFill>
              </a:rPr>
            </a:br>
            <a:br>
              <a:rPr lang="en-BE" sz="1100" dirty="0">
                <a:solidFill>
                  <a:schemeClr val="tx1"/>
                </a:solidFill>
              </a:rPr>
            </a:br>
            <a:br>
              <a:rPr lang="en-BE" sz="1100" dirty="0">
                <a:solidFill>
                  <a:schemeClr val="tx1"/>
                </a:solidFill>
              </a:rPr>
            </a:br>
            <a:r>
              <a:rPr lang="en-BE" sz="1100" dirty="0">
                <a:solidFill>
                  <a:schemeClr val="tx1"/>
                </a:solidFill>
              </a:rPr>
              <a:t>Weekly, radio reaches </a:t>
            </a:r>
            <a:r>
              <a:rPr lang="en-GB" sz="1100" b="1" dirty="0">
                <a:solidFill>
                  <a:schemeClr val="tx1"/>
                </a:solidFill>
              </a:rPr>
              <a:t>7</a:t>
            </a:r>
            <a:r>
              <a:rPr lang="en-BE" sz="1100" b="1" dirty="0">
                <a:solidFill>
                  <a:schemeClr val="tx1"/>
                </a:solidFill>
              </a:rPr>
              <a:t>4</a:t>
            </a:r>
            <a:r>
              <a:rPr lang="en-GB" sz="1100" b="1" dirty="0">
                <a:solidFill>
                  <a:schemeClr val="tx1"/>
                </a:solidFill>
              </a:rPr>
              <a:t>%</a:t>
            </a:r>
            <a:r>
              <a:rPr lang="en-GB" sz="1100" dirty="0">
                <a:solidFill>
                  <a:schemeClr val="tx1"/>
                </a:solidFill>
              </a:rPr>
              <a:t> </a:t>
            </a:r>
            <a:r>
              <a:rPr lang="en-BE" sz="1100" dirty="0">
                <a:solidFill>
                  <a:schemeClr val="tx1"/>
                </a:solidFill>
              </a:rPr>
              <a:t>of</a:t>
            </a:r>
            <a:r>
              <a:rPr lang="en-GB" sz="1100" dirty="0">
                <a:solidFill>
                  <a:schemeClr val="tx1"/>
                </a:solidFill>
              </a:rPr>
              <a:t> 15-34 </a:t>
            </a:r>
            <a:r>
              <a:rPr lang="en-GB" sz="1100" dirty="0" err="1">
                <a:solidFill>
                  <a:schemeClr val="tx1"/>
                </a:solidFill>
              </a:rPr>
              <a:t>yo</a:t>
            </a:r>
            <a:r>
              <a:rPr lang="en-BE" sz="1100" dirty="0">
                <a:solidFill>
                  <a:schemeClr val="tx1"/>
                </a:solidFill>
              </a:rPr>
              <a:t> South Africans and </a:t>
            </a:r>
            <a:r>
              <a:rPr lang="en-BE" sz="1100" b="1" dirty="0">
                <a:solidFill>
                  <a:schemeClr val="tx1"/>
                </a:solidFill>
              </a:rPr>
              <a:t>81%</a:t>
            </a:r>
            <a:r>
              <a:rPr lang="en-BE" sz="1100" dirty="0">
                <a:solidFill>
                  <a:schemeClr val="tx1"/>
                </a:solidFill>
              </a:rPr>
              <a:t>  of 12-34 </a:t>
            </a:r>
            <a:r>
              <a:rPr lang="en-BE" sz="1100" dirty="0" err="1">
                <a:solidFill>
                  <a:schemeClr val="tx1"/>
                </a:solidFill>
              </a:rPr>
              <a:t>yo</a:t>
            </a:r>
            <a:r>
              <a:rPr lang="en-BE" sz="1100" dirty="0">
                <a:solidFill>
                  <a:schemeClr val="tx1"/>
                </a:solidFill>
              </a:rPr>
              <a:t> </a:t>
            </a:r>
            <a:r>
              <a:rPr lang="fr-BE" sz="1100" dirty="0" err="1">
                <a:solidFill>
                  <a:schemeClr val="tx1"/>
                </a:solidFill>
              </a:rPr>
              <a:t>Belgians</a:t>
            </a:r>
            <a:r>
              <a:rPr lang="en-BE" sz="11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5DB1792-6B7E-2FF3-39D5-A297D169C2E9}"/>
              </a:ext>
            </a:extLst>
          </p:cNvPr>
          <p:cNvSpPr/>
          <p:nvPr/>
        </p:nvSpPr>
        <p:spPr>
          <a:xfrm>
            <a:off x="6959298" y="3485466"/>
            <a:ext cx="1749273" cy="177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br>
              <a:rPr lang="en-BE" sz="1100" dirty="0">
                <a:solidFill>
                  <a:schemeClr val="tx1"/>
                </a:solidFill>
              </a:rPr>
            </a:br>
            <a:br>
              <a:rPr lang="en-BE" sz="1100" dirty="0">
                <a:solidFill>
                  <a:schemeClr val="tx1"/>
                </a:solidFill>
              </a:rPr>
            </a:br>
            <a:br>
              <a:rPr lang="en-BE" sz="1100" dirty="0">
                <a:solidFill>
                  <a:schemeClr val="tx1"/>
                </a:solidFill>
              </a:rPr>
            </a:br>
            <a:r>
              <a:rPr lang="en-BE" sz="1100" dirty="0">
                <a:solidFill>
                  <a:schemeClr val="tx1"/>
                </a:solidFill>
              </a:rPr>
              <a:t>E</a:t>
            </a:r>
            <a:r>
              <a:rPr lang="en-GB" sz="1100" dirty="0">
                <a:solidFill>
                  <a:schemeClr val="tx1"/>
                </a:solidFill>
              </a:rPr>
              <a:t>veryday, </a:t>
            </a:r>
            <a:r>
              <a:rPr lang="en-GB" sz="1100" b="1" dirty="0">
                <a:solidFill>
                  <a:schemeClr val="tx1"/>
                </a:solidFill>
              </a:rPr>
              <a:t>65%</a:t>
            </a:r>
            <a:r>
              <a:rPr lang="en-GB" sz="1100" dirty="0">
                <a:solidFill>
                  <a:schemeClr val="tx1"/>
                </a:solidFill>
              </a:rPr>
              <a:t> of </a:t>
            </a:r>
            <a:br>
              <a:rPr lang="en-BE" sz="1100" dirty="0">
                <a:solidFill>
                  <a:schemeClr val="tx1"/>
                </a:solidFill>
              </a:rPr>
            </a:br>
            <a:r>
              <a:rPr lang="en-GB" sz="1100" dirty="0">
                <a:solidFill>
                  <a:schemeClr val="tx1"/>
                </a:solidFill>
              </a:rPr>
              <a:t>14-29 </a:t>
            </a:r>
            <a:r>
              <a:rPr lang="en-GB" sz="1100" dirty="0" err="1">
                <a:solidFill>
                  <a:schemeClr val="tx1"/>
                </a:solidFill>
              </a:rPr>
              <a:t>yo</a:t>
            </a:r>
            <a:r>
              <a:rPr lang="en-GB" sz="1100" dirty="0">
                <a:solidFill>
                  <a:schemeClr val="tx1"/>
                </a:solidFill>
              </a:rPr>
              <a:t> </a:t>
            </a:r>
            <a:r>
              <a:rPr lang="en-BE" sz="1100" dirty="0">
                <a:solidFill>
                  <a:schemeClr val="tx1"/>
                </a:solidFill>
              </a:rPr>
              <a:t>l</a:t>
            </a:r>
            <a:r>
              <a:rPr lang="en-GB" sz="1100" dirty="0" err="1">
                <a:solidFill>
                  <a:schemeClr val="tx1"/>
                </a:solidFill>
              </a:rPr>
              <a:t>isten</a:t>
            </a:r>
            <a:r>
              <a:rPr lang="en-GB" sz="1100" dirty="0">
                <a:solidFill>
                  <a:schemeClr val="tx1"/>
                </a:solidFill>
              </a:rPr>
              <a:t> to radio</a:t>
            </a:r>
            <a:r>
              <a:rPr lang="en-BE" sz="1100" dirty="0">
                <a:solidFill>
                  <a:schemeClr val="tx1"/>
                </a:solidFill>
              </a:rPr>
              <a:t> for an average of </a:t>
            </a:r>
            <a:r>
              <a:rPr lang="en-GB" sz="1100" b="1" dirty="0">
                <a:solidFill>
                  <a:schemeClr val="tx1"/>
                </a:solidFill>
              </a:rPr>
              <a:t>182 minute</a:t>
            </a:r>
            <a:r>
              <a:rPr lang="en-BE" sz="11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D03B7B8-70C9-529C-783D-1FACA9486659}"/>
              </a:ext>
            </a:extLst>
          </p:cNvPr>
          <p:cNvSpPr/>
          <p:nvPr/>
        </p:nvSpPr>
        <p:spPr>
          <a:xfrm>
            <a:off x="10444447" y="3485466"/>
            <a:ext cx="1747554" cy="177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br>
              <a:rPr lang="en-BE" sz="1100" dirty="0">
                <a:solidFill>
                  <a:schemeClr val="tx1"/>
                </a:solidFill>
              </a:rPr>
            </a:br>
            <a:br>
              <a:rPr lang="en-BE" sz="1100" dirty="0">
                <a:solidFill>
                  <a:schemeClr val="tx1"/>
                </a:solidFill>
              </a:rPr>
            </a:br>
            <a:br>
              <a:rPr lang="en-BE" sz="1100" dirty="0">
                <a:solidFill>
                  <a:schemeClr val="tx1"/>
                </a:solidFill>
              </a:rPr>
            </a:br>
            <a:r>
              <a:rPr lang="en-GB" sz="1100" b="1" dirty="0">
                <a:solidFill>
                  <a:schemeClr val="tx1"/>
                </a:solidFill>
              </a:rPr>
              <a:t>2/3</a:t>
            </a:r>
            <a:r>
              <a:rPr lang="en-GB" sz="1100" dirty="0">
                <a:solidFill>
                  <a:schemeClr val="tx1"/>
                </a:solidFill>
              </a:rPr>
              <a:t> of the 15-24 tune in</a:t>
            </a:r>
            <a:r>
              <a:rPr lang="en-BE" sz="1100" dirty="0">
                <a:solidFill>
                  <a:schemeClr val="tx1"/>
                </a:solidFill>
              </a:rPr>
              <a:t> </a:t>
            </a:r>
            <a:r>
              <a:rPr lang="en-GB" sz="1100" dirty="0">
                <a:solidFill>
                  <a:schemeClr val="tx1"/>
                </a:solidFill>
              </a:rPr>
              <a:t>to radio every day for an average of 3 hours</a:t>
            </a:r>
            <a:endParaRPr lang="en-BE" sz="1100" dirty="0">
              <a:solidFill>
                <a:schemeClr val="tx1"/>
              </a:solidFill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0BE2CC6-2EBA-0527-7DB7-6E1485FF7C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-136" r="24323" b="42274"/>
          <a:stretch/>
        </p:blipFill>
        <p:spPr>
          <a:xfrm>
            <a:off x="-343" y="1710666"/>
            <a:ext cx="1742400" cy="17748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22E6047-C979-2055-ECF7-67F97CE3AD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6" r="4885"/>
          <a:stretch/>
        </p:blipFill>
        <p:spPr>
          <a:xfrm>
            <a:off x="3482398" y="1710666"/>
            <a:ext cx="1742400" cy="177389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6CA5669-384D-C5CA-B45F-27EAAF63DD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0" t="5941" r="31952" b="38893"/>
          <a:stretch/>
        </p:blipFill>
        <p:spPr>
          <a:xfrm>
            <a:off x="5223424" y="3483385"/>
            <a:ext cx="1741715" cy="177105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42AD694-466D-DBBB-2234-24A619DDFA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6" t="471" r="20296" b="22063"/>
          <a:stretch/>
        </p:blipFill>
        <p:spPr>
          <a:xfrm>
            <a:off x="6965139" y="1710665"/>
            <a:ext cx="1741715" cy="1773899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94158A0-A4BA-DEF2-CB40-DBB231FA4EC0}"/>
              </a:ext>
            </a:extLst>
          </p:cNvPr>
          <p:cNvSpPr/>
          <p:nvPr/>
        </p:nvSpPr>
        <p:spPr>
          <a:xfrm>
            <a:off x="8704449" y="1710666"/>
            <a:ext cx="1745837" cy="177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BE" sz="1100" dirty="0">
              <a:solidFill>
                <a:schemeClr val="tx1"/>
              </a:solidFill>
            </a:endParaRPr>
          </a:p>
          <a:p>
            <a:pPr algn="ctr"/>
            <a:endParaRPr lang="en-BE" sz="1100" dirty="0">
              <a:solidFill>
                <a:schemeClr val="tx1"/>
              </a:solidFill>
            </a:endParaRPr>
          </a:p>
          <a:p>
            <a:pPr algn="ctr"/>
            <a:endParaRPr lang="en-BE" sz="1100" dirty="0">
              <a:solidFill>
                <a:schemeClr val="tx1"/>
              </a:solidFill>
            </a:endParaRPr>
          </a:p>
          <a:p>
            <a:pPr algn="ctr"/>
            <a:r>
              <a:rPr lang="en-GB" sz="1100" dirty="0">
                <a:solidFill>
                  <a:schemeClr val="tx1"/>
                </a:solidFill>
              </a:rPr>
              <a:t>With </a:t>
            </a:r>
            <a:r>
              <a:rPr lang="en-GB" sz="1100" b="1" dirty="0">
                <a:solidFill>
                  <a:schemeClr val="tx1"/>
                </a:solidFill>
              </a:rPr>
              <a:t>60%</a:t>
            </a:r>
            <a:r>
              <a:rPr lang="en-GB" sz="1100" dirty="0">
                <a:solidFill>
                  <a:schemeClr val="tx1"/>
                </a:solidFill>
              </a:rPr>
              <a:t> of weekly reach and </a:t>
            </a:r>
            <a:r>
              <a:rPr lang="en-GB" sz="1100" b="1" dirty="0">
                <a:solidFill>
                  <a:schemeClr val="tx1"/>
                </a:solidFill>
              </a:rPr>
              <a:t>56%</a:t>
            </a:r>
            <a:r>
              <a:rPr lang="en-GB" sz="1100" dirty="0">
                <a:solidFill>
                  <a:schemeClr val="tx1"/>
                </a:solidFill>
              </a:rPr>
              <a:t> share of total commercial audio listening, radio remains the audio medium to reach the 15-34’s</a:t>
            </a:r>
            <a:endParaRPr lang="en-BE" sz="1100" dirty="0">
              <a:solidFill>
                <a:schemeClr val="tx1"/>
              </a:solidFill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5A156F9E-CA2F-2A1A-A188-39EFCDBFF1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6" t="3108" r="18384"/>
          <a:stretch/>
        </p:blipFill>
        <p:spPr>
          <a:xfrm>
            <a:off x="1741029" y="3486367"/>
            <a:ext cx="1742400" cy="17748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331497C2-077D-3A4D-1210-006E506E47D2}"/>
              </a:ext>
            </a:extLst>
          </p:cNvPr>
          <p:cNvSpPr/>
          <p:nvPr/>
        </p:nvSpPr>
        <p:spPr>
          <a:xfrm>
            <a:off x="3482398" y="3485466"/>
            <a:ext cx="1741715" cy="177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br>
              <a:rPr lang="en-BE" sz="1100" dirty="0">
                <a:solidFill>
                  <a:schemeClr val="tx1"/>
                </a:solidFill>
              </a:rPr>
            </a:br>
            <a:br>
              <a:rPr lang="en-BE" sz="1100" dirty="0">
                <a:solidFill>
                  <a:schemeClr val="tx1"/>
                </a:solidFill>
              </a:rPr>
            </a:br>
            <a:br>
              <a:rPr lang="en-BE" sz="1100" dirty="0">
                <a:solidFill>
                  <a:schemeClr val="tx1"/>
                </a:solidFill>
              </a:rPr>
            </a:br>
            <a:r>
              <a:rPr lang="en-GB" sz="1100" b="1" dirty="0">
                <a:solidFill>
                  <a:schemeClr val="tx1"/>
                </a:solidFill>
              </a:rPr>
              <a:t>71%</a:t>
            </a:r>
            <a:r>
              <a:rPr lang="en-GB" sz="1100" dirty="0">
                <a:solidFill>
                  <a:schemeClr val="tx1"/>
                </a:solidFill>
              </a:rPr>
              <a:t> of New Zealanders aged</a:t>
            </a:r>
            <a:br>
              <a:rPr lang="en-BE" sz="1100" dirty="0">
                <a:solidFill>
                  <a:schemeClr val="tx1"/>
                </a:solidFill>
              </a:rPr>
            </a:br>
            <a:r>
              <a:rPr lang="en-GB" sz="1100" dirty="0">
                <a:solidFill>
                  <a:schemeClr val="tx1"/>
                </a:solidFill>
              </a:rPr>
              <a:t>10-34 listen to commercial radio each week</a:t>
            </a:r>
            <a:endParaRPr lang="en-BE" sz="1100" dirty="0">
              <a:solidFill>
                <a:schemeClr val="tx1"/>
              </a:solidFill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4550D83-1CBA-9771-D2F7-D9A47BCE45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0" r="8715" b="1695"/>
          <a:stretch/>
        </p:blipFill>
        <p:spPr>
          <a:xfrm>
            <a:off x="10450285" y="1710666"/>
            <a:ext cx="1742400" cy="17748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7E190B1-AA18-8223-B44D-B7270A43EB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255" y="3607668"/>
            <a:ext cx="360000" cy="3600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E9ED45C-74EF-93B0-7D98-FC21C9B1FA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776" y="1821140"/>
            <a:ext cx="360000" cy="3600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FB11508-308D-FAC4-1D71-FD0969B5FD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96" y="3607668"/>
            <a:ext cx="360000" cy="360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E7BE1BDC-667E-85B2-A76E-0750ACB4F0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428" y="1833590"/>
            <a:ext cx="360000" cy="3600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A1C06B1-CBEE-8403-EF59-416A98C2A5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022" y="3609958"/>
            <a:ext cx="360000" cy="360000"/>
          </a:xfrm>
          <a:prstGeom prst="rect">
            <a:avLst/>
          </a:prstGeom>
        </p:spPr>
      </p:pic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5899537E-FFC6-0C20-90F3-4CBBB0F793B2}"/>
              </a:ext>
            </a:extLst>
          </p:cNvPr>
          <p:cNvSpPr/>
          <p:nvPr/>
        </p:nvSpPr>
        <p:spPr>
          <a:xfrm>
            <a:off x="670978" y="3312854"/>
            <a:ext cx="399415" cy="187243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F8B1618F-3F3E-D7A5-74AB-6349DDACBC62}"/>
              </a:ext>
            </a:extLst>
          </p:cNvPr>
          <p:cNvSpPr/>
          <p:nvPr/>
        </p:nvSpPr>
        <p:spPr>
          <a:xfrm rot="10800000">
            <a:off x="2403005" y="3483037"/>
            <a:ext cx="399415" cy="187243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65FB7DE8-6A7E-5D87-A0D7-30F25BA20D5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24167"/>
          <a:stretch/>
        </p:blipFill>
        <p:spPr>
          <a:xfrm>
            <a:off x="8704449" y="3483037"/>
            <a:ext cx="1742400" cy="17781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54B834-4321-049B-3322-8E25D8F991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23" y="1817185"/>
            <a:ext cx="360000" cy="36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01CF05-8581-3C0A-5FEC-D4A3ADE7F3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97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9A776A-E5E0-0614-4F80-7560A654E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8" b="11258"/>
          <a:stretch/>
        </p:blipFill>
        <p:spPr>
          <a:xfrm>
            <a:off x="0" y="0"/>
            <a:ext cx="12191998" cy="6296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EFDAA1-4FC5-0425-8695-37F3702E12AC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F83207-19F7-F2E6-95C4-E16BF5953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AA4981B-C52F-B574-8FC6-874D26E477DA}"/>
              </a:ext>
            </a:extLst>
          </p:cNvPr>
          <p:cNvGrpSpPr/>
          <p:nvPr/>
        </p:nvGrpSpPr>
        <p:grpSpPr>
          <a:xfrm>
            <a:off x="9540886" y="4487107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E7EDC6E-3066-EA44-7555-8E1075CB9629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BF034A9-C7F8-9B7B-9935-B3ACCAA11396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37F10D1-B322-1951-A4D4-1D5E98A84A18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7BF4F0A-6D2A-2700-2BD1-2C87F0B7AC01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7659951-6D11-3729-B571-1935F77ADD12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73C82C37-339C-CB77-1668-1CB460DC1229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B0B0DE67-9CB6-1C32-4EAD-11482595DC7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786BC56-A279-BB85-362E-8C8622285AD1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5B61F22-B25A-4FCA-AA6A-BB0BA4D22CB2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40CEA9C-5CE9-F893-ECFB-FC92573DA573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544C0CE-C34C-A57B-E6EC-84B9FEFA9666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B3B3FD7-4922-8E84-52D9-01BD516A38E9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3F120FA-8F76-4534-8A03-A21F366A05DE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383F8B2-40F4-B573-E820-ED3634EAA82A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3ACF2F2-A783-56F3-D575-BD97129C5F94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5C01884-E36F-FE47-E6B1-8F5C1676AC9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2E1BC86-52F9-584C-7457-8AA2A84DE563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2A5C6AA-2132-E1E4-171B-3E21041DD4FA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BE3785E-8C7B-3EEC-3FAA-E4699A855478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0BF4548-ED7B-7894-8311-FAFB6CC6C616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190CAED-0310-5991-90F5-30631318F5AD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DFA7001-CF67-E85B-4BBC-34A2844C8E03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B66CD38-7BDD-C59C-45B5-0435E00F32A6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DFF8004-D9ED-BAA2-66D5-63138404AF9E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8A2E1E8-D55C-3981-F09E-C7758860E392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7E2102C-1965-782E-2483-56424F0D9BEC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B7F2A9A-9396-822B-CF8D-8ACE8C33129F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D69C101-5644-3BDC-A7F8-9FB0F425C09D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6789D92-B542-3FBC-FC06-492444A7E002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FCBD74B-3AB9-E97C-9ACE-82A6003C129F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CE462D0-1E26-FB0A-340E-F7BA20901B22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2176E58-556F-833B-58D1-B1A5A383EEC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CBA3D766-91FA-F200-7B77-CF479B5C7AB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7A74E04-3C8E-A7AB-0233-267CDFE9669E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F6A1721-421D-A700-9751-FB719A3E0681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E073BE-1435-4B17-0D52-D6A9A2B95BA7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4C17C11-89A9-2794-6B9A-451E8CDC834D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A54C19B-8BB4-6A7B-C88B-E042196CCF0A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1535C26-F501-9021-F127-BBE7418BB3BA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3E3288C-C60D-8921-F983-67BC0217C5EF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80A2F1D-A527-E905-DA68-72C2C566DEB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A29CB2B-97BC-0BA8-A41E-758B530E6D2C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51D4264-7B04-EE0F-2BAA-77467B2B2C34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2B4309F-62B0-104A-15AF-728478F8C925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FDC5C7A-1F08-2440-CC53-A0BA81D11323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3E24133-7564-E4BE-0286-BA2D904D4FA6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0A1E7CE-AD24-CC8D-5042-7D4D39A48D9D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BD09253-C786-BCBF-F444-8D44C366B18B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6F39D37-7BB6-41D8-D593-E63B5ABB19F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269847B-8350-6AB6-25E3-8FBE463EA171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BB2FEB7-52D6-233B-58D0-F5653A7D9DF0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C16314ED-214B-A1A3-3A12-04688F074250}"/>
              </a:ext>
            </a:extLst>
          </p:cNvPr>
          <p:cNvSpPr/>
          <p:nvPr/>
        </p:nvSpPr>
        <p:spPr>
          <a:xfrm>
            <a:off x="1" y="1100106"/>
            <a:ext cx="6094415" cy="519619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6AECCDF-1A75-D346-D88D-6AAAA26F4D20}"/>
              </a:ext>
            </a:extLst>
          </p:cNvPr>
          <p:cNvSpPr txBox="1"/>
          <p:nvPr/>
        </p:nvSpPr>
        <p:spPr>
          <a:xfrm>
            <a:off x="307941" y="2987143"/>
            <a:ext cx="5423855" cy="32316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85000"/>
              </a:lnSpc>
            </a:pPr>
            <a:r>
              <a:rPr lang="en-GB" sz="4800" b="1" spc="60" dirty="0">
                <a:solidFill>
                  <a:schemeClr val="accent4"/>
                </a:solidFill>
                <a:latin typeface="+mj-lt"/>
              </a:rPr>
              <a:t>Radio is listened to all day, </a:t>
            </a:r>
            <a:r>
              <a:rPr lang="en-GB" sz="4800" spc="60" dirty="0">
                <a:solidFill>
                  <a:schemeClr val="accent4"/>
                </a:solidFill>
                <a:latin typeface="+mj-lt"/>
              </a:rPr>
              <a:t>not just </a:t>
            </a:r>
            <a:r>
              <a:rPr lang="en-BE" sz="4800" spc="60" dirty="0">
                <a:solidFill>
                  <a:schemeClr val="accent4"/>
                </a:solidFill>
                <a:latin typeface="+mj-lt"/>
              </a:rPr>
              <a:t>during </a:t>
            </a:r>
            <a:r>
              <a:rPr lang="en-GB" sz="4800" spc="60" dirty="0">
                <a:solidFill>
                  <a:schemeClr val="accent4"/>
                </a:solidFill>
                <a:latin typeface="+mj-lt"/>
              </a:rPr>
              <a:t>breakfast and drive time</a:t>
            </a:r>
            <a:r>
              <a:rPr lang="en-BE" sz="4800" spc="60" dirty="0">
                <a:solidFill>
                  <a:schemeClr val="accent4"/>
                </a:solidFill>
                <a:latin typeface="+mj-lt"/>
              </a:rPr>
              <a:t> </a:t>
            </a:r>
            <a:endParaRPr lang="en-GB" sz="4800" spc="6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2D48758-51EA-4C3E-CA5F-E6E36F1EFF9C}"/>
              </a:ext>
            </a:extLst>
          </p:cNvPr>
          <p:cNvSpPr/>
          <p:nvPr userDrawn="1"/>
        </p:nvSpPr>
        <p:spPr>
          <a:xfrm>
            <a:off x="0" y="1100107"/>
            <a:ext cx="1149531" cy="10226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5400" b="1" dirty="0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655B0-3640-E707-D81D-54E53A8766C5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38EC53-C7A7-ACC4-400C-6F6357D6F4EF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9C11C27A-2EF8-5DDA-2114-D414BCFE7E3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43D431C-9E3B-508A-D932-E3E604BAE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45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339634" y="354909"/>
            <a:ext cx="7190251" cy="107612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3000" b="1" dirty="0"/>
              <a:t>Radio is everywhere and </a:t>
            </a:r>
            <a:br>
              <a:rPr lang="en-BE" sz="3000" b="1" dirty="0"/>
            </a:br>
            <a:r>
              <a:rPr lang="en-GB" sz="3000" b="1" dirty="0"/>
              <a:t>it is the most mobile medium</a:t>
            </a:r>
            <a:endParaRPr lang="en-GB" sz="3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0" y="1715589"/>
            <a:ext cx="12192000" cy="4589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9DF363-539B-41C0-5D4B-3A6530B575F5}"/>
              </a:ext>
            </a:extLst>
          </p:cNvPr>
          <p:cNvSpPr txBox="1"/>
          <p:nvPr/>
        </p:nvSpPr>
        <p:spPr>
          <a:xfrm>
            <a:off x="339634" y="5689155"/>
            <a:ext cx="75923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Source: </a:t>
            </a:r>
            <a:r>
              <a:rPr kumimoji="0" lang="en-GB" sz="1000" b="0" u="none" strike="noStrike" kern="1200" cap="none" normalizeH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Audacy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Rituals Survey conducted by Alter Agents, July 2022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- US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</a:t>
            </a:r>
            <a:endParaRPr kumimoji="0" lang="en-GB" sz="1000" b="0" u="none" strike="noStrike" kern="1200" cap="none" normalizeH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AF73F-405C-026F-F4FA-720FA4CB9D64}"/>
              </a:ext>
            </a:extLst>
          </p:cNvPr>
          <p:cNvSpPr txBox="1"/>
          <p:nvPr/>
        </p:nvSpPr>
        <p:spPr>
          <a:xfrm>
            <a:off x="349927" y="2222519"/>
            <a:ext cx="3672000" cy="333976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BE" sz="2000" b="1" dirty="0">
                <a:latin typeface="Montserrat" panose="00000500000000000000" pitchFamily="2" charset="0"/>
              </a:rPr>
              <a:t>Radio is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a hands-free, </a:t>
            </a:r>
            <a:r>
              <a:rPr lang="en-BE" sz="2000" b="1" dirty="0">
                <a:latin typeface="Montserrat" panose="00000500000000000000" pitchFamily="2" charset="0"/>
              </a:rPr>
              <a:t> </a:t>
            </a:r>
            <a:br>
              <a:rPr lang="en-BE" sz="2000" b="1" dirty="0">
                <a:latin typeface="Montserrat" panose="00000500000000000000" pitchFamily="2" charset="0"/>
              </a:rPr>
            </a:b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eyes-free medium that accompanies listeners in unique moments throughout the day</a:t>
            </a:r>
            <a:endParaRPr kumimoji="0" lang="en-BE" sz="20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With additional touchpoints brought by digital audio radio becomes even more ubiquitous</a:t>
            </a:r>
            <a:endParaRPr kumimoji="0" lang="en-BE" sz="200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861E61-6965-8F9E-F06B-F2097607E4FC}"/>
              </a:ext>
            </a:extLst>
          </p:cNvPr>
          <p:cNvSpPr txBox="1"/>
          <p:nvPr/>
        </p:nvSpPr>
        <p:spPr>
          <a:xfrm>
            <a:off x="4259999" y="2222519"/>
            <a:ext cx="3672000" cy="33397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7</a:t>
            </a:r>
            <a:r>
              <a:rPr kumimoji="0" lang="en-BE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4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2000" b="1" dirty="0">
                <a:latin typeface="Montserrat" panose="00000500000000000000" pitchFamily="2" charset="0"/>
              </a:rPr>
              <a:t>of listeners consume audio during their</a:t>
            </a:r>
            <a:br>
              <a:rPr lang="en-BE" sz="2000" b="1" dirty="0">
                <a:latin typeface="Montserrat" panose="00000500000000000000" pitchFamily="2" charset="0"/>
              </a:rPr>
            </a:br>
            <a:r>
              <a:rPr lang="en-BE" sz="2000" b="1" dirty="0">
                <a:latin typeface="Montserrat" panose="00000500000000000000" pitchFamily="2" charset="0"/>
              </a:rPr>
              <a:t>daily rituals, </a:t>
            </a:r>
            <a:br>
              <a:rPr lang="en-BE" sz="2000" b="1" dirty="0">
                <a:latin typeface="Montserrat" panose="00000500000000000000" pitchFamily="2" charset="0"/>
              </a:rPr>
            </a:br>
            <a:r>
              <a:rPr lang="en-BE" sz="2000" dirty="0">
                <a:latin typeface="Montserrat" panose="00000500000000000000" pitchFamily="2" charset="0"/>
              </a:rPr>
              <a:t>when ears and minds are open, attentive and most perceptive to brand messaging</a:t>
            </a:r>
            <a:endParaRPr kumimoji="0" lang="en-GB" sz="5400" i="0" u="none" strike="noStrike" kern="1200" cap="none" spc="0" normalizeH="0" baseline="5000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4FC540-50BE-2550-FC09-72DD5B524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9" t="469" r="25322" b="-1"/>
          <a:stretch/>
        </p:blipFill>
        <p:spPr>
          <a:xfrm>
            <a:off x="10182225" y="-737"/>
            <a:ext cx="2009775" cy="31527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13E5EB-7F2F-4713-2AC3-27363B1B4F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4" t="-23" r="44824"/>
          <a:stretch/>
        </p:blipFill>
        <p:spPr>
          <a:xfrm>
            <a:off x="8172238" y="2807"/>
            <a:ext cx="2009987" cy="31527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BB818C-8FE7-5C08-F8DF-A556598C39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67" t="13" r="26025" b="-13"/>
          <a:stretch/>
        </p:blipFill>
        <p:spPr>
          <a:xfrm>
            <a:off x="8170071" y="3152035"/>
            <a:ext cx="2009775" cy="31527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0E9A7-0367-3437-9323-181EE6AC03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8" t="-22" r="7275" b="691"/>
          <a:stretch/>
        </p:blipFill>
        <p:spPr>
          <a:xfrm flipH="1">
            <a:off x="10179844" y="3151837"/>
            <a:ext cx="2012151" cy="3152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DEEF52-2C7C-4AF8-2ADD-7D0CDE303F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7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9F22C61-06B9-8FB1-8D62-77A224DA467D}"/>
              </a:ext>
            </a:extLst>
          </p:cNvPr>
          <p:cNvSpPr/>
          <p:nvPr/>
        </p:nvSpPr>
        <p:spPr>
          <a:xfrm>
            <a:off x="0" y="2472856"/>
            <a:ext cx="12192000" cy="383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339634" y="354909"/>
            <a:ext cx="11512731" cy="183152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3200" b="1" dirty="0"/>
              <a:t>Radio reaches listeners at key purchase-relevant touchpoints during the day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000" dirty="0"/>
              <a:t>Radio is the most consumed medium on the way to the shop</a:t>
            </a:r>
            <a:r>
              <a:rPr lang="en-BE" sz="2000" dirty="0"/>
              <a:t>s</a:t>
            </a:r>
            <a:r>
              <a:rPr lang="en-GB" sz="2000" dirty="0"/>
              <a:t> and the closest to the moment of purchase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9DF363-539B-41C0-5D4B-3A6530B575F5}"/>
              </a:ext>
            </a:extLst>
          </p:cNvPr>
          <p:cNvSpPr txBox="1"/>
          <p:nvPr/>
        </p:nvSpPr>
        <p:spPr>
          <a:xfrm>
            <a:off x="339634" y="5689155"/>
            <a:ext cx="75923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Source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</a:t>
            </a:r>
            <a:r>
              <a:rPr kumimoji="0" lang="fr-FR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: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fr-FR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GFK , 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VAR, </a:t>
            </a:r>
            <a:r>
              <a:rPr kumimoji="0" lang="fr-FR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radio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fr-FR" sz="1000" b="0" u="none" strike="noStrike" kern="1200" cap="none" normalizeH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prior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kumimoji="0" lang="fr-FR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to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fr-FR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shopping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study (BE)</a:t>
            </a:r>
            <a:r>
              <a:rPr kumimoji="0" lang="fr-FR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</a:t>
            </a:r>
            <a:endParaRPr kumimoji="0" lang="en-GB" sz="1000" b="0" u="none" strike="noStrike" kern="1200" cap="none" normalizeH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4D9AEC8-C2A1-6F24-8E82-2AB79209B82C}"/>
              </a:ext>
            </a:extLst>
          </p:cNvPr>
          <p:cNvSpPr/>
          <p:nvPr/>
        </p:nvSpPr>
        <p:spPr>
          <a:xfrm>
            <a:off x="339634" y="2924175"/>
            <a:ext cx="7592364" cy="2638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B9C553-723E-FF3D-DE9D-35FBB522C3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1" t="4136" b="17534"/>
          <a:stretch/>
        </p:blipFill>
        <p:spPr>
          <a:xfrm>
            <a:off x="8170070" y="2472856"/>
            <a:ext cx="4021928" cy="3832150"/>
          </a:xfrm>
          <a:prstGeom prst="rect">
            <a:avLst/>
          </a:prstGeom>
        </p:spPr>
      </p:pic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2E7DC7F4-8A7B-C9A7-9388-0ED9EAA9A8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3279739"/>
              </p:ext>
            </p:extLst>
          </p:nvPr>
        </p:nvGraphicFramePr>
        <p:xfrm>
          <a:off x="533400" y="3067050"/>
          <a:ext cx="7200900" cy="2335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916654A5-2B10-100B-71B1-6A3277C03E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484" y="3067050"/>
            <a:ext cx="554400" cy="55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C183E-82F7-5D3D-A464-310F0670F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43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9F22C61-06B9-8FB1-8D62-77A224DA467D}"/>
              </a:ext>
            </a:extLst>
          </p:cNvPr>
          <p:cNvSpPr/>
          <p:nvPr/>
        </p:nvSpPr>
        <p:spPr>
          <a:xfrm>
            <a:off x="0" y="2472856"/>
            <a:ext cx="12192000" cy="383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339634" y="354909"/>
            <a:ext cx="11512731" cy="183152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3200" b="1" dirty="0"/>
              <a:t>Radio reaches listeners at key purchase-relevant touchpoints during the day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000" dirty="0"/>
              <a:t>Radio advertising that reaches shoppers before shopping has a significant effect on purchase consideration for FMCG brands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9DF363-539B-41C0-5D4B-3A6530B575F5}"/>
              </a:ext>
            </a:extLst>
          </p:cNvPr>
          <p:cNvSpPr txBox="1"/>
          <p:nvPr/>
        </p:nvSpPr>
        <p:spPr>
          <a:xfrm>
            <a:off x="339634" y="5689155"/>
            <a:ext cx="75923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Source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</a:t>
            </a:r>
            <a:r>
              <a:rPr kumimoji="0" lang="fr-FR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: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fr-FR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Building Shelf </a:t>
            </a:r>
            <a:r>
              <a:rPr kumimoji="0" lang="fr-FR" sz="1000" b="0" u="none" strike="noStrike" kern="1200" cap="none" normalizeH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Awareness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study</a:t>
            </a:r>
            <a:r>
              <a:rPr kumimoji="0" lang="fr-FR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– </a:t>
            </a:r>
            <a:r>
              <a:rPr kumimoji="0" lang="fr-FR" sz="1000" b="0" u="none" strike="noStrike" kern="1200" cap="none" normalizeH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Radiocentre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UK </a:t>
            </a:r>
            <a:endParaRPr kumimoji="0" lang="en-GB" sz="1000" b="0" u="none" strike="noStrike" kern="1200" cap="none" normalizeH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C1FA384-89A4-F8FD-CE9A-AF9269D0B4D4}"/>
              </a:ext>
            </a:extLst>
          </p:cNvPr>
          <p:cNvSpPr/>
          <p:nvPr/>
        </p:nvSpPr>
        <p:spPr>
          <a:xfrm>
            <a:off x="339634" y="2933691"/>
            <a:ext cx="5638744" cy="26285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790F1F-A3C7-9465-A4A7-AB51DDD703FB}"/>
              </a:ext>
            </a:extLst>
          </p:cNvPr>
          <p:cNvSpPr/>
          <p:nvPr/>
        </p:nvSpPr>
        <p:spPr>
          <a:xfrm>
            <a:off x="6213624" y="2933691"/>
            <a:ext cx="5638744" cy="26285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AA7D990-0542-5F4B-DAAE-3CB53AB6C9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760732"/>
              </p:ext>
            </p:extLst>
          </p:nvPr>
        </p:nvGraphicFramePr>
        <p:xfrm>
          <a:off x="438150" y="3019425"/>
          <a:ext cx="3496120" cy="2436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8FA9925-B61F-1FC8-5BA1-81B6E8BC4369}"/>
              </a:ext>
            </a:extLst>
          </p:cNvPr>
          <p:cNvSpPr txBox="1"/>
          <p:nvPr/>
        </p:nvSpPr>
        <p:spPr>
          <a:xfrm>
            <a:off x="3934270" y="3701968"/>
            <a:ext cx="1847405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latin typeface="Montserrat" panose="00000500000000000000" pitchFamily="2" charset="0"/>
              </a:rPr>
              <a:t>Radio advertising that reaches shoppers in-car </a:t>
            </a:r>
            <a:r>
              <a:rPr lang="en-GB" sz="1400" b="1" dirty="0">
                <a:latin typeface="Montserrat" panose="00000500000000000000" pitchFamily="2" charset="0"/>
              </a:rPr>
              <a:t>increases brand visibility on-shelf </a:t>
            </a:r>
            <a:r>
              <a:rPr lang="en-GB" sz="1400" dirty="0">
                <a:latin typeface="Montserrat" panose="00000500000000000000" pitchFamily="2" charset="0"/>
              </a:rPr>
              <a:t>by </a:t>
            </a:r>
            <a:br>
              <a:rPr lang="en-BE" sz="1400" dirty="0">
                <a:latin typeface="Montserrat" panose="00000500000000000000" pitchFamily="2" charset="0"/>
              </a:rPr>
            </a:br>
            <a:r>
              <a:rPr lang="en-BE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+</a:t>
            </a:r>
            <a:r>
              <a:rPr lang="en-GB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11.3%</a:t>
            </a:r>
            <a:endParaRPr lang="en-GB" sz="1200" b="1" dirty="0">
              <a:solidFill>
                <a:schemeClr val="accent6">
                  <a:lumMod val="60000"/>
                  <a:lumOff val="4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4FBCD31-0D6C-3760-DD37-65A42B81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72" y="3114757"/>
            <a:ext cx="554400" cy="554400"/>
          </a:xfrm>
          <a:prstGeom prst="rect">
            <a:avLst/>
          </a:prstGeom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876BE72B-77C5-1C0C-15FE-F4B5ACBC0C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3752943"/>
              </p:ext>
            </p:extLst>
          </p:nvPr>
        </p:nvGraphicFramePr>
        <p:xfrm>
          <a:off x="8232472" y="3019425"/>
          <a:ext cx="3496120" cy="2436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9A2B15C8-E990-EC64-7BA9-2DA5AB6D6580}"/>
              </a:ext>
            </a:extLst>
          </p:cNvPr>
          <p:cNvSpPr txBox="1"/>
          <p:nvPr/>
        </p:nvSpPr>
        <p:spPr>
          <a:xfrm>
            <a:off x="6429067" y="3701968"/>
            <a:ext cx="1847405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400" dirty="0">
                <a:latin typeface="Montserrat" panose="00000500000000000000" pitchFamily="2" charset="0"/>
              </a:rPr>
              <a:t>With radio ads, </a:t>
            </a:r>
            <a:r>
              <a:rPr lang="en-BE" sz="1400" b="1" dirty="0">
                <a:latin typeface="Montserrat" panose="00000500000000000000" pitchFamily="2" charset="0"/>
              </a:rPr>
              <a:t>p</a:t>
            </a:r>
            <a:r>
              <a:rPr lang="en-GB" sz="1400" b="1" dirty="0">
                <a:latin typeface="Montserrat" panose="00000500000000000000" pitchFamily="2" charset="0"/>
              </a:rPr>
              <a:t>urchase intent </a:t>
            </a:r>
            <a:r>
              <a:rPr lang="en-GB" sz="1400" dirty="0">
                <a:latin typeface="Montserrat" panose="00000500000000000000" pitchFamily="2" charset="0"/>
              </a:rPr>
              <a:t>increases </a:t>
            </a:r>
            <a:r>
              <a:rPr lang="en-BE" sz="1400" dirty="0">
                <a:latin typeface="Montserrat" panose="00000500000000000000" pitchFamily="2" charset="0"/>
              </a:rPr>
              <a:t>by</a:t>
            </a: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+33.1</a:t>
            </a:r>
            <a:r>
              <a:rPr lang="en-GB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% </a:t>
            </a:r>
            <a:endParaRPr lang="en-BE" sz="2400" b="1" dirty="0">
              <a:solidFill>
                <a:schemeClr val="accent6">
                  <a:lumMod val="60000"/>
                  <a:lumOff val="40000"/>
                </a:schemeClr>
              </a:solidFill>
              <a:latin typeface="Montserrat" panose="00000500000000000000" pitchFamily="2" charset="0"/>
            </a:endParaRP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latin typeface="Montserrat" panose="00000500000000000000" pitchFamily="2" charset="0"/>
              </a:rPr>
              <a:t>across all buyers </a:t>
            </a:r>
            <a:endParaRPr lang="en-GB" sz="1200" b="1" dirty="0">
              <a:solidFill>
                <a:schemeClr val="accent6">
                  <a:lumMod val="60000"/>
                  <a:lumOff val="4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904A19-484D-2B34-3E38-4A0711D99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569" y="3114757"/>
            <a:ext cx="554400" cy="55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BE7545-D8DD-B8DC-405A-8A155EDAE9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8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4505B2-A5DC-AF1F-4DEB-935FA21D5A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6911"/>
          <a:stretch/>
        </p:blipFill>
        <p:spPr>
          <a:xfrm>
            <a:off x="0" y="0"/>
            <a:ext cx="12192000" cy="6296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EFDAA1-4FC5-0425-8695-37F3702E12AC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F83207-19F7-F2E6-95C4-E16BF5953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AA4981B-C52F-B574-8FC6-874D26E477DA}"/>
              </a:ext>
            </a:extLst>
          </p:cNvPr>
          <p:cNvGrpSpPr/>
          <p:nvPr/>
        </p:nvGrpSpPr>
        <p:grpSpPr>
          <a:xfrm>
            <a:off x="9540886" y="4487107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E7EDC6E-3066-EA44-7555-8E1075CB9629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BF034A9-C7F8-9B7B-9935-B3ACCAA11396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37F10D1-B322-1951-A4D4-1D5E98A84A18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7BF4F0A-6D2A-2700-2BD1-2C87F0B7AC01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7659951-6D11-3729-B571-1935F77ADD12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73C82C37-339C-CB77-1668-1CB460DC1229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B0B0DE67-9CB6-1C32-4EAD-11482595DC7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786BC56-A279-BB85-362E-8C8622285AD1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5B61F22-B25A-4FCA-AA6A-BB0BA4D22CB2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40CEA9C-5CE9-F893-ECFB-FC92573DA573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544C0CE-C34C-A57B-E6EC-84B9FEFA9666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B3B3FD7-4922-8E84-52D9-01BD516A38E9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3F120FA-8F76-4534-8A03-A21F366A05DE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383F8B2-40F4-B573-E820-ED3634EAA82A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3ACF2F2-A783-56F3-D575-BD97129C5F94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5C01884-E36F-FE47-E6B1-8F5C1676AC9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2E1BC86-52F9-584C-7457-8AA2A84DE563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2A5C6AA-2132-E1E4-171B-3E21041DD4FA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BE3785E-8C7B-3EEC-3FAA-E4699A855478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0BF4548-ED7B-7894-8311-FAFB6CC6C616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190CAED-0310-5991-90F5-30631318F5AD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DFA7001-CF67-E85B-4BBC-34A2844C8E03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B66CD38-7BDD-C59C-45B5-0435E00F32A6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DFF8004-D9ED-BAA2-66D5-63138404AF9E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8A2E1E8-D55C-3981-F09E-C7758860E392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7E2102C-1965-782E-2483-56424F0D9BEC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B7F2A9A-9396-822B-CF8D-8ACE8C33129F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D69C101-5644-3BDC-A7F8-9FB0F425C09D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6789D92-B542-3FBC-FC06-492444A7E002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FCBD74B-3AB9-E97C-9ACE-82A6003C129F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CE462D0-1E26-FB0A-340E-F7BA20901B22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2176E58-556F-833B-58D1-B1A5A383EEC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CBA3D766-91FA-F200-7B77-CF479B5C7AB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7A74E04-3C8E-A7AB-0233-267CDFE9669E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F6A1721-421D-A700-9751-FB719A3E0681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E073BE-1435-4B17-0D52-D6A9A2B95BA7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4C17C11-89A9-2794-6B9A-451E8CDC834D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A54C19B-8BB4-6A7B-C88B-E042196CCF0A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1535C26-F501-9021-F127-BBE7418BB3BA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3E3288C-C60D-8921-F983-67BC0217C5EF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80A2F1D-A527-E905-DA68-72C2C566DEB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A29CB2B-97BC-0BA8-A41E-758B530E6D2C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51D4264-7B04-EE0F-2BAA-77467B2B2C34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2B4309F-62B0-104A-15AF-728478F8C925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FDC5C7A-1F08-2440-CC53-A0BA81D11323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3E24133-7564-E4BE-0286-BA2D904D4FA6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0A1E7CE-AD24-CC8D-5042-7D4D39A48D9D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BD09253-C786-BCBF-F444-8D44C366B18B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6F39D37-7BB6-41D8-D593-E63B5ABB19F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269847B-8350-6AB6-25E3-8FBE463EA171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BB2FEB7-52D6-233B-58D0-F5653A7D9DF0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C16314ED-214B-A1A3-3A12-04688F074250}"/>
              </a:ext>
            </a:extLst>
          </p:cNvPr>
          <p:cNvSpPr/>
          <p:nvPr/>
        </p:nvSpPr>
        <p:spPr>
          <a:xfrm>
            <a:off x="1" y="1100106"/>
            <a:ext cx="6094415" cy="519619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6AECCDF-1A75-D346-D88D-6AAAA26F4D20}"/>
              </a:ext>
            </a:extLst>
          </p:cNvPr>
          <p:cNvSpPr txBox="1"/>
          <p:nvPr/>
        </p:nvSpPr>
        <p:spPr>
          <a:xfrm>
            <a:off x="115789" y="2122741"/>
            <a:ext cx="6018279" cy="37856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4800" spc="60" dirty="0">
                <a:solidFill>
                  <a:schemeClr val="accent4"/>
                </a:solidFill>
                <a:latin typeface="+mj-lt"/>
              </a:rPr>
              <a:t>Radio is the </a:t>
            </a:r>
            <a:br>
              <a:rPr lang="en-BE" sz="4800" b="1" spc="60" dirty="0">
                <a:solidFill>
                  <a:schemeClr val="accent4"/>
                </a:solidFill>
                <a:latin typeface="+mj-lt"/>
              </a:rPr>
            </a:br>
            <a:r>
              <a:rPr lang="en-BE" sz="4800" b="1" spc="60" dirty="0">
                <a:solidFill>
                  <a:schemeClr val="accent4"/>
                </a:solidFill>
                <a:latin typeface="+mj-lt"/>
              </a:rPr>
              <a:t>#1 </a:t>
            </a:r>
            <a:r>
              <a:rPr lang="en-GB" sz="4800" b="1" spc="60" dirty="0">
                <a:solidFill>
                  <a:schemeClr val="accent4"/>
                </a:solidFill>
                <a:latin typeface="+mj-lt"/>
              </a:rPr>
              <a:t>m</a:t>
            </a:r>
            <a:r>
              <a:rPr lang="en-BE" sz="4800" b="1" spc="60" dirty="0">
                <a:solidFill>
                  <a:schemeClr val="accent4"/>
                </a:solidFill>
                <a:latin typeface="+mj-lt"/>
              </a:rPr>
              <a:t>edium </a:t>
            </a:r>
            <a:r>
              <a:rPr lang="en-GB" sz="4800" b="1" spc="60" dirty="0">
                <a:solidFill>
                  <a:schemeClr val="accent4"/>
                </a:solidFill>
                <a:latin typeface="+mj-lt"/>
              </a:rPr>
              <a:t>in </a:t>
            </a:r>
            <a:r>
              <a:rPr lang="en-BE" sz="4800" b="1" spc="60" dirty="0">
                <a:solidFill>
                  <a:schemeClr val="accent4"/>
                </a:solidFill>
                <a:latin typeface="+mj-lt"/>
              </a:rPr>
              <a:t>connected cars, </a:t>
            </a:r>
            <a:r>
              <a:rPr lang="en-BE" sz="4800" spc="60" dirty="0">
                <a:solidFill>
                  <a:schemeClr val="accent4"/>
                </a:solidFill>
                <a:latin typeface="+mj-lt"/>
              </a:rPr>
              <a:t>exactly as consumers want</a:t>
            </a:r>
            <a:endParaRPr lang="en-GB" sz="4800" spc="6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2D48758-51EA-4C3E-CA5F-E6E36F1EFF9C}"/>
              </a:ext>
            </a:extLst>
          </p:cNvPr>
          <p:cNvSpPr/>
          <p:nvPr userDrawn="1"/>
        </p:nvSpPr>
        <p:spPr>
          <a:xfrm>
            <a:off x="0" y="1100107"/>
            <a:ext cx="1149531" cy="10226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5400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2B877-814E-AEC3-9428-67649F7C5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07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77ECB2A-93A5-EE2F-D337-8F345329D323}"/>
              </a:ext>
            </a:extLst>
          </p:cNvPr>
          <p:cNvSpPr/>
          <p:nvPr/>
        </p:nvSpPr>
        <p:spPr>
          <a:xfrm>
            <a:off x="0" y="2472856"/>
            <a:ext cx="12192000" cy="383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339634" y="354909"/>
            <a:ext cx="11512731" cy="166225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3400" b="1" dirty="0"/>
              <a:t>R</a:t>
            </a:r>
            <a:r>
              <a:rPr lang="en-BE" sz="3400" b="1" dirty="0"/>
              <a:t>adio dominates the in-car audio experience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000" dirty="0"/>
              <a:t>Consumers</a:t>
            </a:r>
            <a:r>
              <a:rPr lang="en-BE" sz="2000" dirty="0"/>
              <a:t>’</a:t>
            </a:r>
            <a:r>
              <a:rPr lang="en-GB" sz="2000" dirty="0"/>
              <a:t> preference for curated in-car audio experience combined with radio integrations on mobile, on dashboard and via applications secure radio’s place in the c</a:t>
            </a:r>
            <a:r>
              <a:rPr lang="en-BE" sz="2000" dirty="0"/>
              <a:t>onnected car</a:t>
            </a:r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9DF363-539B-41C0-5D4B-3A6530B575F5}"/>
              </a:ext>
            </a:extLst>
          </p:cNvPr>
          <p:cNvSpPr txBox="1"/>
          <p:nvPr/>
        </p:nvSpPr>
        <p:spPr>
          <a:xfrm>
            <a:off x="349927" y="5724285"/>
            <a:ext cx="1151273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Source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</a:t>
            </a:r>
            <a:r>
              <a:rPr kumimoji="0" lang="fr-FR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: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Edison research – </a:t>
            </a:r>
            <a:r>
              <a:rPr lang="en-BE" sz="1000" dirty="0" err="1">
                <a:solidFill>
                  <a:prstClr val="white">
                    <a:lumMod val="50000"/>
                  </a:prstClr>
                </a:solidFill>
              </a:rPr>
              <a:t>WorldDAB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 study 2022 //  *Edison Research, Share of Ear Q3 2022</a:t>
            </a:r>
            <a:endParaRPr lang="en-GB" sz="1000" dirty="0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E9259EC1-6F3E-B2AF-B1C1-8835E8CC9DC3}"/>
              </a:ext>
            </a:extLst>
          </p:cNvPr>
          <p:cNvSpPr/>
          <p:nvPr/>
        </p:nvSpPr>
        <p:spPr>
          <a:xfrm>
            <a:off x="-1" y="3784056"/>
            <a:ext cx="1741715" cy="177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89% of car buyers say broadcast radio should be standard in every vehicle</a:t>
            </a:r>
            <a:endParaRPr lang="en-BE" sz="1100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A6D3E7-3E1A-6644-6B76-C4024F86F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7434" y="2008907"/>
            <a:ext cx="5321834" cy="354700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CE8B056-3271-7322-D442-30BC092C97FE}"/>
              </a:ext>
            </a:extLst>
          </p:cNvPr>
          <p:cNvSpPr/>
          <p:nvPr/>
        </p:nvSpPr>
        <p:spPr>
          <a:xfrm>
            <a:off x="1741714" y="2009256"/>
            <a:ext cx="1741715" cy="177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100" dirty="0"/>
              <a:t>Over </a:t>
            </a:r>
            <a:r>
              <a:rPr lang="en-GB" sz="1100" b="1" dirty="0"/>
              <a:t>80% of consumers are less likely to buy or lease cars without a built-in radio tuner</a:t>
            </a:r>
            <a:endParaRPr lang="en-GB" sz="1100" b="1" dirty="0">
              <a:solidFill>
                <a:schemeClr val="bg1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BEBDE48-30E7-FBA8-F4C4-D05887F40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3" r="17283"/>
          <a:stretch/>
        </p:blipFill>
        <p:spPr>
          <a:xfrm>
            <a:off x="-343" y="2009256"/>
            <a:ext cx="1742400" cy="1774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A9AD413-A921-6F6B-8E65-3741C35C3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6" r="17276"/>
          <a:stretch/>
        </p:blipFill>
        <p:spPr>
          <a:xfrm>
            <a:off x="3482398" y="2009256"/>
            <a:ext cx="1742400" cy="177389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A2B422F-5782-0555-76EC-AAF938BC82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r="17188"/>
          <a:stretch/>
        </p:blipFill>
        <p:spPr>
          <a:xfrm>
            <a:off x="5223424" y="3781975"/>
            <a:ext cx="1741715" cy="177105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E99129F-1061-BDEC-9F25-4FD6B3E8E4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6" t="3108" r="18384"/>
          <a:stretch/>
        </p:blipFill>
        <p:spPr>
          <a:xfrm>
            <a:off x="1741029" y="3784957"/>
            <a:ext cx="1742400" cy="177480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BB911694-F409-1E4F-E6B4-67D4CBBB2668}"/>
              </a:ext>
            </a:extLst>
          </p:cNvPr>
          <p:cNvSpPr/>
          <p:nvPr/>
        </p:nvSpPr>
        <p:spPr>
          <a:xfrm>
            <a:off x="3482398" y="3775625"/>
            <a:ext cx="1741715" cy="1774800"/>
          </a:xfrm>
          <a:prstGeom prst="rect">
            <a:avLst/>
          </a:prstGeom>
          <a:solidFill>
            <a:srgbClr val="D55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br>
              <a:rPr lang="en-BE" sz="1100" dirty="0">
                <a:solidFill>
                  <a:schemeClr val="tx1"/>
                </a:solidFill>
              </a:rPr>
            </a:br>
            <a:r>
              <a:rPr lang="en-GB" sz="1100" dirty="0"/>
              <a:t>Consumption of broadcast radio is significantly higher than for any other form of in-car audio; </a:t>
            </a:r>
            <a:r>
              <a:rPr lang="en-GB" sz="1100" b="1" dirty="0"/>
              <a:t>93% want access to radio to remain free</a:t>
            </a:r>
            <a:endParaRPr lang="en-BE" sz="1100" b="1" dirty="0">
              <a:solidFill>
                <a:schemeClr val="tx1"/>
              </a:solidFill>
            </a:endParaRPr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4AEDC449-F99D-69DF-1485-D4CB8627C54F}"/>
              </a:ext>
            </a:extLst>
          </p:cNvPr>
          <p:cNvSpPr/>
          <p:nvPr/>
        </p:nvSpPr>
        <p:spPr>
          <a:xfrm>
            <a:off x="670978" y="3611444"/>
            <a:ext cx="399415" cy="187243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689446AF-B1BE-6435-A508-9DADD5847726}"/>
              </a:ext>
            </a:extLst>
          </p:cNvPr>
          <p:cNvSpPr/>
          <p:nvPr/>
        </p:nvSpPr>
        <p:spPr>
          <a:xfrm rot="10800000">
            <a:off x="2403005" y="3781627"/>
            <a:ext cx="399415" cy="187243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0556C951-1191-6633-E73F-E3B51E504D1D}"/>
              </a:ext>
            </a:extLst>
          </p:cNvPr>
          <p:cNvSpPr/>
          <p:nvPr/>
        </p:nvSpPr>
        <p:spPr>
          <a:xfrm>
            <a:off x="4151486" y="3619761"/>
            <a:ext cx="399415" cy="187243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3E1E81E-97E8-DCED-D703-364D43E7B028}"/>
              </a:ext>
            </a:extLst>
          </p:cNvPr>
          <p:cNvSpPr/>
          <p:nvPr/>
        </p:nvSpPr>
        <p:spPr>
          <a:xfrm>
            <a:off x="5217411" y="2005961"/>
            <a:ext cx="1741715" cy="177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br>
              <a:rPr lang="en-BE" sz="1100">
                <a:solidFill>
                  <a:schemeClr val="tx1"/>
                </a:solidFill>
              </a:rPr>
            </a:br>
            <a:endParaRPr lang="en-BE" sz="11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7E2FC5-0CE2-CD6E-84DE-F7FC7B113E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54" y="3866675"/>
            <a:ext cx="360000" cy="36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5D363D-A889-D341-E223-4FF01DE5E27A}"/>
              </a:ext>
            </a:extLst>
          </p:cNvPr>
          <p:cNvSpPr/>
          <p:nvPr/>
        </p:nvSpPr>
        <p:spPr>
          <a:xfrm>
            <a:off x="5211398" y="2003354"/>
            <a:ext cx="1741715" cy="177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100" b="1" dirty="0">
                <a:solidFill>
                  <a:schemeClr val="tx1"/>
                </a:solidFill>
              </a:rPr>
              <a:t>Radio represents 59% of total audio listening time in the car*</a:t>
            </a:r>
            <a:endParaRPr lang="en-GB" sz="1100" b="1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F5AB01-4D6D-9F07-9217-46B7CB7E66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95" y="2135749"/>
            <a:ext cx="360000" cy="3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495E31-AA8A-06A2-42C5-D31A4E8B25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1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33399F71-ADE1-667D-E683-B5BC9B865FE9}"/>
              </a:ext>
            </a:extLst>
          </p:cNvPr>
          <p:cNvSpPr/>
          <p:nvPr/>
        </p:nvSpPr>
        <p:spPr>
          <a:xfrm>
            <a:off x="0" y="0"/>
            <a:ext cx="12191999" cy="629629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8E928F4E-6329-81A7-FE82-A7E504990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7556" y="-9329"/>
            <a:ext cx="9444443" cy="62962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EFDAA1-4FC5-0425-8695-37F3702E12AC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F83207-19F7-F2E6-95C4-E16BF5953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C16314ED-214B-A1A3-3A12-04688F074250}"/>
              </a:ext>
            </a:extLst>
          </p:cNvPr>
          <p:cNvSpPr/>
          <p:nvPr/>
        </p:nvSpPr>
        <p:spPr>
          <a:xfrm>
            <a:off x="1" y="1100106"/>
            <a:ext cx="6094415" cy="519619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6AECCDF-1A75-D346-D88D-6AAAA26F4D20}"/>
              </a:ext>
            </a:extLst>
          </p:cNvPr>
          <p:cNvSpPr txBox="1"/>
          <p:nvPr/>
        </p:nvSpPr>
        <p:spPr>
          <a:xfrm>
            <a:off x="349928" y="3116108"/>
            <a:ext cx="5423855" cy="291772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85000"/>
              </a:lnSpc>
            </a:pPr>
            <a:r>
              <a:rPr lang="en-BE" sz="5400" b="1" spc="60" dirty="0">
                <a:solidFill>
                  <a:schemeClr val="accent4"/>
                </a:solidFill>
                <a:latin typeface="+mj-lt"/>
              </a:rPr>
              <a:t>Radio </a:t>
            </a:r>
            <a:r>
              <a:rPr lang="en-BE" sz="5400" spc="60" dirty="0">
                <a:solidFill>
                  <a:schemeClr val="accent4"/>
                </a:solidFill>
                <a:latin typeface="+mj-lt"/>
              </a:rPr>
              <a:t>must be </a:t>
            </a:r>
            <a:r>
              <a:rPr lang="en-BE" sz="5400" b="1" spc="60" dirty="0">
                <a:solidFill>
                  <a:schemeClr val="accent4"/>
                </a:solidFill>
                <a:latin typeface="+mj-lt"/>
              </a:rPr>
              <a:t>a part of any optimal media plan</a:t>
            </a:r>
            <a:endParaRPr lang="en-GB" sz="5400" spc="6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2D48758-51EA-4C3E-CA5F-E6E36F1EFF9C}"/>
              </a:ext>
            </a:extLst>
          </p:cNvPr>
          <p:cNvSpPr/>
          <p:nvPr userDrawn="1"/>
        </p:nvSpPr>
        <p:spPr>
          <a:xfrm>
            <a:off x="0" y="1100107"/>
            <a:ext cx="1149531" cy="10226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5400" b="1" dirty="0">
                <a:solidFill>
                  <a:schemeClr val="bg1"/>
                </a:solidFill>
              </a:rPr>
              <a:t>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D221F9-CEDD-73F0-B1D2-9FA4836FF290}"/>
              </a:ext>
            </a:extLst>
          </p:cNvPr>
          <p:cNvGrpSpPr/>
          <p:nvPr/>
        </p:nvGrpSpPr>
        <p:grpSpPr>
          <a:xfrm>
            <a:off x="9540886" y="4487107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B9F5B61-6F73-7152-D97C-BDE9C125AF9C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B5CFC038-B632-B60F-99F8-EB1C3EA8FA60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3E7E8F50-9DE4-7514-8840-F6563F355130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756FCD8A-7353-58BF-6973-E66CB946CAE2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1C6CFD50-2A11-FFA2-3016-2497B6FB174D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54144E65-B7B1-DDC6-EA8C-D87B104279F1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6E2496D0-E2DC-F162-F740-0A3789B70377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00221AD2-7569-87EB-DF4F-B93C2DA04210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B1A0E30B-A3D6-D52D-C482-B811832189DC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8D5E3699-8641-A5CB-48FA-407E21123C68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784C6F2B-3E89-C5DE-D0B5-7FE8E323B675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C5560C30-D456-2409-8603-EA0DA249648D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38FAEF26-EBA1-0E64-70B4-AC93195A79A6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6766174D-5FEA-7D09-AAB5-3C8C09FB45AB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43098164-A214-2757-FDBF-F4F167895DF8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137F0E85-F217-32B2-9CB2-A547B1894AF7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40E95802-F428-9543-D585-4D81241F2615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8968E4-B0AC-BE4C-2209-E283F69522C4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327EC9F4-9982-778A-9B82-75A55B20C439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55804009-E930-EACE-E531-16855ACFDA6C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89F6E26-A1CE-5F87-D659-F742CB7CD047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3FE2947F-3E77-4F50-ED46-9453FC1F7FDF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18B709A3-78E4-ECA3-DD5F-812CCA4EDCBC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1A698A80-C47D-448B-CE99-B3CFD0FF7AD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4C3D72F7-800A-AF9A-13A6-0DE76308D10B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FB1D853B-D7D4-2B08-E014-43FBAFEDD2DD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BE93372D-D4AB-FAE5-9E4A-AC20A3A102BA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4199F629-A533-073B-747D-5E6558E6C042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C5021FF7-9343-795B-EC30-CF1AE8C00629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10A14A85-F1B9-F58C-77D1-93F223CE5FF5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9B68C668-613B-78EE-3674-799B62793239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4B1C322B-B3E4-053D-5E25-E00C9565F93F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A1F8891D-0347-1B08-3E02-F987D83DD040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085DAA56-2232-3022-3642-261E78371B49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50D6CA3-B8AA-98B2-CD94-E4B1EF20514F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B05B208-3747-D61F-6952-21569AAE87BE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5830475-4119-093D-52ED-DA8466537632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061DB1-FE3F-1C25-C311-504B570E3F53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23DD8CA-A03E-CF4D-14A5-84913835108A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8CFEABC-D1F6-F6EA-B04D-974F7DCCAA0D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54D32AE-608C-0F46-B947-066607AF44FA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E9EBEF5-D272-1866-BBBE-33454D35F8FD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1424A26-BC14-0F3F-F58D-330D3245F292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45461C5F-F65F-B42B-E14D-0CE7897C6DD7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BA77D5A3-32DD-1F6F-E6CB-D5F1EFAE86EC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250AF5CC-476B-4D94-EFE9-7FBE6D062E49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114A8371-9AB2-6117-8766-C80D2EBDEF59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55F7B354-0297-8C5A-AAE6-B7E078426F61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6587E6CA-43DE-554C-0AB4-6C18C1E6638B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D9D7E09F-5A57-A204-FE1C-EFBECC535575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5B8DEEBA-62BB-BBC2-C826-3C6E9BEBA8C8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B19C396-F9EC-A6EA-9F7C-7287E7C4A4A5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D28CC1A-9D34-288E-7A14-A038ED7BB84F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194E8A90-0556-720E-7574-D78C9BD2A7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1895C00-3B48-661B-E404-0A0CEC510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58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339634" y="354909"/>
            <a:ext cx="11512731" cy="107612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3000" b="1" dirty="0"/>
              <a:t>Radio has a multiplier effect and amplifies the efficiency of other channels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0" y="1715589"/>
            <a:ext cx="12192000" cy="4589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9DF363-539B-41C0-5D4B-3A6530B575F5}"/>
              </a:ext>
            </a:extLst>
          </p:cNvPr>
          <p:cNvSpPr txBox="1"/>
          <p:nvPr/>
        </p:nvSpPr>
        <p:spPr>
          <a:xfrm>
            <a:off x="339634" y="5689155"/>
            <a:ext cx="11512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prstClr val="white">
                    <a:lumMod val="50000"/>
                  </a:prstClr>
                </a:solidFill>
              </a:rPr>
              <a:t>Source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s</a:t>
            </a:r>
            <a:r>
              <a:rPr lang="fr-FR" sz="1000" dirty="0">
                <a:solidFill>
                  <a:prstClr val="white">
                    <a:lumMod val="50000"/>
                  </a:prstClr>
                </a:solidFill>
              </a:rPr>
              <a:t>: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  *Nielsen Media Impact </a:t>
            </a:r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(2019) 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//  </a:t>
            </a:r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** 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I</a:t>
            </a:r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n 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O</a:t>
            </a:r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ne 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E</a:t>
            </a:r>
            <a:r>
              <a:rPr lang="en-GB" sz="1000" dirty="0" err="1">
                <a:solidFill>
                  <a:prstClr val="white">
                    <a:lumMod val="50000"/>
                  </a:prstClr>
                </a:solidFill>
              </a:rPr>
              <a:t>ar</a:t>
            </a:r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: radio and memory encoding 2021 (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TRB</a:t>
            </a:r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/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N</a:t>
            </a:r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euro-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I</a:t>
            </a:r>
            <a:r>
              <a:rPr lang="en-GB" sz="1000" dirty="0" err="1">
                <a:solidFill>
                  <a:prstClr val="white">
                    <a:lumMod val="50000"/>
                  </a:prstClr>
                </a:solidFill>
              </a:rPr>
              <a:t>nsight</a:t>
            </a:r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-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NZ</a:t>
            </a:r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861E61-6965-8F9E-F06B-F2097607E4FC}"/>
              </a:ext>
            </a:extLst>
          </p:cNvPr>
          <p:cNvSpPr txBox="1"/>
          <p:nvPr/>
        </p:nvSpPr>
        <p:spPr>
          <a:xfrm>
            <a:off x="6213623" y="2222519"/>
            <a:ext cx="5638741" cy="33397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sz="1600" b="1" dirty="0">
              <a:latin typeface="Montserrat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sz="1600" b="1" dirty="0">
              <a:latin typeface="Montserrat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sz="1600" b="1" dirty="0">
              <a:latin typeface="Montserrat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latin typeface="Montserrat" panose="00000500000000000000" pitchFamily="2" charset="0"/>
              </a:rPr>
              <a:t>Priming with radio increases</a:t>
            </a:r>
          </a:p>
          <a:p>
            <a:pPr algn="ctr">
              <a:defRPr/>
            </a:pPr>
            <a:r>
              <a:rPr lang="en-GB" sz="2000" b="1" dirty="0">
                <a:latin typeface="Montserrat" panose="00000500000000000000" pitchFamily="2" charset="0"/>
              </a:rPr>
              <a:t>television memory encoding</a:t>
            </a:r>
            <a:r>
              <a:rPr lang="en-BE" sz="2000" b="1" dirty="0">
                <a:latin typeface="Montserrat" panose="00000500000000000000" pitchFamily="2" charset="0"/>
              </a:rPr>
              <a:t>.</a:t>
            </a:r>
            <a:br>
              <a:rPr lang="en-BE" sz="2000" b="1" dirty="0">
                <a:latin typeface="Montserrat" panose="00000500000000000000" pitchFamily="2" charset="0"/>
              </a:rPr>
            </a:br>
            <a:r>
              <a:rPr lang="en-GB" sz="2000" dirty="0">
                <a:latin typeface="Montserrat" panose="00000500000000000000" pitchFamily="2" charset="0"/>
              </a:rPr>
              <a:t>Advertising on radio prior to television can </a:t>
            </a:r>
            <a:r>
              <a:rPr lang="en-GB" sz="2000" b="1" dirty="0">
                <a:latin typeface="Montserrat" panose="00000500000000000000" pitchFamily="2" charset="0"/>
              </a:rPr>
              <a:t>increase the effectiveness of a television ad</a:t>
            </a:r>
            <a:r>
              <a:rPr lang="en-BE" sz="1600" dirty="0">
                <a:latin typeface="Montserrat" panose="00000500000000000000" pitchFamily="2" charset="0"/>
              </a:rPr>
              <a:t>**</a:t>
            </a:r>
            <a:r>
              <a:rPr lang="en-GB" sz="2000" dirty="0">
                <a:latin typeface="Montserrat" panose="00000500000000000000" pitchFamily="2" charset="0"/>
              </a:rPr>
              <a:t>, in particular its moment of peak branding, by up to </a:t>
            </a:r>
            <a:endParaRPr lang="en-BE" sz="2000" dirty="0">
              <a:latin typeface="Montserrat" panose="00000500000000000000" pitchFamily="2" charset="0"/>
            </a:endParaRPr>
          </a:p>
          <a:p>
            <a:pPr algn="ctr"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+</a:t>
            </a:r>
            <a:r>
              <a:rPr kumimoji="0" lang="en-BE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31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%</a:t>
            </a:r>
            <a:endParaRPr kumimoji="0" lang="en-GB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89E6E2-F2F1-BA51-6D73-8FFB30BC1EFF}"/>
              </a:ext>
            </a:extLst>
          </p:cNvPr>
          <p:cNvSpPr/>
          <p:nvPr/>
        </p:nvSpPr>
        <p:spPr>
          <a:xfrm>
            <a:off x="339634" y="2222519"/>
            <a:ext cx="5638744" cy="33397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58B8797-BCD3-83FE-C82C-E7C09544C5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0974823"/>
              </p:ext>
            </p:extLst>
          </p:nvPr>
        </p:nvGraphicFramePr>
        <p:xfrm>
          <a:off x="438150" y="2371725"/>
          <a:ext cx="3496120" cy="3084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559FC4A-7995-924E-220E-337E39871CBA}"/>
              </a:ext>
            </a:extLst>
          </p:cNvPr>
          <p:cNvSpPr txBox="1"/>
          <p:nvPr/>
        </p:nvSpPr>
        <p:spPr>
          <a:xfrm>
            <a:off x="3934270" y="3429000"/>
            <a:ext cx="1847405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latin typeface="Montserrat" panose="00000500000000000000" pitchFamily="2" charset="0"/>
              </a:rPr>
              <a:t>Introducing radio in the media plan increase</a:t>
            </a:r>
            <a:r>
              <a:rPr lang="en-BE" sz="1400" dirty="0">
                <a:latin typeface="Montserrat" panose="00000500000000000000" pitchFamily="2" charset="0"/>
              </a:rPr>
              <a:t>s</a:t>
            </a:r>
            <a:r>
              <a:rPr lang="en-GB" sz="1400" dirty="0">
                <a:latin typeface="Montserrat" panose="00000500000000000000" pitchFamily="2" charset="0"/>
              </a:rPr>
              <a:t> reach with the same spend*</a:t>
            </a:r>
            <a:endParaRPr lang="en-GB" sz="1200" b="1" dirty="0">
              <a:solidFill>
                <a:schemeClr val="accent6">
                  <a:lumMod val="60000"/>
                  <a:lumOff val="4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FBCF81-D284-D5B6-0FBE-15B106004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3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Placeholder 6">
            <a:extLst>
              <a:ext uri="{FF2B5EF4-FFF2-40B4-BE49-F238E27FC236}">
                <a16:creationId xmlns:a16="http://schemas.microsoft.com/office/drawing/2014/main" id="{046E3A63-79EA-FAE4-4F3B-31AE47E22B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" t="830" r="3819" b="12317"/>
          <a:stretch/>
        </p:blipFill>
        <p:spPr>
          <a:xfrm>
            <a:off x="6462321" y="3161854"/>
            <a:ext cx="5729679" cy="3696146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56E08178-0A22-2BDC-86CF-F6715910D3AD}"/>
              </a:ext>
            </a:extLst>
          </p:cNvPr>
          <p:cNvSpPr/>
          <p:nvPr/>
        </p:nvSpPr>
        <p:spPr>
          <a:xfrm>
            <a:off x="627018" y="0"/>
            <a:ext cx="584597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E02900DD-0F29-66DD-FBAA-B2B5A9F822DD}"/>
              </a:ext>
            </a:extLst>
          </p:cNvPr>
          <p:cNvSpPr txBox="1">
            <a:spLocks/>
          </p:cNvSpPr>
          <p:nvPr/>
        </p:nvSpPr>
        <p:spPr>
          <a:xfrm>
            <a:off x="905691" y="354909"/>
            <a:ext cx="5286103" cy="2589235"/>
          </a:xfrm>
          <a:prstGeom prst="rect">
            <a:avLst/>
          </a:prstGeom>
        </p:spPr>
        <p:txBody>
          <a:bodyPr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dirty="0"/>
              <a:t>We, the </a:t>
            </a:r>
            <a:r>
              <a:rPr lang="en-GB" sz="2400" b="1" dirty="0"/>
              <a:t>World Radio Alliance</a:t>
            </a:r>
            <a:r>
              <a:rPr lang="en-BE" sz="2400" dirty="0"/>
              <a:t>,</a:t>
            </a:r>
            <a:br>
              <a:rPr lang="en-BE" sz="2400" b="1" dirty="0"/>
            </a:br>
            <a:r>
              <a:rPr lang="en-BE" sz="2400" dirty="0"/>
              <a:t>want</a:t>
            </a:r>
            <a:r>
              <a:rPr lang="en-GB" sz="2400" dirty="0"/>
              <a:t> to </a:t>
            </a:r>
            <a:r>
              <a:rPr lang="en-GB" sz="2400" b="1" dirty="0"/>
              <a:t>challenge advertiser/</a:t>
            </a:r>
            <a:r>
              <a:rPr lang="en-BE" sz="2400" b="1" dirty="0"/>
              <a:t> </a:t>
            </a:r>
            <a:r>
              <a:rPr lang="en-GB" sz="2400" b="1" dirty="0"/>
              <a:t>agency perceptions; </a:t>
            </a:r>
            <a:r>
              <a:rPr lang="en-GB" sz="2400" dirty="0"/>
              <a:t>not just about consumer media habits but also the role radio</a:t>
            </a:r>
            <a:r>
              <a:rPr lang="en-BE" sz="2400" dirty="0"/>
              <a:t> plays</a:t>
            </a:r>
            <a:r>
              <a:rPr lang="en-GB" sz="2400" dirty="0"/>
              <a:t> </a:t>
            </a:r>
            <a:r>
              <a:rPr lang="en-BE" sz="2400" dirty="0"/>
              <a:t>in</a:t>
            </a:r>
            <a:r>
              <a:rPr lang="en-GB" sz="2400" dirty="0"/>
              <a:t> helping brands</a:t>
            </a:r>
            <a:r>
              <a:rPr lang="en-BE" sz="2400" dirty="0"/>
              <a:t> </a:t>
            </a:r>
            <a:r>
              <a:rPr lang="en-GB" sz="2400" dirty="0"/>
              <a:t>flourish.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BBA6A98-5207-F1B4-F3AA-3FA9F4689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4" y="3164267"/>
            <a:ext cx="1188000" cy="56265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51F1B25-AD1B-C9BE-0B60-DDFFD5F0C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61" y="3802240"/>
            <a:ext cx="1188000" cy="56265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A3000DC-6F0C-6826-82FE-1349F90B1E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45" y="4451499"/>
            <a:ext cx="1188000" cy="56265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5187F906-9D33-BD3A-086A-E67BAC5101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37" y="5095115"/>
            <a:ext cx="1188000" cy="56265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258EA47-8CB0-CF85-B548-9F77216FFE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648" y="3164267"/>
            <a:ext cx="1188000" cy="56265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F7330D01-F598-DCF8-68AE-5317DC0A81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648" y="3807883"/>
            <a:ext cx="1188000" cy="56265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0854EA36-D29C-3973-6125-C824E586A1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648" y="4451499"/>
            <a:ext cx="1188000" cy="56265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35B51307-A7F2-0032-B7A5-1FDBAE648C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648" y="5095115"/>
            <a:ext cx="1188000" cy="56265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B5048C4-A7D5-2C0B-CD7F-C4A24D6678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648" y="5741144"/>
            <a:ext cx="1188000" cy="56265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735E245-6BEF-1865-56CF-5550F2D5DF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42" y="3164267"/>
            <a:ext cx="1188000" cy="56265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7B5E7D6-F39F-B781-2B57-8A5FF73FAB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42" y="3807883"/>
            <a:ext cx="1188000" cy="56265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30CB6A1B-73D6-7149-9341-526DF02B95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42" y="4451499"/>
            <a:ext cx="1188000" cy="56265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64F99F2A-3E3D-DE48-770E-B32DA132E2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42" y="5100812"/>
            <a:ext cx="1188000" cy="56265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47F57513-B2EC-AA25-BA99-521B7F44C8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42" y="5741144"/>
            <a:ext cx="1188000" cy="562650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1531756-A835-DCBB-2BB5-C90185586FCD}"/>
              </a:ext>
            </a:extLst>
          </p:cNvPr>
          <p:cNvGrpSpPr/>
          <p:nvPr/>
        </p:nvGrpSpPr>
        <p:grpSpPr>
          <a:xfrm>
            <a:off x="627018" y="6129670"/>
            <a:ext cx="818707" cy="728330"/>
            <a:chOff x="11373293" y="6129670"/>
            <a:chExt cx="818707" cy="728330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F2110FC7-5D28-C71B-F105-E0802560C98E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16" name="Freeform 8">
              <a:extLst>
                <a:ext uri="{FF2B5EF4-FFF2-40B4-BE49-F238E27FC236}">
                  <a16:creationId xmlns:a16="http://schemas.microsoft.com/office/drawing/2014/main" id="{280370E6-D781-D2DF-03F8-ACD34064E2E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208906CC-BA45-A2F4-F498-9C0115E406DF}"/>
              </a:ext>
            </a:extLst>
          </p:cNvPr>
          <p:cNvSpPr/>
          <p:nvPr/>
        </p:nvSpPr>
        <p:spPr>
          <a:xfrm>
            <a:off x="7543167" y="504588"/>
            <a:ext cx="3578662" cy="16826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38E13123-DD0E-BA16-172B-3501A24B34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781" y="865814"/>
            <a:ext cx="2597435" cy="960189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FDB39A08-DCAD-FCD2-6B14-14B182D0F448}"/>
              </a:ext>
            </a:extLst>
          </p:cNvPr>
          <p:cNvSpPr txBox="1"/>
          <p:nvPr/>
        </p:nvSpPr>
        <p:spPr>
          <a:xfrm>
            <a:off x="7971288" y="2443710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900" spc="200" dirty="0">
                <a:latin typeface="+mj-lt"/>
              </a:rPr>
              <a:t>www.</a:t>
            </a:r>
            <a:r>
              <a:rPr lang="en-BE" sz="900" spc="200" dirty="0">
                <a:latin typeface="+mj-lt"/>
              </a:rPr>
              <a:t>worldradioalliance</a:t>
            </a:r>
            <a:r>
              <a:rPr lang="en-GB" sz="900" spc="200" dirty="0">
                <a:latin typeface="+mj-lt"/>
              </a:rPr>
              <a:t>.com</a:t>
            </a:r>
            <a:endParaRPr lang="en-BE" sz="900" spc="200" dirty="0">
              <a:latin typeface="+mj-lt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AD341233-CC4F-628D-3CEF-E31ADC1686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09" y="4451499"/>
            <a:ext cx="1188000" cy="56265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BDE39916-13FE-5534-CBFE-3EFE77263E7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868" y="5095115"/>
            <a:ext cx="1188000" cy="56265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9A0E5882-BC6C-BD4B-4445-3F60C065F8D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54" y="5741144"/>
            <a:ext cx="1188000" cy="562650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D4359F6-3F2C-77EC-A78E-1B51712A14B0}"/>
              </a:ext>
            </a:extLst>
          </p:cNvPr>
          <p:cNvGrpSpPr/>
          <p:nvPr/>
        </p:nvGrpSpPr>
        <p:grpSpPr>
          <a:xfrm>
            <a:off x="2317868" y="3802240"/>
            <a:ext cx="1188000" cy="562650"/>
            <a:chOff x="1049101" y="3880621"/>
            <a:chExt cx="1188000" cy="562650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A27FE3F0-4665-266B-6BC0-665A04AEF132}"/>
                </a:ext>
              </a:extLst>
            </p:cNvPr>
            <p:cNvSpPr/>
            <p:nvPr/>
          </p:nvSpPr>
          <p:spPr>
            <a:xfrm>
              <a:off x="1049101" y="3880621"/>
              <a:ext cx="1188000" cy="56265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121" name="Picture 2" descr="CRA">
              <a:extLst>
                <a:ext uri="{FF2B5EF4-FFF2-40B4-BE49-F238E27FC236}">
                  <a16:creationId xmlns:a16="http://schemas.microsoft.com/office/drawing/2014/main" id="{3C3C56F7-8C4C-6D8D-099F-B5DF8220A3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9629" y="3999171"/>
              <a:ext cx="646945" cy="325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126BE113-3830-86BC-5970-3F3BDA237353}"/>
              </a:ext>
            </a:extLst>
          </p:cNvPr>
          <p:cNvGrpSpPr/>
          <p:nvPr/>
        </p:nvGrpSpPr>
        <p:grpSpPr>
          <a:xfrm>
            <a:off x="2317868" y="3161854"/>
            <a:ext cx="1188000" cy="562650"/>
            <a:chOff x="2323689" y="3240235"/>
            <a:chExt cx="1188000" cy="562650"/>
          </a:xfrm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093E1E4E-EA64-DCC0-4C30-F296B2A09306}"/>
                </a:ext>
              </a:extLst>
            </p:cNvPr>
            <p:cNvSpPr/>
            <p:nvPr/>
          </p:nvSpPr>
          <p:spPr>
            <a:xfrm>
              <a:off x="2323689" y="3240235"/>
              <a:ext cx="1188000" cy="56265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E3514A4A-9B32-6BB5-7285-5D6E9E33D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90" r="45651" b="35093"/>
            <a:stretch/>
          </p:blipFill>
          <p:spPr>
            <a:xfrm>
              <a:off x="2768119" y="3309974"/>
              <a:ext cx="323424" cy="426743"/>
            </a:xfrm>
            <a:prstGeom prst="rect">
              <a:avLst/>
            </a:prstGeom>
          </p:spPr>
        </p:pic>
      </p:grpSp>
      <p:sp>
        <p:nvSpPr>
          <p:cNvPr id="131" name="Text Placeholder 5">
            <a:extLst>
              <a:ext uri="{FF2B5EF4-FFF2-40B4-BE49-F238E27FC236}">
                <a16:creationId xmlns:a16="http://schemas.microsoft.com/office/drawing/2014/main" id="{39FDEB80-EEBD-9325-7720-34F14277FBAF}"/>
              </a:ext>
            </a:extLst>
          </p:cNvPr>
          <p:cNvSpPr txBox="1">
            <a:spLocks/>
          </p:cNvSpPr>
          <p:nvPr/>
        </p:nvSpPr>
        <p:spPr>
          <a:xfrm>
            <a:off x="6863840" y="3512115"/>
            <a:ext cx="4979817" cy="3046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400" b="1" dirty="0">
                <a:solidFill>
                  <a:schemeClr val="bg1"/>
                </a:solidFill>
              </a:rPr>
              <a:t>WRA</a:t>
            </a:r>
            <a:r>
              <a:rPr lang="en-GB" sz="2400" dirty="0">
                <a:solidFill>
                  <a:schemeClr val="bg1"/>
                </a:solidFill>
              </a:rPr>
              <a:t> is a worldwide grouping of broadcaster and sales house trade bodies </a:t>
            </a:r>
            <a:r>
              <a:rPr lang="en-BE" sz="2400" dirty="0">
                <a:solidFill>
                  <a:schemeClr val="bg1"/>
                </a:solidFill>
              </a:rPr>
              <a:t>from</a:t>
            </a:r>
            <a:r>
              <a:rPr lang="en-GB" sz="2400" dirty="0">
                <a:solidFill>
                  <a:schemeClr val="bg1"/>
                </a:solidFill>
              </a:rPr>
              <a:t> 16 markets,</a:t>
            </a:r>
            <a:r>
              <a:rPr lang="en-BE" sz="2400" dirty="0">
                <a:solidFill>
                  <a:schemeClr val="bg1"/>
                </a:solidFill>
              </a:rPr>
              <a:t> across 4 continents</a:t>
            </a:r>
            <a:r>
              <a:rPr lang="en-GB" sz="2400" dirty="0">
                <a:solidFill>
                  <a:schemeClr val="bg1"/>
                </a:solidFill>
              </a:rPr>
              <a:t> whose joint objective is to promote and demonstrate  the power and value of radio in the media landscape</a:t>
            </a:r>
            <a:r>
              <a:rPr lang="en-BE" sz="2400" dirty="0">
                <a:solidFill>
                  <a:schemeClr val="bg1"/>
                </a:solidFill>
              </a:rPr>
              <a:t>.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21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339634" y="354909"/>
            <a:ext cx="11512731" cy="107612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3000" b="1" dirty="0"/>
              <a:t>A campaign that includes radio has more impact and is more effective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0" y="1715589"/>
            <a:ext cx="12192000" cy="4589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9DF363-539B-41C0-5D4B-3A6530B575F5}"/>
              </a:ext>
            </a:extLst>
          </p:cNvPr>
          <p:cNvSpPr txBox="1"/>
          <p:nvPr/>
        </p:nvSpPr>
        <p:spPr>
          <a:xfrm>
            <a:off x="339634" y="5689155"/>
            <a:ext cx="11512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prstClr val="white">
                    <a:lumMod val="50000"/>
                  </a:prstClr>
                </a:solidFill>
              </a:rPr>
              <a:t>Source: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  </a:t>
            </a:r>
            <a:r>
              <a:rPr lang="fi-FI" sz="1000" dirty="0">
                <a:solidFill>
                  <a:prstClr val="white">
                    <a:lumMod val="50000"/>
                  </a:prstClr>
                </a:solidFill>
              </a:rPr>
              <a:t>Ekimetrics 2021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. Scope: France, 2015-2020, 4 sectors under study Benchmark. The study includes +50 models and ~200 campaigns</a:t>
            </a:r>
            <a:endParaRPr lang="en-GB" sz="10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89E6E2-F2F1-BA51-6D73-8FFB30BC1EFF}"/>
              </a:ext>
            </a:extLst>
          </p:cNvPr>
          <p:cNvSpPr/>
          <p:nvPr/>
        </p:nvSpPr>
        <p:spPr>
          <a:xfrm>
            <a:off x="339634" y="3073751"/>
            <a:ext cx="2109099" cy="2488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849882-6321-C34E-F800-8C2746274796}"/>
              </a:ext>
            </a:extLst>
          </p:cNvPr>
          <p:cNvSpPr/>
          <p:nvPr/>
        </p:nvSpPr>
        <p:spPr>
          <a:xfrm>
            <a:off x="2690542" y="3073751"/>
            <a:ext cx="2109099" cy="2488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D818AA-17CA-D5BB-B8FE-BD6C5DBAC79E}"/>
              </a:ext>
            </a:extLst>
          </p:cNvPr>
          <p:cNvSpPr/>
          <p:nvPr/>
        </p:nvSpPr>
        <p:spPr>
          <a:xfrm>
            <a:off x="5041450" y="3073751"/>
            <a:ext cx="2109099" cy="2488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441B33-C6B6-55EE-B3AB-24F69C3A6EC8}"/>
              </a:ext>
            </a:extLst>
          </p:cNvPr>
          <p:cNvSpPr/>
          <p:nvPr/>
        </p:nvSpPr>
        <p:spPr>
          <a:xfrm>
            <a:off x="7392358" y="3073751"/>
            <a:ext cx="2109099" cy="2488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E38A0C-3577-A060-4070-FC111139524F}"/>
              </a:ext>
            </a:extLst>
          </p:cNvPr>
          <p:cNvSpPr/>
          <p:nvPr/>
        </p:nvSpPr>
        <p:spPr>
          <a:xfrm>
            <a:off x="9743266" y="2255824"/>
            <a:ext cx="2109099" cy="33064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400" dirty="0"/>
          </a:p>
          <a:p>
            <a:pPr algn="ctr"/>
            <a:endParaRPr lang="en-BE" sz="1400" dirty="0">
              <a:solidFill>
                <a:schemeClr val="bg1"/>
              </a:solidFill>
            </a:endParaRPr>
          </a:p>
          <a:p>
            <a:pPr algn="ctr"/>
            <a:endParaRPr lang="en-BE" sz="1400" dirty="0">
              <a:solidFill>
                <a:schemeClr val="bg1"/>
              </a:solidFill>
            </a:endParaRPr>
          </a:p>
          <a:p>
            <a:pPr algn="ctr"/>
            <a:r>
              <a:rPr lang="en-BE" sz="1400" dirty="0">
                <a:solidFill>
                  <a:schemeClr val="bg1"/>
                </a:solidFill>
              </a:rPr>
              <a:t>On average, in the retail sector, adding radio to TV means a 13% gain in the efficiency of the two channels used together vs. their efficiency when played asynchronously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FB4609-BC44-A933-A2F2-0151D389E2B6}"/>
              </a:ext>
            </a:extLst>
          </p:cNvPr>
          <p:cNvSpPr txBox="1"/>
          <p:nvPr/>
        </p:nvSpPr>
        <p:spPr>
          <a:xfrm>
            <a:off x="339634" y="1948046"/>
            <a:ext cx="9161287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400" b="1" dirty="0">
                <a:latin typeface="Montserrat" panose="00000500000000000000" pitchFamily="2" charset="0"/>
              </a:rPr>
              <a:t>Top 3 channels for synergies with radio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F4D644-A056-9728-9C18-0183B49750D8}"/>
              </a:ext>
            </a:extLst>
          </p:cNvPr>
          <p:cNvGrpSpPr/>
          <p:nvPr/>
        </p:nvGrpSpPr>
        <p:grpSpPr>
          <a:xfrm>
            <a:off x="349927" y="2545142"/>
            <a:ext cx="708651" cy="307984"/>
            <a:chOff x="10599227" y="552993"/>
            <a:chExt cx="801188" cy="348201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568FE304-8D66-8DCA-02A3-63C5DF5A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99227" y="552993"/>
              <a:ext cx="801188" cy="266973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56B7F7F-8500-7FC1-2A30-F2AAFE4D5151}"/>
                </a:ext>
              </a:extLst>
            </p:cNvPr>
            <p:cNvSpPr/>
            <p:nvPr/>
          </p:nvSpPr>
          <p:spPr>
            <a:xfrm>
              <a:off x="10707181" y="721194"/>
              <a:ext cx="180000" cy="18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2B23C96-81C3-DA2D-3615-8EABF0AA55B2}"/>
                </a:ext>
              </a:extLst>
            </p:cNvPr>
            <p:cNvSpPr/>
            <p:nvPr/>
          </p:nvSpPr>
          <p:spPr>
            <a:xfrm>
              <a:off x="11085555" y="721194"/>
              <a:ext cx="180000" cy="18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431BF7-2988-E2F7-6CFC-D2F065F55A5C}"/>
              </a:ext>
            </a:extLst>
          </p:cNvPr>
          <p:cNvGrpSpPr/>
          <p:nvPr/>
        </p:nvGrpSpPr>
        <p:grpSpPr>
          <a:xfrm rot="900000">
            <a:off x="5094052" y="2478058"/>
            <a:ext cx="270983" cy="442152"/>
            <a:chOff x="4678790" y="590433"/>
            <a:chExt cx="270983" cy="44215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75DC056-395C-61C9-3930-41A14CC91C68}"/>
                </a:ext>
              </a:extLst>
            </p:cNvPr>
            <p:cNvSpPr/>
            <p:nvPr/>
          </p:nvSpPr>
          <p:spPr>
            <a:xfrm rot="16200000">
              <a:off x="4593206" y="676017"/>
              <a:ext cx="442152" cy="270983"/>
            </a:xfrm>
            <a:prstGeom prst="roundRect">
              <a:avLst>
                <a:gd name="adj" fmla="val 18009"/>
              </a:avLst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580E93C-FAED-26FD-C79E-945481244719}"/>
                </a:ext>
              </a:extLst>
            </p:cNvPr>
            <p:cNvSpPr/>
            <p:nvPr/>
          </p:nvSpPr>
          <p:spPr>
            <a:xfrm rot="16200000">
              <a:off x="4789449" y="913409"/>
              <a:ext cx="54000" cy="54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33" name="Freeform 5">
            <a:extLst>
              <a:ext uri="{FF2B5EF4-FFF2-40B4-BE49-F238E27FC236}">
                <a16:creationId xmlns:a16="http://schemas.microsoft.com/office/drawing/2014/main" id="{DC61D043-E911-91D3-E97A-68C31AA9CB8C}"/>
              </a:ext>
            </a:extLst>
          </p:cNvPr>
          <p:cNvSpPr>
            <a:spLocks noEditPoints="1"/>
          </p:cNvSpPr>
          <p:nvPr/>
        </p:nvSpPr>
        <p:spPr bwMode="auto">
          <a:xfrm>
            <a:off x="7392358" y="2435796"/>
            <a:ext cx="577229" cy="526677"/>
          </a:xfrm>
          <a:custGeom>
            <a:avLst/>
            <a:gdLst>
              <a:gd name="T0" fmla="*/ 510 w 618"/>
              <a:gd name="T1" fmla="*/ 0 h 564"/>
              <a:gd name="T2" fmla="*/ 473 w 618"/>
              <a:gd name="T3" fmla="*/ 125 h 564"/>
              <a:gd name="T4" fmla="*/ 4 w 618"/>
              <a:gd name="T5" fmla="*/ 130 h 564"/>
              <a:gd name="T6" fmla="*/ 51 w 618"/>
              <a:gd name="T7" fmla="*/ 386 h 564"/>
              <a:gd name="T8" fmla="*/ 418 w 618"/>
              <a:gd name="T9" fmla="*/ 397 h 564"/>
              <a:gd name="T10" fmla="*/ 30 w 618"/>
              <a:gd name="T11" fmla="*/ 438 h 564"/>
              <a:gd name="T12" fmla="*/ 30 w 618"/>
              <a:gd name="T13" fmla="*/ 466 h 564"/>
              <a:gd name="T14" fmla="*/ 53 w 618"/>
              <a:gd name="T15" fmla="*/ 501 h 564"/>
              <a:gd name="T16" fmla="*/ 179 w 618"/>
              <a:gd name="T17" fmla="*/ 501 h 564"/>
              <a:gd name="T18" fmla="*/ 269 w 618"/>
              <a:gd name="T19" fmla="*/ 466 h 564"/>
              <a:gd name="T20" fmla="*/ 321 w 618"/>
              <a:gd name="T21" fmla="*/ 564 h 564"/>
              <a:gd name="T22" fmla="*/ 373 w 618"/>
              <a:gd name="T23" fmla="*/ 466 h 564"/>
              <a:gd name="T24" fmla="*/ 434 w 618"/>
              <a:gd name="T25" fmla="*/ 455 h 564"/>
              <a:gd name="T26" fmla="*/ 604 w 618"/>
              <a:gd name="T27" fmla="*/ 27 h 564"/>
              <a:gd name="T28" fmla="*/ 604 w 618"/>
              <a:gd name="T29" fmla="*/ 0 h 564"/>
              <a:gd name="T30" fmla="*/ 116 w 618"/>
              <a:gd name="T31" fmla="*/ 537 h 564"/>
              <a:gd name="T32" fmla="*/ 116 w 618"/>
              <a:gd name="T33" fmla="*/ 466 h 564"/>
              <a:gd name="T34" fmla="*/ 357 w 618"/>
              <a:gd name="T35" fmla="*/ 501 h 564"/>
              <a:gd name="T36" fmla="*/ 286 w 618"/>
              <a:gd name="T37" fmla="*/ 501 h 564"/>
              <a:gd name="T38" fmla="*/ 357 w 618"/>
              <a:gd name="T39" fmla="*/ 501 h 564"/>
              <a:gd name="T40" fmla="*/ 343 w 618"/>
              <a:gd name="T41" fmla="*/ 246 h 564"/>
              <a:gd name="T42" fmla="*/ 468 w 618"/>
              <a:gd name="T43" fmla="*/ 152 h 564"/>
              <a:gd name="T44" fmla="*/ 183 w 618"/>
              <a:gd name="T45" fmla="*/ 246 h 564"/>
              <a:gd name="T46" fmla="*/ 329 w 618"/>
              <a:gd name="T47" fmla="*/ 152 h 564"/>
              <a:gd name="T48" fmla="*/ 183 w 618"/>
              <a:gd name="T49" fmla="*/ 246 h 564"/>
              <a:gd name="T50" fmla="*/ 298 w 618"/>
              <a:gd name="T51" fmla="*/ 369 h 564"/>
              <a:gd name="T52" fmla="*/ 187 w 618"/>
              <a:gd name="T53" fmla="*/ 273 h 564"/>
              <a:gd name="T54" fmla="*/ 142 w 618"/>
              <a:gd name="T55" fmla="*/ 152 h 564"/>
              <a:gd name="T56" fmla="*/ 50 w 618"/>
              <a:gd name="T57" fmla="*/ 246 h 564"/>
              <a:gd name="T58" fmla="*/ 142 w 618"/>
              <a:gd name="T59" fmla="*/ 152 h 564"/>
              <a:gd name="T60" fmla="*/ 159 w 618"/>
              <a:gd name="T61" fmla="*/ 273 h 564"/>
              <a:gd name="T62" fmla="*/ 75 w 618"/>
              <a:gd name="T63" fmla="*/ 369 h 564"/>
              <a:gd name="T64" fmla="*/ 326 w 618"/>
              <a:gd name="T65" fmla="*/ 369 h 564"/>
              <a:gd name="T66" fmla="*/ 443 w 618"/>
              <a:gd name="T67" fmla="*/ 273 h 564"/>
              <a:gd name="T68" fmla="*/ 326 w 618"/>
              <a:gd name="T69" fmla="*/ 369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18" h="564">
                <a:moveTo>
                  <a:pt x="604" y="0"/>
                </a:moveTo>
                <a:cubicBezTo>
                  <a:pt x="510" y="0"/>
                  <a:pt x="510" y="0"/>
                  <a:pt x="510" y="0"/>
                </a:cubicBezTo>
                <a:cubicBezTo>
                  <a:pt x="503" y="0"/>
                  <a:pt x="498" y="4"/>
                  <a:pt x="496" y="11"/>
                </a:cubicBezTo>
                <a:cubicBezTo>
                  <a:pt x="473" y="125"/>
                  <a:pt x="473" y="125"/>
                  <a:pt x="473" y="125"/>
                </a:cubicBezTo>
                <a:cubicBezTo>
                  <a:pt x="15" y="125"/>
                  <a:pt x="15" y="125"/>
                  <a:pt x="15" y="125"/>
                </a:cubicBezTo>
                <a:cubicBezTo>
                  <a:pt x="11" y="125"/>
                  <a:pt x="7" y="127"/>
                  <a:pt x="4" y="130"/>
                </a:cubicBezTo>
                <a:cubicBezTo>
                  <a:pt x="1" y="133"/>
                  <a:pt x="0" y="137"/>
                  <a:pt x="1" y="141"/>
                </a:cubicBezTo>
                <a:cubicBezTo>
                  <a:pt x="51" y="386"/>
                  <a:pt x="51" y="386"/>
                  <a:pt x="51" y="386"/>
                </a:cubicBezTo>
                <a:cubicBezTo>
                  <a:pt x="52" y="392"/>
                  <a:pt x="58" y="397"/>
                  <a:pt x="64" y="397"/>
                </a:cubicBezTo>
                <a:cubicBezTo>
                  <a:pt x="418" y="397"/>
                  <a:pt x="418" y="397"/>
                  <a:pt x="418" y="397"/>
                </a:cubicBezTo>
                <a:cubicBezTo>
                  <a:pt x="410" y="438"/>
                  <a:pt x="410" y="438"/>
                  <a:pt x="410" y="438"/>
                </a:cubicBezTo>
                <a:cubicBezTo>
                  <a:pt x="30" y="438"/>
                  <a:pt x="30" y="438"/>
                  <a:pt x="30" y="438"/>
                </a:cubicBezTo>
                <a:cubicBezTo>
                  <a:pt x="23" y="438"/>
                  <a:pt x="17" y="445"/>
                  <a:pt x="17" y="452"/>
                </a:cubicBezTo>
                <a:cubicBezTo>
                  <a:pt x="17" y="460"/>
                  <a:pt x="23" y="466"/>
                  <a:pt x="30" y="466"/>
                </a:cubicBezTo>
                <a:cubicBezTo>
                  <a:pt x="64" y="466"/>
                  <a:pt x="64" y="466"/>
                  <a:pt x="64" y="466"/>
                </a:cubicBezTo>
                <a:cubicBezTo>
                  <a:pt x="57" y="476"/>
                  <a:pt x="53" y="488"/>
                  <a:pt x="53" y="501"/>
                </a:cubicBezTo>
                <a:cubicBezTo>
                  <a:pt x="53" y="536"/>
                  <a:pt x="81" y="564"/>
                  <a:pt x="116" y="564"/>
                </a:cubicBezTo>
                <a:cubicBezTo>
                  <a:pt x="151" y="564"/>
                  <a:pt x="179" y="536"/>
                  <a:pt x="179" y="501"/>
                </a:cubicBezTo>
                <a:cubicBezTo>
                  <a:pt x="179" y="488"/>
                  <a:pt x="175" y="476"/>
                  <a:pt x="168" y="466"/>
                </a:cubicBezTo>
                <a:cubicBezTo>
                  <a:pt x="269" y="466"/>
                  <a:pt x="269" y="466"/>
                  <a:pt x="269" y="466"/>
                </a:cubicBezTo>
                <a:cubicBezTo>
                  <a:pt x="263" y="476"/>
                  <a:pt x="258" y="488"/>
                  <a:pt x="258" y="501"/>
                </a:cubicBezTo>
                <a:cubicBezTo>
                  <a:pt x="258" y="536"/>
                  <a:pt x="287" y="564"/>
                  <a:pt x="321" y="564"/>
                </a:cubicBezTo>
                <a:cubicBezTo>
                  <a:pt x="356" y="564"/>
                  <a:pt x="384" y="536"/>
                  <a:pt x="384" y="501"/>
                </a:cubicBezTo>
                <a:cubicBezTo>
                  <a:pt x="384" y="488"/>
                  <a:pt x="380" y="476"/>
                  <a:pt x="373" y="466"/>
                </a:cubicBezTo>
                <a:cubicBezTo>
                  <a:pt x="421" y="466"/>
                  <a:pt x="421" y="466"/>
                  <a:pt x="421" y="466"/>
                </a:cubicBezTo>
                <a:cubicBezTo>
                  <a:pt x="427" y="466"/>
                  <a:pt x="433" y="461"/>
                  <a:pt x="434" y="455"/>
                </a:cubicBezTo>
                <a:cubicBezTo>
                  <a:pt x="521" y="27"/>
                  <a:pt x="521" y="27"/>
                  <a:pt x="521" y="27"/>
                </a:cubicBezTo>
                <a:cubicBezTo>
                  <a:pt x="604" y="27"/>
                  <a:pt x="604" y="27"/>
                  <a:pt x="604" y="27"/>
                </a:cubicBezTo>
                <a:cubicBezTo>
                  <a:pt x="611" y="27"/>
                  <a:pt x="618" y="21"/>
                  <a:pt x="618" y="14"/>
                </a:cubicBezTo>
                <a:cubicBezTo>
                  <a:pt x="618" y="6"/>
                  <a:pt x="611" y="0"/>
                  <a:pt x="604" y="0"/>
                </a:cubicBezTo>
                <a:close/>
                <a:moveTo>
                  <a:pt x="152" y="501"/>
                </a:moveTo>
                <a:cubicBezTo>
                  <a:pt x="152" y="521"/>
                  <a:pt x="136" y="537"/>
                  <a:pt x="116" y="537"/>
                </a:cubicBezTo>
                <a:cubicBezTo>
                  <a:pt x="96" y="537"/>
                  <a:pt x="81" y="521"/>
                  <a:pt x="81" y="501"/>
                </a:cubicBezTo>
                <a:cubicBezTo>
                  <a:pt x="81" y="482"/>
                  <a:pt x="96" y="466"/>
                  <a:pt x="116" y="466"/>
                </a:cubicBezTo>
                <a:cubicBezTo>
                  <a:pt x="136" y="466"/>
                  <a:pt x="152" y="482"/>
                  <a:pt x="152" y="501"/>
                </a:cubicBezTo>
                <a:close/>
                <a:moveTo>
                  <a:pt x="357" y="501"/>
                </a:moveTo>
                <a:cubicBezTo>
                  <a:pt x="357" y="521"/>
                  <a:pt x="341" y="537"/>
                  <a:pt x="321" y="537"/>
                </a:cubicBezTo>
                <a:cubicBezTo>
                  <a:pt x="302" y="537"/>
                  <a:pt x="286" y="521"/>
                  <a:pt x="286" y="501"/>
                </a:cubicBezTo>
                <a:cubicBezTo>
                  <a:pt x="286" y="482"/>
                  <a:pt x="302" y="466"/>
                  <a:pt x="321" y="466"/>
                </a:cubicBezTo>
                <a:cubicBezTo>
                  <a:pt x="341" y="466"/>
                  <a:pt x="357" y="482"/>
                  <a:pt x="357" y="501"/>
                </a:cubicBezTo>
                <a:close/>
                <a:moveTo>
                  <a:pt x="449" y="246"/>
                </a:moveTo>
                <a:cubicBezTo>
                  <a:pt x="343" y="246"/>
                  <a:pt x="343" y="246"/>
                  <a:pt x="343" y="246"/>
                </a:cubicBezTo>
                <a:cubicBezTo>
                  <a:pt x="357" y="152"/>
                  <a:pt x="357" y="152"/>
                  <a:pt x="357" y="152"/>
                </a:cubicBezTo>
                <a:cubicBezTo>
                  <a:pt x="468" y="152"/>
                  <a:pt x="468" y="152"/>
                  <a:pt x="468" y="152"/>
                </a:cubicBezTo>
                <a:lnTo>
                  <a:pt x="449" y="246"/>
                </a:lnTo>
                <a:close/>
                <a:moveTo>
                  <a:pt x="183" y="246"/>
                </a:moveTo>
                <a:cubicBezTo>
                  <a:pt x="170" y="152"/>
                  <a:pt x="170" y="152"/>
                  <a:pt x="170" y="152"/>
                </a:cubicBezTo>
                <a:cubicBezTo>
                  <a:pt x="329" y="152"/>
                  <a:pt x="329" y="152"/>
                  <a:pt x="329" y="152"/>
                </a:cubicBezTo>
                <a:cubicBezTo>
                  <a:pt x="316" y="246"/>
                  <a:pt x="316" y="246"/>
                  <a:pt x="316" y="246"/>
                </a:cubicBezTo>
                <a:lnTo>
                  <a:pt x="183" y="246"/>
                </a:lnTo>
                <a:close/>
                <a:moveTo>
                  <a:pt x="312" y="273"/>
                </a:moveTo>
                <a:cubicBezTo>
                  <a:pt x="298" y="369"/>
                  <a:pt x="298" y="369"/>
                  <a:pt x="298" y="369"/>
                </a:cubicBezTo>
                <a:cubicBezTo>
                  <a:pt x="201" y="369"/>
                  <a:pt x="201" y="369"/>
                  <a:pt x="201" y="369"/>
                </a:cubicBezTo>
                <a:cubicBezTo>
                  <a:pt x="187" y="273"/>
                  <a:pt x="187" y="273"/>
                  <a:pt x="187" y="273"/>
                </a:cubicBezTo>
                <a:lnTo>
                  <a:pt x="312" y="273"/>
                </a:lnTo>
                <a:close/>
                <a:moveTo>
                  <a:pt x="142" y="152"/>
                </a:moveTo>
                <a:cubicBezTo>
                  <a:pt x="155" y="246"/>
                  <a:pt x="155" y="246"/>
                  <a:pt x="155" y="246"/>
                </a:cubicBezTo>
                <a:cubicBezTo>
                  <a:pt x="50" y="246"/>
                  <a:pt x="50" y="246"/>
                  <a:pt x="50" y="246"/>
                </a:cubicBezTo>
                <a:cubicBezTo>
                  <a:pt x="31" y="152"/>
                  <a:pt x="31" y="152"/>
                  <a:pt x="31" y="152"/>
                </a:cubicBezTo>
                <a:lnTo>
                  <a:pt x="142" y="152"/>
                </a:lnTo>
                <a:close/>
                <a:moveTo>
                  <a:pt x="56" y="273"/>
                </a:moveTo>
                <a:cubicBezTo>
                  <a:pt x="159" y="273"/>
                  <a:pt x="159" y="273"/>
                  <a:pt x="159" y="273"/>
                </a:cubicBezTo>
                <a:cubicBezTo>
                  <a:pt x="173" y="369"/>
                  <a:pt x="173" y="369"/>
                  <a:pt x="173" y="369"/>
                </a:cubicBezTo>
                <a:cubicBezTo>
                  <a:pt x="75" y="369"/>
                  <a:pt x="75" y="369"/>
                  <a:pt x="75" y="369"/>
                </a:cubicBezTo>
                <a:lnTo>
                  <a:pt x="56" y="273"/>
                </a:lnTo>
                <a:close/>
                <a:moveTo>
                  <a:pt x="326" y="369"/>
                </a:moveTo>
                <a:cubicBezTo>
                  <a:pt x="339" y="273"/>
                  <a:pt x="339" y="273"/>
                  <a:pt x="339" y="273"/>
                </a:cubicBezTo>
                <a:cubicBezTo>
                  <a:pt x="443" y="273"/>
                  <a:pt x="443" y="273"/>
                  <a:pt x="443" y="273"/>
                </a:cubicBezTo>
                <a:cubicBezTo>
                  <a:pt x="424" y="369"/>
                  <a:pt x="424" y="369"/>
                  <a:pt x="424" y="369"/>
                </a:cubicBezTo>
                <a:lnTo>
                  <a:pt x="326" y="369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DBB7C78-A045-FE08-787A-471F3C2470A0}"/>
              </a:ext>
            </a:extLst>
          </p:cNvPr>
          <p:cNvGrpSpPr/>
          <p:nvPr/>
        </p:nvGrpSpPr>
        <p:grpSpPr>
          <a:xfrm>
            <a:off x="2665592" y="2458484"/>
            <a:ext cx="477658" cy="481300"/>
            <a:chOff x="-600075" y="823913"/>
            <a:chExt cx="5829300" cy="5873751"/>
          </a:xfrm>
        </p:grpSpPr>
        <p:sp>
          <p:nvSpPr>
            <p:cNvPr id="37" name="AutoShape 7">
              <a:extLst>
                <a:ext uri="{FF2B5EF4-FFF2-40B4-BE49-F238E27FC236}">
                  <a16:creationId xmlns:a16="http://schemas.microsoft.com/office/drawing/2014/main" id="{ECED8883-20EF-47F4-B2CB-76967ED3F24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600075" y="823913"/>
              <a:ext cx="5826125" cy="587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BE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8ECAB0B1-D963-BBEB-A968-64EF2B11CF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96900" y="828676"/>
              <a:ext cx="5826125" cy="5868988"/>
            </a:xfrm>
            <a:custGeom>
              <a:avLst/>
              <a:gdLst>
                <a:gd name="T0" fmla="*/ 1503 w 1545"/>
                <a:gd name="T1" fmla="*/ 196 h 1557"/>
                <a:gd name="T2" fmla="*/ 774 w 1545"/>
                <a:gd name="T3" fmla="*/ 0 h 1557"/>
                <a:gd name="T4" fmla="*/ 42 w 1545"/>
                <a:gd name="T5" fmla="*/ 196 h 1557"/>
                <a:gd name="T6" fmla="*/ 0 w 1545"/>
                <a:gd name="T7" fmla="*/ 220 h 1557"/>
                <a:gd name="T8" fmla="*/ 25 w 1545"/>
                <a:gd name="T9" fmla="*/ 262 h 1557"/>
                <a:gd name="T10" fmla="*/ 773 w 1545"/>
                <a:gd name="T11" fmla="*/ 1557 h 1557"/>
                <a:gd name="T12" fmla="*/ 1545 w 1545"/>
                <a:gd name="T13" fmla="*/ 220 h 1557"/>
                <a:gd name="T14" fmla="*/ 1503 w 1545"/>
                <a:gd name="T15" fmla="*/ 196 h 1557"/>
                <a:gd name="T16" fmla="*/ 580 w 1545"/>
                <a:gd name="T17" fmla="*/ 1031 h 1557"/>
                <a:gd name="T18" fmla="*/ 500 w 1545"/>
                <a:gd name="T19" fmla="*/ 893 h 1557"/>
                <a:gd name="T20" fmla="*/ 555 w 1545"/>
                <a:gd name="T21" fmla="*/ 872 h 1557"/>
                <a:gd name="T22" fmla="*/ 636 w 1545"/>
                <a:gd name="T23" fmla="*/ 954 h 1557"/>
                <a:gd name="T24" fmla="*/ 580 w 1545"/>
                <a:gd name="T25" fmla="*/ 1031 h 1557"/>
                <a:gd name="T26" fmla="*/ 629 w 1545"/>
                <a:gd name="T27" fmla="*/ 1115 h 1557"/>
                <a:gd name="T28" fmla="*/ 732 w 1545"/>
                <a:gd name="T29" fmla="*/ 954 h 1557"/>
                <a:gd name="T30" fmla="*/ 555 w 1545"/>
                <a:gd name="T31" fmla="*/ 776 h 1557"/>
                <a:gd name="T32" fmla="*/ 452 w 1545"/>
                <a:gd name="T33" fmla="*/ 809 h 1557"/>
                <a:gd name="T34" fmla="*/ 228 w 1545"/>
                <a:gd name="T35" fmla="*/ 422 h 1557"/>
                <a:gd name="T36" fmla="*/ 773 w 1545"/>
                <a:gd name="T37" fmla="*/ 289 h 1557"/>
                <a:gd name="T38" fmla="*/ 1317 w 1545"/>
                <a:gd name="T39" fmla="*/ 422 h 1557"/>
                <a:gd name="T40" fmla="*/ 773 w 1545"/>
                <a:gd name="T41" fmla="*/ 1365 h 1557"/>
                <a:gd name="T42" fmla="*/ 629 w 1545"/>
                <a:gd name="T43" fmla="*/ 1115 h 1557"/>
                <a:gd name="T44" fmla="*/ 1365 w 1545"/>
                <a:gd name="T45" fmla="*/ 339 h 1557"/>
                <a:gd name="T46" fmla="*/ 773 w 1545"/>
                <a:gd name="T47" fmla="*/ 193 h 1557"/>
                <a:gd name="T48" fmla="*/ 180 w 1545"/>
                <a:gd name="T49" fmla="*/ 339 h 1557"/>
                <a:gd name="T50" fmla="*/ 132 w 1545"/>
                <a:gd name="T51" fmla="*/ 256 h 1557"/>
                <a:gd name="T52" fmla="*/ 774 w 1545"/>
                <a:gd name="T53" fmla="*/ 96 h 1557"/>
                <a:gd name="T54" fmla="*/ 1413 w 1545"/>
                <a:gd name="T55" fmla="*/ 256 h 1557"/>
                <a:gd name="T56" fmla="*/ 1365 w 1545"/>
                <a:gd name="T57" fmla="*/ 339 h 1557"/>
                <a:gd name="T58" fmla="*/ 1365 w 1545"/>
                <a:gd name="T59" fmla="*/ 339 h 1557"/>
                <a:gd name="T60" fmla="*/ 1365 w 1545"/>
                <a:gd name="T61" fmla="*/ 339 h 1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45" h="1557">
                  <a:moveTo>
                    <a:pt x="1503" y="196"/>
                  </a:moveTo>
                  <a:cubicBezTo>
                    <a:pt x="1281" y="68"/>
                    <a:pt x="1029" y="0"/>
                    <a:pt x="774" y="0"/>
                  </a:cubicBezTo>
                  <a:cubicBezTo>
                    <a:pt x="518" y="0"/>
                    <a:pt x="265" y="68"/>
                    <a:pt x="42" y="196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25" y="262"/>
                    <a:pt x="25" y="262"/>
                    <a:pt x="25" y="262"/>
                  </a:cubicBezTo>
                  <a:cubicBezTo>
                    <a:pt x="773" y="1557"/>
                    <a:pt x="773" y="1557"/>
                    <a:pt x="773" y="1557"/>
                  </a:cubicBezTo>
                  <a:cubicBezTo>
                    <a:pt x="1545" y="220"/>
                    <a:pt x="1545" y="220"/>
                    <a:pt x="1545" y="220"/>
                  </a:cubicBezTo>
                  <a:lnTo>
                    <a:pt x="1503" y="196"/>
                  </a:lnTo>
                  <a:close/>
                  <a:moveTo>
                    <a:pt x="580" y="1031"/>
                  </a:moveTo>
                  <a:cubicBezTo>
                    <a:pt x="500" y="893"/>
                    <a:pt x="500" y="893"/>
                    <a:pt x="500" y="893"/>
                  </a:cubicBezTo>
                  <a:cubicBezTo>
                    <a:pt x="515" y="880"/>
                    <a:pt x="534" y="872"/>
                    <a:pt x="555" y="872"/>
                  </a:cubicBezTo>
                  <a:cubicBezTo>
                    <a:pt x="600" y="872"/>
                    <a:pt x="636" y="909"/>
                    <a:pt x="636" y="954"/>
                  </a:cubicBezTo>
                  <a:cubicBezTo>
                    <a:pt x="636" y="990"/>
                    <a:pt x="613" y="1020"/>
                    <a:pt x="580" y="1031"/>
                  </a:cubicBezTo>
                  <a:close/>
                  <a:moveTo>
                    <a:pt x="629" y="1115"/>
                  </a:moveTo>
                  <a:cubicBezTo>
                    <a:pt x="690" y="1087"/>
                    <a:pt x="732" y="1025"/>
                    <a:pt x="732" y="954"/>
                  </a:cubicBezTo>
                  <a:cubicBezTo>
                    <a:pt x="732" y="856"/>
                    <a:pt x="653" y="776"/>
                    <a:pt x="555" y="776"/>
                  </a:cubicBezTo>
                  <a:cubicBezTo>
                    <a:pt x="517" y="776"/>
                    <a:pt x="481" y="788"/>
                    <a:pt x="452" y="809"/>
                  </a:cubicBezTo>
                  <a:cubicBezTo>
                    <a:pt x="228" y="422"/>
                    <a:pt x="228" y="422"/>
                    <a:pt x="228" y="422"/>
                  </a:cubicBezTo>
                  <a:cubicBezTo>
                    <a:pt x="396" y="335"/>
                    <a:pt x="583" y="289"/>
                    <a:pt x="773" y="289"/>
                  </a:cubicBezTo>
                  <a:cubicBezTo>
                    <a:pt x="963" y="289"/>
                    <a:pt x="1150" y="335"/>
                    <a:pt x="1317" y="422"/>
                  </a:cubicBezTo>
                  <a:cubicBezTo>
                    <a:pt x="773" y="1365"/>
                    <a:pt x="773" y="1365"/>
                    <a:pt x="773" y="1365"/>
                  </a:cubicBezTo>
                  <a:lnTo>
                    <a:pt x="629" y="1115"/>
                  </a:lnTo>
                  <a:close/>
                  <a:moveTo>
                    <a:pt x="1365" y="339"/>
                  </a:moveTo>
                  <a:cubicBezTo>
                    <a:pt x="1183" y="243"/>
                    <a:pt x="980" y="193"/>
                    <a:pt x="773" y="193"/>
                  </a:cubicBezTo>
                  <a:cubicBezTo>
                    <a:pt x="566" y="193"/>
                    <a:pt x="362" y="243"/>
                    <a:pt x="180" y="339"/>
                  </a:cubicBezTo>
                  <a:cubicBezTo>
                    <a:pt x="132" y="256"/>
                    <a:pt x="132" y="256"/>
                    <a:pt x="132" y="256"/>
                  </a:cubicBezTo>
                  <a:cubicBezTo>
                    <a:pt x="330" y="151"/>
                    <a:pt x="550" y="96"/>
                    <a:pt x="774" y="96"/>
                  </a:cubicBezTo>
                  <a:cubicBezTo>
                    <a:pt x="996" y="96"/>
                    <a:pt x="1216" y="151"/>
                    <a:pt x="1413" y="256"/>
                  </a:cubicBezTo>
                  <a:lnTo>
                    <a:pt x="1365" y="339"/>
                  </a:lnTo>
                  <a:close/>
                  <a:moveTo>
                    <a:pt x="1365" y="339"/>
                  </a:moveTo>
                  <a:cubicBezTo>
                    <a:pt x="1365" y="339"/>
                    <a:pt x="1365" y="339"/>
                    <a:pt x="1365" y="339"/>
                  </a:cubicBez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BE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F0F15811-A87F-F50D-891E-045702CC95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1075" y="2282826"/>
              <a:ext cx="1338263" cy="1338263"/>
            </a:xfrm>
            <a:custGeom>
              <a:avLst/>
              <a:gdLst>
                <a:gd name="T0" fmla="*/ 178 w 355"/>
                <a:gd name="T1" fmla="*/ 0 h 355"/>
                <a:gd name="T2" fmla="*/ 0 w 355"/>
                <a:gd name="T3" fmla="*/ 177 h 355"/>
                <a:gd name="T4" fmla="*/ 178 w 355"/>
                <a:gd name="T5" fmla="*/ 355 h 355"/>
                <a:gd name="T6" fmla="*/ 355 w 355"/>
                <a:gd name="T7" fmla="*/ 177 h 355"/>
                <a:gd name="T8" fmla="*/ 178 w 355"/>
                <a:gd name="T9" fmla="*/ 0 h 355"/>
                <a:gd name="T10" fmla="*/ 178 w 355"/>
                <a:gd name="T11" fmla="*/ 259 h 355"/>
                <a:gd name="T12" fmla="*/ 96 w 355"/>
                <a:gd name="T13" fmla="*/ 177 h 355"/>
                <a:gd name="T14" fmla="*/ 178 w 355"/>
                <a:gd name="T15" fmla="*/ 96 h 355"/>
                <a:gd name="T16" fmla="*/ 259 w 355"/>
                <a:gd name="T17" fmla="*/ 177 h 355"/>
                <a:gd name="T18" fmla="*/ 178 w 355"/>
                <a:gd name="T19" fmla="*/ 259 h 355"/>
                <a:gd name="T20" fmla="*/ 178 w 355"/>
                <a:gd name="T21" fmla="*/ 259 h 355"/>
                <a:gd name="T22" fmla="*/ 178 w 355"/>
                <a:gd name="T23" fmla="*/ 25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5" h="355">
                  <a:moveTo>
                    <a:pt x="178" y="0"/>
                  </a:moveTo>
                  <a:cubicBezTo>
                    <a:pt x="80" y="0"/>
                    <a:pt x="0" y="79"/>
                    <a:pt x="0" y="177"/>
                  </a:cubicBezTo>
                  <a:cubicBezTo>
                    <a:pt x="0" y="275"/>
                    <a:pt x="80" y="355"/>
                    <a:pt x="178" y="355"/>
                  </a:cubicBezTo>
                  <a:cubicBezTo>
                    <a:pt x="276" y="355"/>
                    <a:pt x="355" y="275"/>
                    <a:pt x="355" y="177"/>
                  </a:cubicBezTo>
                  <a:cubicBezTo>
                    <a:pt x="355" y="79"/>
                    <a:pt x="276" y="0"/>
                    <a:pt x="178" y="0"/>
                  </a:cubicBezTo>
                  <a:close/>
                  <a:moveTo>
                    <a:pt x="178" y="259"/>
                  </a:moveTo>
                  <a:cubicBezTo>
                    <a:pt x="133" y="259"/>
                    <a:pt x="96" y="222"/>
                    <a:pt x="96" y="177"/>
                  </a:cubicBezTo>
                  <a:cubicBezTo>
                    <a:pt x="96" y="132"/>
                    <a:pt x="133" y="96"/>
                    <a:pt x="178" y="96"/>
                  </a:cubicBezTo>
                  <a:cubicBezTo>
                    <a:pt x="223" y="96"/>
                    <a:pt x="259" y="132"/>
                    <a:pt x="259" y="177"/>
                  </a:cubicBezTo>
                  <a:cubicBezTo>
                    <a:pt x="259" y="222"/>
                    <a:pt x="223" y="259"/>
                    <a:pt x="178" y="259"/>
                  </a:cubicBezTo>
                  <a:close/>
                  <a:moveTo>
                    <a:pt x="178" y="259"/>
                  </a:moveTo>
                  <a:cubicBezTo>
                    <a:pt x="178" y="259"/>
                    <a:pt x="178" y="259"/>
                    <a:pt x="178" y="259"/>
                  </a:cubicBez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BE"/>
            </a:p>
          </p:txBody>
        </p:sp>
        <p:sp>
          <p:nvSpPr>
            <p:cNvPr id="40" name="Rectangle 11">
              <a:extLst>
                <a:ext uri="{FF2B5EF4-FFF2-40B4-BE49-F238E27FC236}">
                  <a16:creationId xmlns:a16="http://schemas.microsoft.com/office/drawing/2014/main" id="{D3A2FAAD-FE5E-613F-C53E-2804112C6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4438" y="2482851"/>
              <a:ext cx="361950" cy="4826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BE"/>
            </a:p>
          </p:txBody>
        </p:sp>
        <p:sp>
          <p:nvSpPr>
            <p:cNvPr id="41" name="Rectangle 12">
              <a:extLst>
                <a:ext uri="{FF2B5EF4-FFF2-40B4-BE49-F238E27FC236}">
                  <a16:creationId xmlns:a16="http://schemas.microsoft.com/office/drawing/2014/main" id="{5DAE0D48-7644-71E3-4E9B-BA3EC176D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3886201"/>
              <a:ext cx="361950" cy="4826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BE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F1B72E0-60CD-FC10-AB01-4CA348C563F7}"/>
              </a:ext>
            </a:extLst>
          </p:cNvPr>
          <p:cNvSpPr txBox="1"/>
          <p:nvPr/>
        </p:nvSpPr>
        <p:spPr>
          <a:xfrm>
            <a:off x="1154063" y="2589656"/>
            <a:ext cx="1294670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Automotive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8A04CAA-4A19-DC66-00D7-7A646214DCAE}"/>
              </a:ext>
            </a:extLst>
          </p:cNvPr>
          <p:cNvSpPr txBox="1"/>
          <p:nvPr/>
        </p:nvSpPr>
        <p:spPr>
          <a:xfrm>
            <a:off x="3504971" y="2589656"/>
            <a:ext cx="1294670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FMCG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6039C73-48A1-AAFE-DF38-4E2D5966BC8D}"/>
              </a:ext>
            </a:extLst>
          </p:cNvPr>
          <p:cNvSpPr txBox="1"/>
          <p:nvPr/>
        </p:nvSpPr>
        <p:spPr>
          <a:xfrm>
            <a:off x="5203960" y="2589656"/>
            <a:ext cx="1946589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Telecommunications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A4D3B6-770C-C567-A641-3CF2330E4E16}"/>
              </a:ext>
            </a:extLst>
          </p:cNvPr>
          <p:cNvSpPr txBox="1"/>
          <p:nvPr/>
        </p:nvSpPr>
        <p:spPr>
          <a:xfrm>
            <a:off x="8206251" y="2589656"/>
            <a:ext cx="1294670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Retail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88EA99B-1748-3BAB-7FCB-CA7884F55642}"/>
              </a:ext>
            </a:extLst>
          </p:cNvPr>
          <p:cNvGrpSpPr/>
          <p:nvPr/>
        </p:nvGrpSpPr>
        <p:grpSpPr>
          <a:xfrm>
            <a:off x="10494189" y="2472014"/>
            <a:ext cx="554021" cy="453979"/>
            <a:chOff x="3248968" y="2051734"/>
            <a:chExt cx="5504507" cy="4510531"/>
          </a:xfrm>
          <a:noFill/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26B7135-CFD9-C907-C64E-A14A9B3556C7}"/>
                </a:ext>
              </a:extLst>
            </p:cNvPr>
            <p:cNvSpPr/>
            <p:nvPr/>
          </p:nvSpPr>
          <p:spPr>
            <a:xfrm>
              <a:off x="3248968" y="2051734"/>
              <a:ext cx="5504507" cy="3373563"/>
            </a:xfrm>
            <a:prstGeom prst="roundRect">
              <a:avLst>
                <a:gd name="adj" fmla="val 180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49" name="Left Bracket 48">
              <a:extLst>
                <a:ext uri="{FF2B5EF4-FFF2-40B4-BE49-F238E27FC236}">
                  <a16:creationId xmlns:a16="http://schemas.microsoft.com/office/drawing/2014/main" id="{90C041A3-44A7-4BCC-7B17-627940B0276B}"/>
                </a:ext>
              </a:extLst>
            </p:cNvPr>
            <p:cNvSpPr/>
            <p:nvPr/>
          </p:nvSpPr>
          <p:spPr>
            <a:xfrm rot="5400000">
              <a:off x="5812044" y="4548735"/>
              <a:ext cx="451124" cy="3575936"/>
            </a:xfrm>
            <a:prstGeom prst="leftBracket">
              <a:avLst>
                <a:gd name="adj" fmla="val 78825"/>
              </a:avLst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A723C48-9D64-879C-08EF-860852DCE4DE}"/>
              </a:ext>
            </a:extLst>
          </p:cNvPr>
          <p:cNvGrpSpPr/>
          <p:nvPr/>
        </p:nvGrpSpPr>
        <p:grpSpPr>
          <a:xfrm>
            <a:off x="691712" y="3333187"/>
            <a:ext cx="554021" cy="445270"/>
            <a:chOff x="3248968" y="2051734"/>
            <a:chExt cx="5504507" cy="4424002"/>
          </a:xfrm>
          <a:noFill/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0A80F211-9FA3-998A-A710-900191F8D5D7}"/>
                </a:ext>
              </a:extLst>
            </p:cNvPr>
            <p:cNvSpPr/>
            <p:nvPr/>
          </p:nvSpPr>
          <p:spPr>
            <a:xfrm>
              <a:off x="3248968" y="2051734"/>
              <a:ext cx="5504507" cy="3373563"/>
            </a:xfrm>
            <a:prstGeom prst="roundRect">
              <a:avLst>
                <a:gd name="adj" fmla="val 1800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71" name="Left Bracket 70">
              <a:extLst>
                <a:ext uri="{FF2B5EF4-FFF2-40B4-BE49-F238E27FC236}">
                  <a16:creationId xmlns:a16="http://schemas.microsoft.com/office/drawing/2014/main" id="{2A536B07-B408-7500-D2B1-81290568597C}"/>
                </a:ext>
              </a:extLst>
            </p:cNvPr>
            <p:cNvSpPr/>
            <p:nvPr/>
          </p:nvSpPr>
          <p:spPr>
            <a:xfrm rot="5400000">
              <a:off x="5812044" y="4462206"/>
              <a:ext cx="451124" cy="3575936"/>
            </a:xfrm>
            <a:prstGeom prst="leftBracket">
              <a:avLst>
                <a:gd name="adj" fmla="val 78825"/>
              </a:avLst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73096C3-6521-62E3-4F93-DAF90B4FFBF3}"/>
              </a:ext>
            </a:extLst>
          </p:cNvPr>
          <p:cNvGrpSpPr/>
          <p:nvPr/>
        </p:nvGrpSpPr>
        <p:grpSpPr>
          <a:xfrm>
            <a:off x="798949" y="4809598"/>
            <a:ext cx="339545" cy="554021"/>
            <a:chOff x="-308751" y="4274457"/>
            <a:chExt cx="339545" cy="554021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B00D669E-4929-4AF9-7687-281F7576597D}"/>
                </a:ext>
              </a:extLst>
            </p:cNvPr>
            <p:cNvSpPr/>
            <p:nvPr/>
          </p:nvSpPr>
          <p:spPr>
            <a:xfrm rot="5400000">
              <a:off x="-415989" y="4381695"/>
              <a:ext cx="554021" cy="339545"/>
            </a:xfrm>
            <a:prstGeom prst="roundRect">
              <a:avLst>
                <a:gd name="adj" fmla="val 1800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FEF39594-90C7-D42C-FAD7-AC6263142E9A}"/>
                </a:ext>
              </a:extLst>
            </p:cNvPr>
            <p:cNvGrpSpPr/>
            <p:nvPr/>
          </p:nvGrpSpPr>
          <p:grpSpPr>
            <a:xfrm>
              <a:off x="-237979" y="4388859"/>
              <a:ext cx="198000" cy="325217"/>
              <a:chOff x="-876820" y="2753981"/>
              <a:chExt cx="198000" cy="325217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F2BBF81-45A3-119B-79A4-C927AFAC7A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2753981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B39FBA1-6035-FBCC-8409-BEC0A1D41E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2819024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220BF4E-237B-4551-A0FA-DFF09EE5ED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2884067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A83B042B-69AE-A582-7B4F-F92A196185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2949110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DECC2ED-00F0-B9EF-6987-5719A285AD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3014153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FCA8D89-FE3B-9191-E534-44FC9F72E1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3079198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95621D6-308F-8075-27B8-ADE0BAE7708B}"/>
              </a:ext>
            </a:extLst>
          </p:cNvPr>
          <p:cNvGrpSpPr/>
          <p:nvPr/>
        </p:nvGrpSpPr>
        <p:grpSpPr>
          <a:xfrm>
            <a:off x="7779436" y="4850222"/>
            <a:ext cx="554021" cy="534676"/>
            <a:chOff x="1394183" y="3768144"/>
            <a:chExt cx="554021" cy="534676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84C261D-7F16-28A7-7B66-5B2A2D725C7B}"/>
                </a:ext>
              </a:extLst>
            </p:cNvPr>
            <p:cNvGrpSpPr/>
            <p:nvPr/>
          </p:nvGrpSpPr>
          <p:grpSpPr>
            <a:xfrm>
              <a:off x="1643060" y="4099770"/>
              <a:ext cx="56266" cy="203050"/>
              <a:chOff x="6179894" y="5450697"/>
              <a:chExt cx="56266" cy="203050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50190D02-DF1A-3DF3-1912-166BC94AAB30}"/>
                  </a:ext>
                </a:extLst>
              </p:cNvPr>
              <p:cNvCxnSpPr/>
              <p:nvPr/>
            </p:nvCxnSpPr>
            <p:spPr>
              <a:xfrm>
                <a:off x="6179894" y="5450697"/>
                <a:ext cx="0" cy="20305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001995E5-6F8C-B3E4-89D2-137C1ABDEF24}"/>
                  </a:ext>
                </a:extLst>
              </p:cNvPr>
              <p:cNvCxnSpPr/>
              <p:nvPr/>
            </p:nvCxnSpPr>
            <p:spPr>
              <a:xfrm>
                <a:off x="6236160" y="5450697"/>
                <a:ext cx="0" cy="20305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FFDE0B18-F5DC-28AC-A332-7F3DC923616A}"/>
                </a:ext>
              </a:extLst>
            </p:cNvPr>
            <p:cNvSpPr/>
            <p:nvPr/>
          </p:nvSpPr>
          <p:spPr>
            <a:xfrm>
              <a:off x="1394183" y="3768144"/>
              <a:ext cx="554021" cy="339545"/>
            </a:xfrm>
            <a:prstGeom prst="roundRect">
              <a:avLst>
                <a:gd name="adj" fmla="val 1800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E1A54F3-1B51-8D2A-BCE4-FBE6E660FC5C}"/>
              </a:ext>
            </a:extLst>
          </p:cNvPr>
          <p:cNvGrpSpPr/>
          <p:nvPr/>
        </p:nvGrpSpPr>
        <p:grpSpPr>
          <a:xfrm>
            <a:off x="780846" y="4076320"/>
            <a:ext cx="480855" cy="430526"/>
            <a:chOff x="-522418" y="3135086"/>
            <a:chExt cx="480855" cy="430526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E8730B7-3EF3-F7CE-CCEC-44EB3A716CF7}"/>
                </a:ext>
              </a:extLst>
            </p:cNvPr>
            <p:cNvCxnSpPr>
              <a:cxnSpLocks/>
            </p:cNvCxnSpPr>
            <p:nvPr/>
          </p:nvCxnSpPr>
          <p:spPr>
            <a:xfrm>
              <a:off x="-236919" y="3415887"/>
              <a:ext cx="195356" cy="1497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8BB0B30-6489-26A9-492E-82D94899B58C}"/>
                </a:ext>
              </a:extLst>
            </p:cNvPr>
            <p:cNvSpPr/>
            <p:nvPr/>
          </p:nvSpPr>
          <p:spPr>
            <a:xfrm>
              <a:off x="-522418" y="3135086"/>
              <a:ext cx="383177" cy="38317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7BEB73C9-4524-357B-7644-6E321B7DB3EB}"/>
              </a:ext>
            </a:extLst>
          </p:cNvPr>
          <p:cNvSpPr txBox="1"/>
          <p:nvPr/>
        </p:nvSpPr>
        <p:spPr>
          <a:xfrm>
            <a:off x="1338073" y="3345393"/>
            <a:ext cx="92665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b="1" dirty="0">
                <a:latin typeface="Montserrat" panose="00000500000000000000" pitchFamily="2" charset="0"/>
              </a:rPr>
              <a:t>TV</a:t>
            </a: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dirty="0">
                <a:latin typeface="Montserrat" panose="00000500000000000000" pitchFamily="2" charset="0"/>
              </a:rPr>
              <a:t>+9%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76F77DA-40A0-B7B2-787D-0230D367D307}"/>
              </a:ext>
            </a:extLst>
          </p:cNvPr>
          <p:cNvSpPr txBox="1"/>
          <p:nvPr/>
        </p:nvSpPr>
        <p:spPr>
          <a:xfrm>
            <a:off x="1338073" y="4076140"/>
            <a:ext cx="92665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b="1" dirty="0">
                <a:latin typeface="Montserrat" panose="00000500000000000000" pitchFamily="2" charset="0"/>
              </a:rPr>
              <a:t>Search</a:t>
            </a: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dirty="0">
                <a:latin typeface="Montserrat" panose="00000500000000000000" pitchFamily="2" charset="0"/>
              </a:rPr>
              <a:t>+8%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1A71B6F-F207-4DC5-FBD9-E939AA20CFA5}"/>
              </a:ext>
            </a:extLst>
          </p:cNvPr>
          <p:cNvSpPr txBox="1"/>
          <p:nvPr/>
        </p:nvSpPr>
        <p:spPr>
          <a:xfrm>
            <a:off x="1338073" y="4873478"/>
            <a:ext cx="92665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b="1" dirty="0">
                <a:latin typeface="Montserrat" panose="00000500000000000000" pitchFamily="2" charset="0"/>
              </a:rPr>
              <a:t>Press</a:t>
            </a: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dirty="0">
                <a:latin typeface="Montserrat" panose="00000500000000000000" pitchFamily="2" charset="0"/>
              </a:rPr>
              <a:t>+7%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D5A1F77-C7E9-5D65-DC8D-E402E2C7150D}"/>
              </a:ext>
            </a:extLst>
          </p:cNvPr>
          <p:cNvGrpSpPr/>
          <p:nvPr/>
        </p:nvGrpSpPr>
        <p:grpSpPr>
          <a:xfrm>
            <a:off x="3032795" y="3333187"/>
            <a:ext cx="554021" cy="445270"/>
            <a:chOff x="3248968" y="2051734"/>
            <a:chExt cx="5504507" cy="4424002"/>
          </a:xfrm>
          <a:noFill/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0AA6BB0D-6353-4262-5542-F3567472BB37}"/>
                </a:ext>
              </a:extLst>
            </p:cNvPr>
            <p:cNvSpPr/>
            <p:nvPr/>
          </p:nvSpPr>
          <p:spPr>
            <a:xfrm>
              <a:off x="3248968" y="2051734"/>
              <a:ext cx="5504507" cy="3373563"/>
            </a:xfrm>
            <a:prstGeom prst="roundRect">
              <a:avLst>
                <a:gd name="adj" fmla="val 1800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85" name="Left Bracket 84">
              <a:extLst>
                <a:ext uri="{FF2B5EF4-FFF2-40B4-BE49-F238E27FC236}">
                  <a16:creationId xmlns:a16="http://schemas.microsoft.com/office/drawing/2014/main" id="{0187ACD4-EC49-02AF-22C4-560D9D47EAF8}"/>
                </a:ext>
              </a:extLst>
            </p:cNvPr>
            <p:cNvSpPr/>
            <p:nvPr/>
          </p:nvSpPr>
          <p:spPr>
            <a:xfrm rot="5400000">
              <a:off x="5812044" y="4462206"/>
              <a:ext cx="451124" cy="3575936"/>
            </a:xfrm>
            <a:prstGeom prst="leftBracket">
              <a:avLst>
                <a:gd name="adj" fmla="val 78825"/>
              </a:avLst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546A87E-8283-1B59-078D-97BA27644B99}"/>
              </a:ext>
            </a:extLst>
          </p:cNvPr>
          <p:cNvGrpSpPr/>
          <p:nvPr/>
        </p:nvGrpSpPr>
        <p:grpSpPr>
          <a:xfrm>
            <a:off x="3140032" y="4809598"/>
            <a:ext cx="339545" cy="554021"/>
            <a:chOff x="-308751" y="4274457"/>
            <a:chExt cx="339545" cy="554021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E65B187C-D08F-C679-87FF-D3F40E8DB053}"/>
                </a:ext>
              </a:extLst>
            </p:cNvPr>
            <p:cNvSpPr/>
            <p:nvPr/>
          </p:nvSpPr>
          <p:spPr>
            <a:xfrm rot="5400000">
              <a:off x="-415989" y="4381695"/>
              <a:ext cx="554021" cy="339545"/>
            </a:xfrm>
            <a:prstGeom prst="roundRect">
              <a:avLst>
                <a:gd name="adj" fmla="val 1800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E70DB19-664F-AFB9-56CB-14A88301B514}"/>
                </a:ext>
              </a:extLst>
            </p:cNvPr>
            <p:cNvGrpSpPr/>
            <p:nvPr/>
          </p:nvGrpSpPr>
          <p:grpSpPr>
            <a:xfrm>
              <a:off x="-237979" y="4388859"/>
              <a:ext cx="198000" cy="325217"/>
              <a:chOff x="-876820" y="2753981"/>
              <a:chExt cx="198000" cy="325217"/>
            </a:xfrm>
          </p:grpSpPr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E3142BC5-1CBA-311A-B5C8-C4C823AA17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2753981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7D8FD7B-B592-CFF3-2011-9051C04929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2819024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884DEFB2-C42C-BB2F-656C-5D43922C7E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2884067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791E02EF-C4BC-578B-7A65-9E1807D9D1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2949110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A075E1D-9F18-790C-6C80-65954BA4C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3014153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D471B4C7-FB58-A0B3-F762-082A8157E4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3079198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36BC7EE5-A59E-7026-8467-A3FE47D3EE7F}"/>
              </a:ext>
            </a:extLst>
          </p:cNvPr>
          <p:cNvSpPr txBox="1"/>
          <p:nvPr/>
        </p:nvSpPr>
        <p:spPr>
          <a:xfrm>
            <a:off x="3626902" y="3345393"/>
            <a:ext cx="92665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b="1" dirty="0">
                <a:latin typeface="Montserrat" panose="00000500000000000000" pitchFamily="2" charset="0"/>
              </a:rPr>
              <a:t>TV</a:t>
            </a: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dirty="0">
                <a:latin typeface="Montserrat" panose="00000500000000000000" pitchFamily="2" charset="0"/>
              </a:rPr>
              <a:t>+8%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92AE8CE-C9E4-5571-7083-3CFC224EEC0A}"/>
              </a:ext>
            </a:extLst>
          </p:cNvPr>
          <p:cNvSpPr txBox="1"/>
          <p:nvPr/>
        </p:nvSpPr>
        <p:spPr>
          <a:xfrm>
            <a:off x="3626902" y="4076140"/>
            <a:ext cx="92665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b="1" dirty="0">
                <a:latin typeface="Montserrat" panose="00000500000000000000" pitchFamily="2" charset="0"/>
              </a:rPr>
              <a:t>Outdoor</a:t>
            </a: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dirty="0">
                <a:latin typeface="Montserrat" panose="00000500000000000000" pitchFamily="2" charset="0"/>
              </a:rPr>
              <a:t>+7%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641AE33-C8FC-FAB1-3C38-07DCB2CF410B}"/>
              </a:ext>
            </a:extLst>
          </p:cNvPr>
          <p:cNvSpPr txBox="1"/>
          <p:nvPr/>
        </p:nvSpPr>
        <p:spPr>
          <a:xfrm>
            <a:off x="3626902" y="4873478"/>
            <a:ext cx="92665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b="1" dirty="0">
                <a:latin typeface="Montserrat" panose="00000500000000000000" pitchFamily="2" charset="0"/>
              </a:rPr>
              <a:t>Press</a:t>
            </a: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dirty="0">
                <a:latin typeface="Montserrat" panose="00000500000000000000" pitchFamily="2" charset="0"/>
              </a:rPr>
              <a:t>+5%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B22D46B-7369-46BD-4850-0B214CFB720A}"/>
              </a:ext>
            </a:extLst>
          </p:cNvPr>
          <p:cNvGrpSpPr/>
          <p:nvPr/>
        </p:nvGrpSpPr>
        <p:grpSpPr>
          <a:xfrm>
            <a:off x="5400922" y="3333187"/>
            <a:ext cx="554021" cy="445270"/>
            <a:chOff x="3248968" y="2051734"/>
            <a:chExt cx="5504507" cy="4424002"/>
          </a:xfrm>
          <a:noFill/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564AD7D0-5113-53C3-ADC2-AE192F2351C5}"/>
                </a:ext>
              </a:extLst>
            </p:cNvPr>
            <p:cNvSpPr/>
            <p:nvPr/>
          </p:nvSpPr>
          <p:spPr>
            <a:xfrm>
              <a:off x="3248968" y="2051734"/>
              <a:ext cx="5504507" cy="3373563"/>
            </a:xfrm>
            <a:prstGeom prst="roundRect">
              <a:avLst>
                <a:gd name="adj" fmla="val 1800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03" name="Left Bracket 102">
              <a:extLst>
                <a:ext uri="{FF2B5EF4-FFF2-40B4-BE49-F238E27FC236}">
                  <a16:creationId xmlns:a16="http://schemas.microsoft.com/office/drawing/2014/main" id="{D6E0CD71-6A69-3226-DE8D-35731B830EB8}"/>
                </a:ext>
              </a:extLst>
            </p:cNvPr>
            <p:cNvSpPr/>
            <p:nvPr/>
          </p:nvSpPr>
          <p:spPr>
            <a:xfrm rot="5400000">
              <a:off x="5812044" y="4462206"/>
              <a:ext cx="451124" cy="3575936"/>
            </a:xfrm>
            <a:prstGeom prst="leftBracket">
              <a:avLst>
                <a:gd name="adj" fmla="val 78825"/>
              </a:avLst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8D36B64-51D7-6A82-FABF-081D4F7402CD}"/>
              </a:ext>
            </a:extLst>
          </p:cNvPr>
          <p:cNvGrpSpPr/>
          <p:nvPr/>
        </p:nvGrpSpPr>
        <p:grpSpPr>
          <a:xfrm>
            <a:off x="5508159" y="4809598"/>
            <a:ext cx="339545" cy="554021"/>
            <a:chOff x="-308751" y="4274457"/>
            <a:chExt cx="339545" cy="554021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5B4C458A-004F-9EEA-5CD5-F3072C911643}"/>
                </a:ext>
              </a:extLst>
            </p:cNvPr>
            <p:cNvSpPr/>
            <p:nvPr/>
          </p:nvSpPr>
          <p:spPr>
            <a:xfrm rot="5400000">
              <a:off x="-415989" y="4381695"/>
              <a:ext cx="554021" cy="339545"/>
            </a:xfrm>
            <a:prstGeom prst="roundRect">
              <a:avLst>
                <a:gd name="adj" fmla="val 1800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EA02C8A8-842A-F601-BB25-E8D7E208F82D}"/>
                </a:ext>
              </a:extLst>
            </p:cNvPr>
            <p:cNvGrpSpPr/>
            <p:nvPr/>
          </p:nvGrpSpPr>
          <p:grpSpPr>
            <a:xfrm>
              <a:off x="-237979" y="4388859"/>
              <a:ext cx="198000" cy="325217"/>
              <a:chOff x="-876820" y="2753981"/>
              <a:chExt cx="198000" cy="325217"/>
            </a:xfrm>
          </p:grpSpPr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5E262027-2674-F982-7050-B9B86B2CB7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2753981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9B267367-4B01-E235-0411-588E6B0067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2819024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B2F9D1A1-8813-5FD8-58A4-C9F8EF0D62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2884067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4536EF51-1D6C-34A4-CC9E-FE84E3E8B8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2949110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60785C8-E76E-C1A4-37E4-23B509919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3014153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584BD21A-7A37-259E-6F0D-1CDBF2E11D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3079198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580E9CCD-305D-C527-C19B-F259BB0D06D4}"/>
              </a:ext>
            </a:extLst>
          </p:cNvPr>
          <p:cNvGrpSpPr/>
          <p:nvPr/>
        </p:nvGrpSpPr>
        <p:grpSpPr>
          <a:xfrm>
            <a:off x="5490056" y="4076320"/>
            <a:ext cx="480855" cy="430526"/>
            <a:chOff x="-522418" y="3135086"/>
            <a:chExt cx="480855" cy="430526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2112EEC-EA8A-30F7-1F93-A8E0AB1DEA22}"/>
                </a:ext>
              </a:extLst>
            </p:cNvPr>
            <p:cNvCxnSpPr>
              <a:cxnSpLocks/>
            </p:cNvCxnSpPr>
            <p:nvPr/>
          </p:nvCxnSpPr>
          <p:spPr>
            <a:xfrm>
              <a:off x="-236919" y="3415887"/>
              <a:ext cx="195356" cy="1497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EA1D0B10-87B9-B0FA-5AB2-F8BAD7583D4E}"/>
                </a:ext>
              </a:extLst>
            </p:cNvPr>
            <p:cNvSpPr/>
            <p:nvPr/>
          </p:nvSpPr>
          <p:spPr>
            <a:xfrm>
              <a:off x="-522418" y="3135086"/>
              <a:ext cx="383177" cy="38317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27B564D2-D0B5-2B7B-D189-124DB3F68CA4}"/>
              </a:ext>
            </a:extLst>
          </p:cNvPr>
          <p:cNvSpPr txBox="1"/>
          <p:nvPr/>
        </p:nvSpPr>
        <p:spPr>
          <a:xfrm>
            <a:off x="5995029" y="3345393"/>
            <a:ext cx="92665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b="1" dirty="0">
                <a:latin typeface="Montserrat" panose="00000500000000000000" pitchFamily="2" charset="0"/>
              </a:rPr>
              <a:t>TV</a:t>
            </a: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dirty="0">
                <a:latin typeface="Montserrat" panose="00000500000000000000" pitchFamily="2" charset="0"/>
              </a:rPr>
              <a:t>+9%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FE65F24-1798-C4FD-2CC2-4C9068D28F7F}"/>
              </a:ext>
            </a:extLst>
          </p:cNvPr>
          <p:cNvSpPr txBox="1"/>
          <p:nvPr/>
        </p:nvSpPr>
        <p:spPr>
          <a:xfrm>
            <a:off x="5995029" y="4076140"/>
            <a:ext cx="92665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b="1" dirty="0">
                <a:latin typeface="Montserrat" panose="00000500000000000000" pitchFamily="2" charset="0"/>
              </a:rPr>
              <a:t>Search</a:t>
            </a: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dirty="0">
                <a:latin typeface="Montserrat" panose="00000500000000000000" pitchFamily="2" charset="0"/>
              </a:rPr>
              <a:t>+9%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965AADB-9F70-BF06-2118-57D9D1FC429D}"/>
              </a:ext>
            </a:extLst>
          </p:cNvPr>
          <p:cNvSpPr txBox="1"/>
          <p:nvPr/>
        </p:nvSpPr>
        <p:spPr>
          <a:xfrm>
            <a:off x="5995029" y="4873478"/>
            <a:ext cx="92665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b="1" dirty="0">
                <a:latin typeface="Montserrat" panose="00000500000000000000" pitchFamily="2" charset="0"/>
              </a:rPr>
              <a:t>Press</a:t>
            </a: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dirty="0">
                <a:latin typeface="Montserrat" panose="00000500000000000000" pitchFamily="2" charset="0"/>
              </a:rPr>
              <a:t>+5%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F5467E22-7350-BEAD-D479-B99D71E06265}"/>
              </a:ext>
            </a:extLst>
          </p:cNvPr>
          <p:cNvGrpSpPr/>
          <p:nvPr/>
        </p:nvGrpSpPr>
        <p:grpSpPr>
          <a:xfrm>
            <a:off x="7770755" y="3333187"/>
            <a:ext cx="554021" cy="445270"/>
            <a:chOff x="3248968" y="2051734"/>
            <a:chExt cx="5504507" cy="4424002"/>
          </a:xfrm>
          <a:noFill/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B5D49767-9DD8-9E37-74AF-B77914A7EE1C}"/>
                </a:ext>
              </a:extLst>
            </p:cNvPr>
            <p:cNvSpPr/>
            <p:nvPr/>
          </p:nvSpPr>
          <p:spPr>
            <a:xfrm>
              <a:off x="3248968" y="2051734"/>
              <a:ext cx="5504507" cy="3373563"/>
            </a:xfrm>
            <a:prstGeom prst="roundRect">
              <a:avLst>
                <a:gd name="adj" fmla="val 1800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21" name="Left Bracket 120">
              <a:extLst>
                <a:ext uri="{FF2B5EF4-FFF2-40B4-BE49-F238E27FC236}">
                  <a16:creationId xmlns:a16="http://schemas.microsoft.com/office/drawing/2014/main" id="{FD5DFA39-F267-C4BA-7653-A93F715F7D89}"/>
                </a:ext>
              </a:extLst>
            </p:cNvPr>
            <p:cNvSpPr/>
            <p:nvPr/>
          </p:nvSpPr>
          <p:spPr>
            <a:xfrm rot="5400000">
              <a:off x="5812044" y="4462206"/>
              <a:ext cx="451124" cy="3575936"/>
            </a:xfrm>
            <a:prstGeom prst="leftBracket">
              <a:avLst>
                <a:gd name="adj" fmla="val 78825"/>
              </a:avLst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AE569DF5-7A2F-0E51-7F14-1D0310D617EB}"/>
              </a:ext>
            </a:extLst>
          </p:cNvPr>
          <p:cNvGrpSpPr/>
          <p:nvPr/>
        </p:nvGrpSpPr>
        <p:grpSpPr>
          <a:xfrm>
            <a:off x="7877992" y="4037329"/>
            <a:ext cx="339545" cy="554021"/>
            <a:chOff x="-308751" y="4274457"/>
            <a:chExt cx="339545" cy="554021"/>
          </a:xfrm>
        </p:grpSpPr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D5CA7923-30AA-F937-4CF8-636D5D5AF78B}"/>
                </a:ext>
              </a:extLst>
            </p:cNvPr>
            <p:cNvSpPr/>
            <p:nvPr/>
          </p:nvSpPr>
          <p:spPr>
            <a:xfrm rot="5400000">
              <a:off x="-415989" y="4381695"/>
              <a:ext cx="554021" cy="339545"/>
            </a:xfrm>
            <a:prstGeom prst="roundRect">
              <a:avLst>
                <a:gd name="adj" fmla="val 1800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F55216F-9F3F-2FE5-BF86-1777BE69BE34}"/>
                </a:ext>
              </a:extLst>
            </p:cNvPr>
            <p:cNvGrpSpPr/>
            <p:nvPr/>
          </p:nvGrpSpPr>
          <p:grpSpPr>
            <a:xfrm>
              <a:off x="-237979" y="4388859"/>
              <a:ext cx="198000" cy="325217"/>
              <a:chOff x="-876820" y="2753981"/>
              <a:chExt cx="198000" cy="325217"/>
            </a:xfrm>
          </p:grpSpPr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95C8DA1B-DB65-0606-BE06-D28F66FDD4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2753981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CBD019AA-8C7D-0BB8-1550-0CF4908265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2819024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BF281418-B73B-9D1C-DE09-18DDDA7518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2884067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76EB740B-C685-0FCF-4792-E2A38568F9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2949110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F35C7016-7E53-899E-E70D-7E3DF22D16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3014153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F297A0E9-A787-372B-DA8A-63C1AE0C72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3079198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4ABFEA8B-E3F7-3E03-EBA0-A73DA4C0585F}"/>
              </a:ext>
            </a:extLst>
          </p:cNvPr>
          <p:cNvSpPr txBox="1"/>
          <p:nvPr/>
        </p:nvSpPr>
        <p:spPr>
          <a:xfrm>
            <a:off x="8364862" y="3345393"/>
            <a:ext cx="92665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b="1" dirty="0">
                <a:latin typeface="Montserrat" panose="00000500000000000000" pitchFamily="2" charset="0"/>
              </a:rPr>
              <a:t>TV</a:t>
            </a: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dirty="0">
                <a:latin typeface="Montserrat" panose="00000500000000000000" pitchFamily="2" charset="0"/>
              </a:rPr>
              <a:t>+13%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634D4C1-7802-3160-446B-38FF24297F59}"/>
              </a:ext>
            </a:extLst>
          </p:cNvPr>
          <p:cNvSpPr txBox="1"/>
          <p:nvPr/>
        </p:nvSpPr>
        <p:spPr>
          <a:xfrm>
            <a:off x="8364862" y="4076140"/>
            <a:ext cx="92665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b="1" dirty="0">
                <a:latin typeface="Montserrat" panose="00000500000000000000" pitchFamily="2" charset="0"/>
              </a:rPr>
              <a:t>Press</a:t>
            </a: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dirty="0">
                <a:latin typeface="Montserrat" panose="00000500000000000000" pitchFamily="2" charset="0"/>
              </a:rPr>
              <a:t>+6%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D3C69B2-5F18-A757-6A96-51CD19D08942}"/>
              </a:ext>
            </a:extLst>
          </p:cNvPr>
          <p:cNvSpPr txBox="1"/>
          <p:nvPr/>
        </p:nvSpPr>
        <p:spPr>
          <a:xfrm>
            <a:off x="8364862" y="4873478"/>
            <a:ext cx="92665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b="1" dirty="0">
                <a:latin typeface="Montserrat" panose="00000500000000000000" pitchFamily="2" charset="0"/>
              </a:rPr>
              <a:t>Outdoor</a:t>
            </a: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100" dirty="0">
                <a:latin typeface="Montserrat" panose="00000500000000000000" pitchFamily="2" charset="0"/>
              </a:rPr>
              <a:t>+6%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3BB01B8-2B3D-1312-B552-A092F5E020A5}"/>
              </a:ext>
            </a:extLst>
          </p:cNvPr>
          <p:cNvGrpSpPr/>
          <p:nvPr/>
        </p:nvGrpSpPr>
        <p:grpSpPr>
          <a:xfrm>
            <a:off x="3041204" y="4023306"/>
            <a:ext cx="554021" cy="534676"/>
            <a:chOff x="1394183" y="3768144"/>
            <a:chExt cx="554021" cy="534676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A2A55BCF-91B0-0E4C-3CA5-C83E79BA642A}"/>
                </a:ext>
              </a:extLst>
            </p:cNvPr>
            <p:cNvGrpSpPr/>
            <p:nvPr/>
          </p:nvGrpSpPr>
          <p:grpSpPr>
            <a:xfrm>
              <a:off x="1643060" y="4099770"/>
              <a:ext cx="56266" cy="203050"/>
              <a:chOff x="6179894" y="5450697"/>
              <a:chExt cx="56266" cy="203050"/>
            </a:xfrm>
          </p:grpSpPr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E0BB357A-8DED-2617-9776-C68AFD829AF6}"/>
                  </a:ext>
                </a:extLst>
              </p:cNvPr>
              <p:cNvCxnSpPr/>
              <p:nvPr/>
            </p:nvCxnSpPr>
            <p:spPr>
              <a:xfrm>
                <a:off x="6179894" y="5450697"/>
                <a:ext cx="0" cy="20305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CA5543D6-0CCA-EE53-8919-9BBD26DB6537}"/>
                  </a:ext>
                </a:extLst>
              </p:cNvPr>
              <p:cNvCxnSpPr/>
              <p:nvPr/>
            </p:nvCxnSpPr>
            <p:spPr>
              <a:xfrm>
                <a:off x="6236160" y="5450697"/>
                <a:ext cx="0" cy="20305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F5CCB510-3E13-041D-61DC-54B1638C90A6}"/>
                </a:ext>
              </a:extLst>
            </p:cNvPr>
            <p:cNvSpPr/>
            <p:nvPr/>
          </p:nvSpPr>
          <p:spPr>
            <a:xfrm>
              <a:off x="1394183" y="3768144"/>
              <a:ext cx="554021" cy="339545"/>
            </a:xfrm>
            <a:prstGeom prst="roundRect">
              <a:avLst>
                <a:gd name="adj" fmla="val 1800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81562D60-A8D0-89DD-D6A3-2ECC47A89CC0}"/>
              </a:ext>
            </a:extLst>
          </p:cNvPr>
          <p:cNvSpPr/>
          <p:nvPr/>
        </p:nvSpPr>
        <p:spPr>
          <a:xfrm>
            <a:off x="7602583" y="3182892"/>
            <a:ext cx="1697638" cy="735267"/>
          </a:xfrm>
          <a:prstGeom prst="rect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3" name="Arrow: Right 142">
            <a:extLst>
              <a:ext uri="{FF2B5EF4-FFF2-40B4-BE49-F238E27FC236}">
                <a16:creationId xmlns:a16="http://schemas.microsoft.com/office/drawing/2014/main" id="{1E0EA5DF-A9E3-17FC-8F42-B198960FDBEB}"/>
              </a:ext>
            </a:extLst>
          </p:cNvPr>
          <p:cNvSpPr/>
          <p:nvPr/>
        </p:nvSpPr>
        <p:spPr>
          <a:xfrm>
            <a:off x="9300222" y="3406947"/>
            <a:ext cx="443044" cy="307777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B89CE62C-DCE7-562E-AAB3-C32084920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50" y="1861024"/>
            <a:ext cx="554400" cy="55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10A949-F12F-0BD6-021F-4C80E9769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76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8AEB389B-97F7-CB42-61A7-A7F6E4239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8" b="1550"/>
          <a:stretch/>
        </p:blipFill>
        <p:spPr>
          <a:xfrm>
            <a:off x="0" y="0"/>
            <a:ext cx="12192000" cy="6296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EFDAA1-4FC5-0425-8695-37F3702E12AC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F83207-19F7-F2E6-95C4-E16BF5953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C16314ED-214B-A1A3-3A12-04688F074250}"/>
              </a:ext>
            </a:extLst>
          </p:cNvPr>
          <p:cNvSpPr/>
          <p:nvPr/>
        </p:nvSpPr>
        <p:spPr>
          <a:xfrm>
            <a:off x="1" y="1100106"/>
            <a:ext cx="6094415" cy="519619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6AECCDF-1A75-D346-D88D-6AAAA26F4D20}"/>
              </a:ext>
            </a:extLst>
          </p:cNvPr>
          <p:cNvSpPr txBox="1"/>
          <p:nvPr/>
        </p:nvSpPr>
        <p:spPr>
          <a:xfrm>
            <a:off x="335280" y="2289431"/>
            <a:ext cx="5423855" cy="31700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4000" spc="60" dirty="0">
                <a:solidFill>
                  <a:schemeClr val="accent4"/>
                </a:solidFill>
                <a:latin typeface="+mj-lt"/>
              </a:rPr>
              <a:t>Radio</a:t>
            </a:r>
            <a:r>
              <a:rPr lang="en-BE" sz="4000" spc="60" dirty="0">
                <a:solidFill>
                  <a:schemeClr val="accent4"/>
                </a:solidFill>
                <a:latin typeface="+mj-lt"/>
              </a:rPr>
              <a:t> comes with </a:t>
            </a:r>
            <a:r>
              <a:rPr lang="en-GB" sz="4000" spc="60" dirty="0">
                <a:solidFill>
                  <a:schemeClr val="accent4"/>
                </a:solidFill>
                <a:latin typeface="+mj-lt"/>
              </a:rPr>
              <a:t>a </a:t>
            </a:r>
            <a:r>
              <a:rPr lang="en-BE" sz="4000" spc="60" dirty="0">
                <a:solidFill>
                  <a:schemeClr val="accent4"/>
                </a:solidFill>
                <a:latin typeface="+mj-lt"/>
              </a:rPr>
              <a:t>truck load </a:t>
            </a:r>
            <a:r>
              <a:rPr lang="en-GB" sz="4000" spc="60" dirty="0">
                <a:solidFill>
                  <a:schemeClr val="accent4"/>
                </a:solidFill>
                <a:latin typeface="+mj-lt"/>
              </a:rPr>
              <a:t>of </a:t>
            </a:r>
            <a:r>
              <a:rPr lang="en-GB" sz="4000" b="1" spc="60" dirty="0">
                <a:solidFill>
                  <a:schemeClr val="accent4"/>
                </a:solidFill>
                <a:latin typeface="+mj-lt"/>
              </a:rPr>
              <a:t>ROI and sales lift evidence </a:t>
            </a:r>
            <a:r>
              <a:rPr lang="en-GB" sz="4000" spc="60" dirty="0">
                <a:solidFill>
                  <a:schemeClr val="accent4"/>
                </a:solidFill>
                <a:latin typeface="+mj-lt"/>
              </a:rPr>
              <a:t>to support your</a:t>
            </a:r>
            <a:r>
              <a:rPr lang="en-BE" sz="4000" spc="6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GB" sz="4000" spc="60" dirty="0">
                <a:solidFill>
                  <a:schemeClr val="accent4"/>
                </a:solidFill>
                <a:latin typeface="+mj-lt"/>
              </a:rPr>
              <a:t>choice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2D48758-51EA-4C3E-CA5F-E6E36F1EFF9C}"/>
              </a:ext>
            </a:extLst>
          </p:cNvPr>
          <p:cNvSpPr/>
          <p:nvPr userDrawn="1"/>
        </p:nvSpPr>
        <p:spPr>
          <a:xfrm>
            <a:off x="0" y="1100107"/>
            <a:ext cx="1149531" cy="10226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5400" b="1" dirty="0">
                <a:solidFill>
                  <a:schemeClr val="bg1"/>
                </a:solidFill>
              </a:rPr>
              <a:t>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A75AB3-AC86-DD14-52CC-590663D28A67}"/>
              </a:ext>
            </a:extLst>
          </p:cNvPr>
          <p:cNvGrpSpPr/>
          <p:nvPr/>
        </p:nvGrpSpPr>
        <p:grpSpPr>
          <a:xfrm>
            <a:off x="9540886" y="4487107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EC09ED9-D11D-8B6A-627F-055D48D21307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844D209-A908-B365-D080-68CBB1268897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2581F56-831F-A47F-52C4-5BCFC73E9E68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E65683EA-56F8-4AE9-0BAA-F6B4B79B13CD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DF22B6C9-D065-9422-D4EF-5E7BE5FE5A45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F6098D60-2EF2-8DD2-D6DE-17AF7926719E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666FD2AB-B6F0-75B0-0137-1054192F73EC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03B4034-5BCE-2BEF-3708-37C90B329DB4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6A77B203-F8B7-6904-CF3D-56A28FB85BA3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7A70C5B5-3686-EBDC-0B90-380F5691EA23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F6B2F8E2-66F2-45DF-C66F-3186143E473F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0930051F-4E6B-B4C8-C0AF-3DA8271914B2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C2EBE4A4-29B6-5AEE-DCD0-C100CBBE0B3F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45B8C804-3D9A-AFBC-F439-A175AB5883E7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7726C18A-A989-9373-B69F-1A51F1BF07C3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F2A71E7-85A6-4D3F-0E45-0EFF20AE19DD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6CFE317-ABFE-500C-A819-3E84448C38DF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4C856CC-18C5-A12C-51BC-CD74ECAE91A7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062A3C2-4066-CA4F-49E6-C1F318669B8F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DD352AF-4730-B9AA-07AC-5AB612B5E66A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BC94B70-59A0-87A5-A74C-445346AD9D5E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5EA9DAE-8583-8420-3D39-5FE152F3EADB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6E52EBE-9A8D-FBAC-C53F-C343F126606F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A9BD2BB-7999-4CD2-A5EA-97A7C75960DE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BE182C66-1A2B-EDC5-5CC7-DED2A9DC8E89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E6B60D71-B273-B40A-D476-14989CD95CD0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96195A4-B9A2-AB84-A807-DFC5A1BFAD40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6DE8F66E-C165-8F97-2ADA-DF0322A41115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0E4F45B-0CE3-02EA-ABA4-E2BF9F67B568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5CC3C4D-0E8A-0AEF-DC41-D6A39C2D8EDF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7CF30924-75FD-ED5F-B497-6B641CC1A68F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681713BA-88C6-F6DF-B05E-30634407C6DF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5A71EAEC-BEB1-B8BD-94B8-5043B5241F56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32129F60-F78B-E70F-35D1-DE2F706291FC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AD0F57E-4AB2-CEA4-66B9-77BFEB71C6D8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75B60B1-FAEB-625B-3F7E-2FBF006D9060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57B181B-986C-CD59-E57C-3963191C0B00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6E64E6B-F296-F35B-CB76-5FA5FF6CAA80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23DD9D5-A9A7-CA65-6B80-8F89F70501CE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B788F04-2083-91F1-4FE0-C82ED9A1FF8E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4D990A6-227E-E1EA-5FBC-1BE82B592EDD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72E0A1D-6628-976F-F032-E98422D37738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42B0E07-0E9B-4E2D-363D-02DB65011C1D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F29D573-98C7-66EC-7F0C-CA0292EE0951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29998A0-9E1D-5BAC-D325-0AA8319005E3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7007C09-0BAB-6AC0-BFDF-3CB2759C5390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876A8B9-33B4-43CD-B679-72463B0A5C1F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22CF2A9-EE95-AEFE-46CD-229AF810C316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4CF50FF-94F6-9A9E-F8AF-599F1C25747B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09EB570-8B5D-07A8-DD88-AEFE174F7FA4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6E42485-C0B2-31A9-CB47-7FD8D34C24C1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FD01E78-59A0-72FF-B9AC-22BD05614B6F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F9895D-83D7-7CC7-7EF5-FBDE3AF174A9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3" name="Freeform 8">
              <a:extLst>
                <a:ext uri="{FF2B5EF4-FFF2-40B4-BE49-F238E27FC236}">
                  <a16:creationId xmlns:a16="http://schemas.microsoft.com/office/drawing/2014/main" id="{EF3A5354-587D-8002-4732-73B8F447F84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D4F9C725-5D8A-314A-112F-812449C39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85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339635" y="354909"/>
            <a:ext cx="11512730" cy="59997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3200" b="1" dirty="0"/>
              <a:t>Radio is cost effective and generates strong ROI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0" y="1324265"/>
            <a:ext cx="12192000" cy="498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6961A00-18A7-CFF4-9AB7-B59942A73812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54DDCD-C7D6-A7E2-3FE0-1873E3628C82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6E7FA50-BD9E-532A-BD40-20E8F45628E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2350B83-8A27-C868-2D66-7880A3DF6B3B}"/>
              </a:ext>
            </a:extLst>
          </p:cNvPr>
          <p:cNvSpPr txBox="1"/>
          <p:nvPr/>
        </p:nvSpPr>
        <p:spPr>
          <a:xfrm>
            <a:off x="339634" y="5689155"/>
            <a:ext cx="11512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prstClr val="white">
                    <a:lumMod val="50000"/>
                  </a:prstClr>
                </a:solidFill>
              </a:rPr>
              <a:t>Source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s</a:t>
            </a:r>
            <a:r>
              <a:rPr lang="fr-FR" sz="1000" dirty="0">
                <a:solidFill>
                  <a:prstClr val="white">
                    <a:lumMod val="50000"/>
                  </a:prstClr>
                </a:solidFill>
              </a:rPr>
              <a:t>: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fr-BE" sz="1000" dirty="0">
                <a:solidFill>
                  <a:prstClr val="white">
                    <a:lumMod val="50000"/>
                  </a:prstClr>
                </a:solidFill>
              </a:rPr>
              <a:t>(FR) Ekimetrics 2021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;</a:t>
            </a:r>
            <a:r>
              <a:rPr lang="fr-BE" sz="1000" dirty="0">
                <a:solidFill>
                  <a:prstClr val="white">
                    <a:lumMod val="50000"/>
                  </a:prstClr>
                </a:solidFill>
              </a:rPr>
              <a:t> (DE) </a:t>
            </a:r>
            <a:r>
              <a:rPr lang="fr-BE" sz="1000" dirty="0" err="1">
                <a:solidFill>
                  <a:prstClr val="white">
                    <a:lumMod val="50000"/>
                  </a:prstClr>
                </a:solidFill>
              </a:rPr>
              <a:t>Audioeffekt</a:t>
            </a:r>
            <a:r>
              <a:rPr lang="fr-BE" sz="1000" dirty="0">
                <a:solidFill>
                  <a:prstClr val="white">
                    <a:lumMod val="50000"/>
                  </a:prstClr>
                </a:solidFill>
              </a:rPr>
              <a:t>, ROI Counter </a:t>
            </a:r>
            <a:endParaRPr lang="en-GB" sz="10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99728F-050A-A89F-518D-43E35F70BA4E}"/>
              </a:ext>
            </a:extLst>
          </p:cNvPr>
          <p:cNvSpPr/>
          <p:nvPr/>
        </p:nvSpPr>
        <p:spPr>
          <a:xfrm>
            <a:off x="339634" y="1802674"/>
            <a:ext cx="3682293" cy="3754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BE" dirty="0">
              <a:solidFill>
                <a:schemeClr val="tx1"/>
              </a:solidFill>
            </a:endParaRPr>
          </a:p>
          <a:p>
            <a:pPr algn="ctr"/>
            <a:endParaRPr lang="en-BE" dirty="0">
              <a:solidFill>
                <a:schemeClr val="tx1"/>
              </a:solidFill>
            </a:endParaRPr>
          </a:p>
          <a:p>
            <a:pPr algn="ctr"/>
            <a:endParaRPr lang="en-BE" sz="1200" dirty="0">
              <a:solidFill>
                <a:schemeClr val="tx1"/>
              </a:solidFill>
            </a:endParaRPr>
          </a:p>
          <a:p>
            <a:pPr algn="ctr"/>
            <a:r>
              <a:rPr lang="en-BE" sz="5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€7.7</a:t>
            </a:r>
          </a:p>
          <a:p>
            <a:pPr algn="ctr"/>
            <a:r>
              <a:rPr lang="en-BE" b="1" dirty="0">
                <a:solidFill>
                  <a:schemeClr val="tx1"/>
                </a:solidFill>
              </a:rPr>
              <a:t>of revenue on average generated per €1 invested </a:t>
            </a:r>
            <a:br>
              <a:rPr lang="en-BE" b="1" dirty="0">
                <a:solidFill>
                  <a:schemeClr val="tx1"/>
                </a:solidFill>
              </a:rPr>
            </a:br>
            <a:r>
              <a:rPr lang="en-BE" b="1" dirty="0">
                <a:solidFill>
                  <a:schemeClr val="tx1"/>
                </a:solidFill>
              </a:rPr>
              <a:t>in radio, </a:t>
            </a:r>
            <a:br>
              <a:rPr lang="en-BE" b="1" dirty="0">
                <a:solidFill>
                  <a:schemeClr val="tx1"/>
                </a:solidFill>
              </a:rPr>
            </a:br>
            <a:r>
              <a:rPr lang="en-BE" dirty="0">
                <a:solidFill>
                  <a:schemeClr val="tx1"/>
                </a:solidFill>
              </a:rPr>
              <a:t>in the 4 sectors under study: automotive, telecommunications, FMCG, retail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36BC59-27AC-1A33-699B-29D31723A18B}"/>
              </a:ext>
            </a:extLst>
          </p:cNvPr>
          <p:cNvSpPr/>
          <p:nvPr/>
        </p:nvSpPr>
        <p:spPr>
          <a:xfrm>
            <a:off x="4254855" y="1802674"/>
            <a:ext cx="3682293" cy="3754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BE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1CFDB3B-66FB-C275-C6D4-45255EE52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80" y="1956819"/>
            <a:ext cx="554400" cy="554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647CB0E-1CC0-C192-69EB-4168BADF7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99" y="1956819"/>
            <a:ext cx="554400" cy="554400"/>
          </a:xfrm>
          <a:prstGeom prst="rect">
            <a:avLst/>
          </a:prstGeom>
        </p:spPr>
      </p:pic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709FDF09-27DB-529D-248D-152ED8497E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2134088"/>
              </p:ext>
            </p:extLst>
          </p:nvPr>
        </p:nvGraphicFramePr>
        <p:xfrm>
          <a:off x="4347938" y="2511219"/>
          <a:ext cx="3496120" cy="2945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59A2326-1B48-C777-D06A-72FAF56A21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7" r="23057"/>
          <a:stretch/>
        </p:blipFill>
        <p:spPr>
          <a:xfrm>
            <a:off x="8170069" y="1326434"/>
            <a:ext cx="4021929" cy="4978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50AFB9-7324-732E-B927-DA60CE67E7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42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339634" y="354909"/>
            <a:ext cx="11512731" cy="107612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3000" b="1" dirty="0"/>
              <a:t>Radio has a multiplier effect and amplifies the </a:t>
            </a:r>
            <a:br>
              <a:rPr lang="en-GB" sz="3000" b="1" dirty="0"/>
            </a:br>
            <a:r>
              <a:rPr lang="en-GB" sz="3000" b="1" dirty="0"/>
              <a:t>efficiency of other channels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0" y="1715589"/>
            <a:ext cx="12192000" cy="4589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9DF363-539B-41C0-5D4B-3A6530B575F5}"/>
              </a:ext>
            </a:extLst>
          </p:cNvPr>
          <p:cNvSpPr txBox="1"/>
          <p:nvPr/>
        </p:nvSpPr>
        <p:spPr>
          <a:xfrm>
            <a:off x="339634" y="5689155"/>
            <a:ext cx="11512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000" dirty="0">
                <a:solidFill>
                  <a:prstClr val="white">
                    <a:lumMod val="50000"/>
                  </a:prstClr>
                </a:solidFill>
              </a:rPr>
              <a:t>Source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s</a:t>
            </a:r>
            <a:r>
              <a:rPr lang="fr-FR" sz="1000" dirty="0">
                <a:solidFill>
                  <a:prstClr val="white">
                    <a:lumMod val="50000"/>
                  </a:prstClr>
                </a:solidFill>
              </a:rPr>
              <a:t>: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  </a:t>
            </a:r>
            <a:r>
              <a:rPr lang="fr-BE" sz="1000" dirty="0">
                <a:solidFill>
                  <a:prstClr val="white">
                    <a:lumMod val="50000"/>
                  </a:prstClr>
                </a:solidFill>
              </a:rPr>
              <a:t>(UK) ROI Multiplier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 // (Canada) </a:t>
            </a:r>
            <a:r>
              <a:rPr lang="fr-BE" sz="1000" dirty="0">
                <a:solidFill>
                  <a:prstClr val="white">
                    <a:lumMod val="50000"/>
                  </a:prstClr>
                </a:solidFill>
              </a:rPr>
              <a:t>Nielsen Canada CPG </a:t>
            </a:r>
            <a:r>
              <a:rPr lang="fr-BE" sz="1000" dirty="0" err="1">
                <a:solidFill>
                  <a:prstClr val="white">
                    <a:lumMod val="50000"/>
                  </a:prstClr>
                </a:solidFill>
              </a:rPr>
              <a:t>Norms</a:t>
            </a:r>
            <a:r>
              <a:rPr lang="fr-BE" sz="1000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fr-BE" sz="1000" dirty="0" err="1">
                <a:solidFill>
                  <a:prstClr val="white">
                    <a:lumMod val="50000"/>
                  </a:prstClr>
                </a:solidFill>
              </a:rPr>
              <a:t>Database</a:t>
            </a:r>
            <a:r>
              <a:rPr lang="fr-BE" sz="1000" dirty="0">
                <a:solidFill>
                  <a:prstClr val="white">
                    <a:lumMod val="50000"/>
                  </a:prstClr>
                </a:solidFill>
              </a:rPr>
              <a:t> and </a:t>
            </a:r>
            <a:r>
              <a:rPr lang="fr-BE" sz="1000" dirty="0" err="1">
                <a:solidFill>
                  <a:prstClr val="white">
                    <a:lumMod val="50000"/>
                  </a:prstClr>
                </a:solidFill>
              </a:rPr>
              <a:t>Synergy</a:t>
            </a:r>
            <a:r>
              <a:rPr lang="fr-BE" sz="1000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fr-BE" sz="1000" dirty="0" err="1">
                <a:solidFill>
                  <a:prstClr val="white">
                    <a:lumMod val="50000"/>
                  </a:prstClr>
                </a:solidFill>
              </a:rPr>
              <a:t>Analysis</a:t>
            </a:r>
            <a:r>
              <a:rPr lang="fr-BE" sz="1000" dirty="0">
                <a:solidFill>
                  <a:prstClr val="white">
                    <a:lumMod val="50000"/>
                  </a:prstClr>
                </a:solidFill>
              </a:rPr>
              <a:t> 2021</a:t>
            </a:r>
            <a:endParaRPr lang="en-GB" sz="1000" dirty="0">
              <a:solidFill>
                <a:prstClr val="white">
                  <a:lumMod val="50000"/>
                </a:prst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 </a:t>
            </a:r>
            <a:endParaRPr lang="en-GB" sz="10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861E61-6965-8F9E-F06B-F2097607E4FC}"/>
              </a:ext>
            </a:extLst>
          </p:cNvPr>
          <p:cNvSpPr txBox="1"/>
          <p:nvPr/>
        </p:nvSpPr>
        <p:spPr>
          <a:xfrm>
            <a:off x="6213623" y="2222519"/>
            <a:ext cx="5638741" cy="33397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sz="1600" b="1" dirty="0">
              <a:latin typeface="Montserrat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89E6E2-F2F1-BA51-6D73-8FFB30BC1EFF}"/>
              </a:ext>
            </a:extLst>
          </p:cNvPr>
          <p:cNvSpPr/>
          <p:nvPr/>
        </p:nvSpPr>
        <p:spPr>
          <a:xfrm>
            <a:off x="339634" y="2222519"/>
            <a:ext cx="5638744" cy="33397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58B8797-BCD3-83FE-C82C-E7C09544C5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4136321"/>
              </p:ext>
            </p:extLst>
          </p:nvPr>
        </p:nvGraphicFramePr>
        <p:xfrm>
          <a:off x="438149" y="2371725"/>
          <a:ext cx="5435837" cy="3084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5B6E7E8-1FCD-A4A6-4156-C678BAE105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1112231"/>
              </p:ext>
            </p:extLst>
          </p:nvPr>
        </p:nvGraphicFramePr>
        <p:xfrm>
          <a:off x="6352418" y="2350116"/>
          <a:ext cx="3496120" cy="3084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0A6EA13-2D52-6732-F455-233784EFC739}"/>
              </a:ext>
            </a:extLst>
          </p:cNvPr>
          <p:cNvSpPr txBox="1"/>
          <p:nvPr/>
        </p:nvSpPr>
        <p:spPr>
          <a:xfrm>
            <a:off x="9814132" y="2629540"/>
            <a:ext cx="1847405" cy="24622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1.3x higher ROI</a:t>
            </a:r>
          </a:p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400" dirty="0">
                <a:latin typeface="Montserrat" panose="00000500000000000000" pitchFamily="2" charset="0"/>
              </a:rPr>
              <a:t>Radio outperforms total marketing by 128% in terms of re</a:t>
            </a:r>
            <a:r>
              <a:rPr lang="fr-BE" sz="1400" dirty="0">
                <a:latin typeface="Montserrat" panose="00000500000000000000" pitchFamily="2" charset="0"/>
              </a:rPr>
              <a:t>ta</a:t>
            </a:r>
            <a:r>
              <a:rPr lang="en-BE" sz="1400" dirty="0">
                <a:latin typeface="Montserrat" panose="00000500000000000000" pitchFamily="2" charset="0"/>
              </a:rPr>
              <a:t>il revenue ROI</a:t>
            </a:r>
            <a:endParaRPr lang="en-GB" sz="1200" dirty="0">
              <a:latin typeface="Montserrat" panose="000005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069C1C-AC68-D780-8F32-06583D1BF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744" y="2350116"/>
            <a:ext cx="554400" cy="5544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F889E3-DE72-DB96-C84F-60606457A1EF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6460D9D-259C-6609-9B2E-D437074C69FB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A29A4BB-8A37-E7CF-62FD-22A27D5D77C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1ABE632-0A93-E2F1-8363-006E8DF39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852" y="2350116"/>
            <a:ext cx="554400" cy="55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B22829-0689-C735-01F5-31DF53A4B7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34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B52487-B489-6E87-7A43-4711158A7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6" b="11356"/>
          <a:stretch/>
        </p:blipFill>
        <p:spPr>
          <a:xfrm>
            <a:off x="0" y="-18663"/>
            <a:ext cx="12191999" cy="62962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EFDAA1-4FC5-0425-8695-37F3702E12AC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F83207-19F7-F2E6-95C4-E16BF5953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C16314ED-214B-A1A3-3A12-04688F074250}"/>
              </a:ext>
            </a:extLst>
          </p:cNvPr>
          <p:cNvSpPr/>
          <p:nvPr/>
        </p:nvSpPr>
        <p:spPr>
          <a:xfrm>
            <a:off x="1" y="1100106"/>
            <a:ext cx="6094415" cy="519619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6AECCDF-1A75-D346-D88D-6AAAA26F4D20}"/>
              </a:ext>
            </a:extLst>
          </p:cNvPr>
          <p:cNvSpPr txBox="1"/>
          <p:nvPr/>
        </p:nvSpPr>
        <p:spPr>
          <a:xfrm>
            <a:off x="349927" y="3442598"/>
            <a:ext cx="5423855" cy="258532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BE" sz="5400" b="1" spc="60" dirty="0">
                <a:solidFill>
                  <a:schemeClr val="accent4"/>
                </a:solidFill>
                <a:latin typeface="+mj-lt"/>
              </a:rPr>
              <a:t>Radio drives your digital </a:t>
            </a:r>
            <a:r>
              <a:rPr lang="en-BE" sz="5400" b="1" spc="60" dirty="0" err="1">
                <a:solidFill>
                  <a:schemeClr val="accent4"/>
                </a:solidFill>
                <a:latin typeface="+mj-lt"/>
              </a:rPr>
              <a:t>KPIs</a:t>
            </a:r>
            <a:endParaRPr lang="en-GB" sz="5400" spc="6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2D48758-51EA-4C3E-CA5F-E6E36F1EFF9C}"/>
              </a:ext>
            </a:extLst>
          </p:cNvPr>
          <p:cNvSpPr/>
          <p:nvPr userDrawn="1"/>
        </p:nvSpPr>
        <p:spPr>
          <a:xfrm>
            <a:off x="0" y="1100107"/>
            <a:ext cx="1149531" cy="10226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5400" b="1" dirty="0">
                <a:solidFill>
                  <a:schemeClr val="bg1"/>
                </a:solidFill>
              </a:rPr>
              <a:t>8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2C9C-FE2F-174C-5168-E38F214940FA}"/>
              </a:ext>
            </a:extLst>
          </p:cNvPr>
          <p:cNvGrpSpPr/>
          <p:nvPr/>
        </p:nvGrpSpPr>
        <p:grpSpPr>
          <a:xfrm>
            <a:off x="9540886" y="4487107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EA0F6E9-FD24-C8C7-4EFF-90E0D73291BB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C29117D5-8780-1B55-5B19-E37492364022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0AA6C18F-CC23-BE9C-4B00-D93B66CD18BD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B100814-6A61-4C25-A846-8AF1129B4500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42337EF-D461-80DA-C506-D3BB33F4AF85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6DD96521-F8B9-B974-71E8-66130F55F5BF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1977E88-1C9E-5E02-C253-F55B7DA7C0C7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4E12922-DAAC-0DAF-B3AF-ACE75FD706BC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C39B3E9E-51DC-1373-5B80-7A3CA23B8B40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AA8FE805-0A0C-7E25-DD9C-18C9BF0F0D39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F38A631B-5A9F-FD56-E517-3F6C0BE7D652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2F8B8AEB-B5C2-53FB-5198-BF0242CD52C5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7C83D8DA-61CB-96B3-E212-0AC822E55060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B7664627-2F17-5EA8-D810-2566FEF3D586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574F4035-F914-6308-1710-40F2CCE508CB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636E83B-9808-F051-8981-D5D33D6E6819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A786BDB2-DCEF-0FBF-30CF-FE171391D406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6F815FF-F2C1-C189-49C5-68176891B6AD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DBEC12C-BFDA-12A6-F5BB-227A4BD3C461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DF772BE-BDDA-F8C6-E86E-8082EBFE343B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0544DB3-9AA6-6F0B-10A4-8877C9B70355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23D198E2-9257-B8C1-2EEC-2BBA4CC9F616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1143A2D-ADE0-B72E-2E96-A01A9E13087A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4D4468C1-5A97-D675-90C5-2F403192E678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5E3D2802-BAA1-D210-6E23-90BD0EC21093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7A59322E-C49F-7E53-8450-A1951E227E97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D231C2AF-E4DD-D613-A910-E8DE5B5014C4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36F1F8F-68B2-1669-8ABF-9072A7BEAFC5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602EF5D-AAED-9596-42F7-93332A1AD2A0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D7D56A1A-001C-2E54-F582-7BCF8F309D00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5ED7CF4E-EC0A-5328-2B8B-A246CBE9563C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7833ED2-3F5B-4A6E-F88E-76438EA6E521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DB9D535-F657-7B6E-EDFF-8259E46CD17D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D4F54AA6-5D74-B6EE-49E4-89F52F97A209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BFF7EB-16D4-4ECD-3897-9783251E2252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9D40360-F0D6-6FBA-002C-4264C869B2D5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35A084E-6A68-E929-065F-2E971E700224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56B85E1-46F9-4413-6FE7-EE50AE283D2A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FE95A05-F2CC-4646-0CAF-B100131346E1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43F59F6-B17A-3753-86F2-819A6446A299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566331B-B509-1110-DBE1-818D3593DB98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E2574B1-36D1-4D77-7C86-BCAE8842BFA5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04C743E-0D69-64AF-EEE6-1808725E3792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1BD24D1-5653-A39B-4004-9EE3A70154F8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3869C9C-72FF-B5D9-AD6B-9E1515BBE00D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193983F-3013-D850-67A6-E05610483458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06EF2C4-8EA2-0BA1-8C7F-A8BE3F3BF936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34B5BFB-DF41-D883-2E35-6EE7F1E87B88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113B65F-8F84-98A8-E999-0F7A1BEBDBD2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76859D0-CED1-EA69-DE5D-DE52D67E87B9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6F29F2A-65C7-7F5C-B283-BD3C7AB2D29C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0BAC8F8-125F-D666-1FE3-C3F168309000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5E87079-3F16-C758-FF73-F4587D65575D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4" name="Freeform 8">
              <a:extLst>
                <a:ext uri="{FF2B5EF4-FFF2-40B4-BE49-F238E27FC236}">
                  <a16:creationId xmlns:a16="http://schemas.microsoft.com/office/drawing/2014/main" id="{F6C442C3-5233-0F58-4054-3C2CDC5E714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75EDD689-BC51-1DA2-A91D-CD493C170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9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339634" y="354909"/>
            <a:ext cx="11512731" cy="107612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3000" b="1" dirty="0"/>
              <a:t>Radio reaches more online shoppers than any social media</a:t>
            </a:r>
            <a:r>
              <a:rPr lang="en-BE" sz="3000" b="1" dirty="0"/>
              <a:t> </a:t>
            </a:r>
            <a:r>
              <a:rPr lang="en-GB" sz="3000" b="1" dirty="0"/>
              <a:t>platform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0" y="1715589"/>
            <a:ext cx="12192000" cy="4589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9DF363-539B-41C0-5D4B-3A6530B575F5}"/>
              </a:ext>
            </a:extLst>
          </p:cNvPr>
          <p:cNvSpPr txBox="1"/>
          <p:nvPr/>
        </p:nvSpPr>
        <p:spPr>
          <a:xfrm>
            <a:off x="339634" y="5602895"/>
            <a:ext cx="11512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prstClr val="white">
                    <a:lumMod val="50000"/>
                  </a:prstClr>
                </a:solidFill>
              </a:rPr>
              <a:t>Source: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  </a:t>
            </a:r>
            <a:r>
              <a:rPr lang="en-GB" sz="1000" dirty="0" err="1">
                <a:solidFill>
                  <a:prstClr val="white">
                    <a:lumMod val="50000"/>
                  </a:prstClr>
                </a:solidFill>
              </a:rPr>
              <a:t>Numeris</a:t>
            </a:r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 RTS Canada Fall 2022 18+ Total Canada; Department/ Warehouse Stores shopped online in past year; Social networks used past 7 days; Total Radio Market Reach 7 day </a:t>
            </a:r>
            <a:r>
              <a:rPr lang="en-GB" sz="1000" dirty="0" err="1">
                <a:solidFill>
                  <a:prstClr val="white">
                    <a:lumMod val="50000"/>
                  </a:prstClr>
                </a:solidFill>
              </a:rPr>
              <a:t>cume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. </a:t>
            </a:r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Canadians who have shopped internet department/ warehouse stores in the past year – 7-day reach 18+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F8FCE5D-E1A6-78F0-D333-DB852F04B1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0641725"/>
              </p:ext>
            </p:extLst>
          </p:nvPr>
        </p:nvGraphicFramePr>
        <p:xfrm>
          <a:off x="267419" y="3258366"/>
          <a:ext cx="2009954" cy="1987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72DE2AE-5B1C-FB21-EEBE-695E2C08E096}"/>
              </a:ext>
            </a:extLst>
          </p:cNvPr>
          <p:cNvSpPr txBox="1"/>
          <p:nvPr/>
        </p:nvSpPr>
        <p:spPr>
          <a:xfrm>
            <a:off x="339634" y="2081507"/>
            <a:ext cx="11512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600" b="1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Radio vs digital platform reach</a:t>
            </a:r>
            <a:endParaRPr kumimoji="0" lang="en-GB" sz="1200" u="none" strike="noStrike" kern="1200" cap="none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E52125F8-5F11-3552-E827-95C35C9563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9768403"/>
              </p:ext>
            </p:extLst>
          </p:nvPr>
        </p:nvGraphicFramePr>
        <p:xfrm>
          <a:off x="9915571" y="3258366"/>
          <a:ext cx="2009954" cy="1987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C74FD41C-C22D-9E17-4426-81956C7CCE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9591536"/>
              </p:ext>
            </p:extLst>
          </p:nvPr>
        </p:nvGraphicFramePr>
        <p:xfrm>
          <a:off x="2197049" y="3258366"/>
          <a:ext cx="2009954" cy="1987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AFDD8DF-95DE-A71F-68B4-5C9D1248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2808172"/>
              </p:ext>
            </p:extLst>
          </p:nvPr>
        </p:nvGraphicFramePr>
        <p:xfrm>
          <a:off x="4126679" y="3258366"/>
          <a:ext cx="2009954" cy="1987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9A292A46-CF6A-F7C2-A553-32D049EF57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3202607"/>
              </p:ext>
            </p:extLst>
          </p:nvPr>
        </p:nvGraphicFramePr>
        <p:xfrm>
          <a:off x="6056309" y="3258366"/>
          <a:ext cx="2009954" cy="1987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A3FBE343-A635-5CB7-2324-4018D135C6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3192673"/>
              </p:ext>
            </p:extLst>
          </p:nvPr>
        </p:nvGraphicFramePr>
        <p:xfrm>
          <a:off x="7985939" y="3258366"/>
          <a:ext cx="2009954" cy="1987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B7DD878A-65A2-678B-3459-DCEA200921F7}"/>
              </a:ext>
            </a:extLst>
          </p:cNvPr>
          <p:cNvSpPr txBox="1"/>
          <p:nvPr/>
        </p:nvSpPr>
        <p:spPr>
          <a:xfrm>
            <a:off x="339634" y="2719933"/>
            <a:ext cx="1856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600" b="1" u="none" strike="noStrike" kern="1200" cap="none" normalizeH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AM/FM</a:t>
            </a:r>
            <a:br>
              <a:rPr kumimoji="0" lang="en-BE" sz="1600" b="1" u="none" strike="noStrike" kern="1200" cap="none" normalizeH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</a:rPr>
            </a:br>
            <a:r>
              <a:rPr kumimoji="0" lang="en-BE" sz="1600" b="1" u="none" strike="noStrike" kern="1200" cap="none" normalizeH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radio</a:t>
            </a:r>
            <a:endParaRPr kumimoji="0" lang="en-GB" sz="1200" u="none" strike="noStrike" kern="1200" cap="none" normalizeH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1D141A7-EC5E-6780-022C-001BF51F5C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86" y="2772831"/>
            <a:ext cx="468000" cy="4714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3007DFC-8116-7996-D0C4-F958002C18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916" y="2772831"/>
            <a:ext cx="468000" cy="46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1A0379F-C059-89C9-4451-F7B927B7B6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656" y="2772831"/>
            <a:ext cx="468000" cy="468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6723036-8D7F-6CD0-97A7-4BD87F117F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520" y="2772831"/>
            <a:ext cx="468000" cy="468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915A45A-26E8-1ACD-F292-F62870DD7B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664" y="2785979"/>
            <a:ext cx="468000" cy="4680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9DC750A-66F5-E40A-93B5-8A02FCEC3020}"/>
              </a:ext>
            </a:extLst>
          </p:cNvPr>
          <p:cNvSpPr txBox="1"/>
          <p:nvPr/>
        </p:nvSpPr>
        <p:spPr>
          <a:xfrm>
            <a:off x="10032473" y="2719933"/>
            <a:ext cx="1015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1600" b="1" dirty="0"/>
              <a:t>Video</a:t>
            </a:r>
            <a:br>
              <a:rPr lang="en-BE" sz="1600" b="1" dirty="0"/>
            </a:br>
            <a:r>
              <a:rPr lang="en-BE" sz="1600" b="1" dirty="0"/>
              <a:t>sharing</a:t>
            </a:r>
            <a:endParaRPr kumimoji="0" lang="en-GB" sz="1200" u="none" strike="noStrike" kern="1200" cap="none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3EECC82-8DFE-0108-E6A0-947917A6F9EC}"/>
              </a:ext>
            </a:extLst>
          </p:cNvPr>
          <p:cNvSpPr/>
          <p:nvPr/>
        </p:nvSpPr>
        <p:spPr>
          <a:xfrm>
            <a:off x="916277" y="3895869"/>
            <a:ext cx="712236" cy="71223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100" b="1" dirty="0">
                <a:solidFill>
                  <a:schemeClr val="bg1"/>
                </a:solidFill>
              </a:rPr>
              <a:t>83%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15C49ED-FF77-BB60-5131-3CBC148E8310}"/>
              </a:ext>
            </a:extLst>
          </p:cNvPr>
          <p:cNvSpPr/>
          <p:nvPr/>
        </p:nvSpPr>
        <p:spPr>
          <a:xfrm>
            <a:off x="2845907" y="3895869"/>
            <a:ext cx="712236" cy="71223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100" b="1" dirty="0">
                <a:solidFill>
                  <a:schemeClr val="tx1"/>
                </a:solidFill>
              </a:rPr>
              <a:t>49%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3B32F5F-7986-4D5E-B405-81CEACCD350F}"/>
              </a:ext>
            </a:extLst>
          </p:cNvPr>
          <p:cNvSpPr/>
          <p:nvPr/>
        </p:nvSpPr>
        <p:spPr>
          <a:xfrm>
            <a:off x="4775537" y="3895869"/>
            <a:ext cx="712236" cy="71223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100" b="1" dirty="0">
                <a:solidFill>
                  <a:schemeClr val="tx1"/>
                </a:solidFill>
              </a:rPr>
              <a:t>39%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6B802B1-8479-25A5-9241-34BC65DD1791}"/>
              </a:ext>
            </a:extLst>
          </p:cNvPr>
          <p:cNvSpPr/>
          <p:nvPr/>
        </p:nvSpPr>
        <p:spPr>
          <a:xfrm>
            <a:off x="6705167" y="3895869"/>
            <a:ext cx="712236" cy="71223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100" b="1" dirty="0">
                <a:solidFill>
                  <a:schemeClr val="tx1"/>
                </a:solidFill>
              </a:rPr>
              <a:t>28%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76A7190-5401-30EB-3E67-F01BC464B198}"/>
              </a:ext>
            </a:extLst>
          </p:cNvPr>
          <p:cNvSpPr/>
          <p:nvPr/>
        </p:nvSpPr>
        <p:spPr>
          <a:xfrm>
            <a:off x="8634798" y="3895869"/>
            <a:ext cx="712236" cy="71223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100" b="1" dirty="0">
                <a:solidFill>
                  <a:schemeClr val="tx1"/>
                </a:solidFill>
              </a:rPr>
              <a:t>15%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3F6E96AC-B996-11C7-0890-6C93FA3F0957}"/>
              </a:ext>
            </a:extLst>
          </p:cNvPr>
          <p:cNvSpPr/>
          <p:nvPr/>
        </p:nvSpPr>
        <p:spPr>
          <a:xfrm>
            <a:off x="10564430" y="3895869"/>
            <a:ext cx="712236" cy="71223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100" b="1" dirty="0">
                <a:solidFill>
                  <a:schemeClr val="tx1"/>
                </a:solidFill>
              </a:rPr>
              <a:t>11%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E03B3610-E8A8-16E0-000B-ADA20EC016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320" y="1973584"/>
            <a:ext cx="554400" cy="55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66AF1A-5E82-EAFD-85C8-5C5ECA5869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4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0" y="1324265"/>
            <a:ext cx="12192000" cy="498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A57ECE-8833-BCC7-FC99-8E2B4C4CB37A}"/>
              </a:ext>
            </a:extLst>
          </p:cNvPr>
          <p:cNvSpPr txBox="1"/>
          <p:nvPr/>
        </p:nvSpPr>
        <p:spPr>
          <a:xfrm>
            <a:off x="339633" y="1802674"/>
            <a:ext cx="2109100" cy="1626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en-BE" sz="1100" dirty="0">
                <a:latin typeface="Montserrat" panose="00000500000000000000" pitchFamily="2" charset="0"/>
              </a:rPr>
              <a:t>Radio drives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+29%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1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l</a:t>
            </a:r>
            <a:r>
              <a:rPr kumimoji="0" lang="en-GB" sz="11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ift</a:t>
            </a:r>
            <a:r>
              <a:rPr kumimoji="0" lang="en-GB" sz="11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 in</a:t>
            </a:r>
            <a:br>
              <a:rPr kumimoji="0" lang="en-GB" sz="11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</a:br>
            <a:r>
              <a:rPr kumimoji="0" lang="en-GB" sz="11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Google search activity</a:t>
            </a:r>
            <a:r>
              <a:rPr kumimoji="0" lang="en-GB" sz="11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C1F6E1-0B51-3D1A-581E-B9C4CEA4D544}"/>
              </a:ext>
            </a:extLst>
          </p:cNvPr>
          <p:cNvSpPr txBox="1"/>
          <p:nvPr/>
        </p:nvSpPr>
        <p:spPr>
          <a:xfrm>
            <a:off x="2690541" y="1802674"/>
            <a:ext cx="2109100" cy="1626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+92%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Additional direct</a:t>
            </a:r>
            <a:br>
              <a:rPr kumimoji="0" lang="en-GB" sz="11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</a:br>
            <a:r>
              <a:rPr kumimoji="0" lang="en-GB" sz="11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online effect</a:t>
            </a:r>
            <a:r>
              <a:rPr kumimoji="0" lang="en-GB" sz="110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2</a:t>
            </a:r>
            <a:endParaRPr kumimoji="0" lang="en-GB" sz="110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Research showed that radio drives up to 92% additional direct effect online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811F70-AE54-6B57-D285-E84E02B14B81}"/>
              </a:ext>
            </a:extLst>
          </p:cNvPr>
          <p:cNvSpPr txBox="1"/>
          <p:nvPr/>
        </p:nvSpPr>
        <p:spPr>
          <a:xfrm>
            <a:off x="5041448" y="1802674"/>
            <a:ext cx="2109100" cy="1626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+43%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1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a</a:t>
            </a:r>
            <a:r>
              <a:rPr kumimoji="0" lang="en-GB" sz="11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verage</a:t>
            </a:r>
            <a:r>
              <a:rPr kumimoji="0" lang="en-GB" sz="11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 brand</a:t>
            </a:r>
            <a:br>
              <a:rPr kumimoji="0" lang="en-GB" sz="11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</a:br>
            <a:r>
              <a:rPr kumimoji="0" lang="en-GB" sz="11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web traffic lift</a:t>
            </a:r>
            <a:r>
              <a:rPr kumimoji="0" lang="en-BE" sz="11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 thanks to radio</a:t>
            </a:r>
            <a:r>
              <a:rPr kumimoji="0" lang="en-GB" sz="110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6D71D4-019A-BD4C-0404-B78D4C7AFB8F}"/>
              </a:ext>
            </a:extLst>
          </p:cNvPr>
          <p:cNvSpPr txBox="1"/>
          <p:nvPr/>
        </p:nvSpPr>
        <p:spPr>
          <a:xfrm>
            <a:off x="7392356" y="1802674"/>
            <a:ext cx="2109100" cy="1626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Radio advertising boosts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brand browsing </a:t>
            </a:r>
            <a:r>
              <a:rPr kumimoji="0" lang="en-GB" sz="11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by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52%</a:t>
            </a:r>
            <a:r>
              <a:rPr lang="en-BE" sz="1400" baseline="60000" dirty="0">
                <a:latin typeface="Montserrat" panose="00000500000000000000" pitchFamily="2" charset="0"/>
              </a:rPr>
              <a:t>4</a:t>
            </a:r>
            <a:endParaRPr kumimoji="0" lang="en-GB" i="0" u="none" strike="noStrike" kern="1200" cap="none" spc="0" normalizeH="0" baseline="6000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116A65-4BE1-3957-E7D9-808D082406AB}"/>
              </a:ext>
            </a:extLst>
          </p:cNvPr>
          <p:cNvSpPr txBox="1"/>
          <p:nvPr/>
        </p:nvSpPr>
        <p:spPr>
          <a:xfrm>
            <a:off x="9743264" y="1802674"/>
            <a:ext cx="2109100" cy="1626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5x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more visits/GRP </a:t>
            </a:r>
            <a:r>
              <a:rPr kumimoji="0" lang="en-GB" sz="11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generated on average by </a:t>
            </a:r>
            <a:r>
              <a:rPr kumimoji="0" lang="en-BE" sz="11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radio </a:t>
            </a:r>
            <a:r>
              <a:rPr kumimoji="0" lang="en-GB" sz="11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campaigns with</a:t>
            </a:r>
            <a:br>
              <a:rPr kumimoji="0" lang="en-GB" sz="11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</a:br>
            <a:r>
              <a:rPr kumimoji="0" lang="en-GB" sz="11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 clear call-to-action to web/app</a:t>
            </a:r>
            <a:r>
              <a:rPr kumimoji="0" lang="en-GB" sz="110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3</a:t>
            </a:r>
            <a:endParaRPr kumimoji="0" lang="en-GB" sz="110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339635" y="354909"/>
            <a:ext cx="11512730" cy="59997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3200" b="1" dirty="0"/>
              <a:t>Radio drives traffic, search and e-commerce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6961A00-18A7-CFF4-9AB7-B59942A73812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54DDCD-C7D6-A7E2-3FE0-1873E3628C82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6E7FA50-BD9E-532A-BD40-20E8F45628E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2350B83-8A27-C868-2D66-7880A3DF6B3B}"/>
              </a:ext>
            </a:extLst>
          </p:cNvPr>
          <p:cNvSpPr txBox="1"/>
          <p:nvPr/>
        </p:nvSpPr>
        <p:spPr>
          <a:xfrm>
            <a:off x="339634" y="5423262"/>
            <a:ext cx="11512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prstClr val="white">
                    <a:lumMod val="50000"/>
                  </a:prstClr>
                </a:solidFill>
              </a:rPr>
              <a:t>Source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s</a:t>
            </a:r>
            <a:r>
              <a:rPr lang="fr-FR" sz="1000" dirty="0">
                <a:solidFill>
                  <a:prstClr val="white">
                    <a:lumMod val="50000"/>
                  </a:prstClr>
                </a:solidFill>
              </a:rPr>
              <a:t>: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fr-BE" sz="1000" dirty="0">
                <a:solidFill>
                  <a:prstClr val="white">
                    <a:lumMod val="50000"/>
                  </a:prstClr>
                </a:solidFill>
              </a:rPr>
              <a:t>1 - Radio Drives </a:t>
            </a:r>
            <a:r>
              <a:rPr lang="fr-BE" sz="1000" dirty="0" err="1">
                <a:solidFill>
                  <a:prstClr val="white">
                    <a:lumMod val="50000"/>
                  </a:prstClr>
                </a:solidFill>
              </a:rPr>
              <a:t>Search</a:t>
            </a:r>
            <a:r>
              <a:rPr lang="fr-BE" sz="1000" dirty="0">
                <a:solidFill>
                  <a:prstClr val="white">
                    <a:lumMod val="50000"/>
                  </a:prstClr>
                </a:solidFill>
              </a:rPr>
              <a:t>, RAB, Radio Monitors // 2 - Measuring radio’s ability to drive web conversions – Talpa (NL) // 3 - Radio to Web, Nielsen, TVTY, 2022 // 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4 - Radio: The Online Multiplier, </a:t>
            </a:r>
            <a:r>
              <a:rPr lang="en-BE" sz="1000" dirty="0" err="1">
                <a:solidFill>
                  <a:prstClr val="white">
                    <a:lumMod val="50000"/>
                  </a:prstClr>
                </a:solidFill>
              </a:rPr>
              <a:t>Radiocentre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 UK // 5 – Radio: </a:t>
            </a:r>
            <a:r>
              <a:rPr lang="en-BE" sz="1000" dirty="0" err="1">
                <a:solidFill>
                  <a:prstClr val="white">
                    <a:lumMod val="50000"/>
                  </a:prstClr>
                </a:solidFill>
              </a:rPr>
              <a:t>LeadsRx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 study of 62 D2C advertisers //  6 Drive2Web from radio campaigns: </a:t>
            </a:r>
            <a:r>
              <a:rPr lang="en-BE" sz="1000" dirty="0" err="1">
                <a:solidFill>
                  <a:prstClr val="white">
                    <a:lumMod val="50000"/>
                  </a:prstClr>
                </a:solidFill>
              </a:rPr>
              <a:t>bynd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 on behalf of ARD //</a:t>
            </a:r>
            <a:endParaRPr lang="fr-BE" sz="10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543E70-4C70-0E1A-6DC6-9F391CE33DB4}"/>
              </a:ext>
            </a:extLst>
          </p:cNvPr>
          <p:cNvSpPr txBox="1"/>
          <p:nvPr/>
        </p:nvSpPr>
        <p:spPr>
          <a:xfrm>
            <a:off x="2690541" y="3645692"/>
            <a:ext cx="2109100" cy="1626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en-BE" sz="1100" dirty="0">
                <a:latin typeface="Montserrat" panose="00000500000000000000" pitchFamily="2" charset="0"/>
              </a:rPr>
              <a:t>Radio generates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+21%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1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llllll</a:t>
            </a:r>
            <a:r>
              <a:rPr kumimoji="0" lang="en-GB" sz="11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ift</a:t>
            </a:r>
            <a:r>
              <a:rPr kumimoji="0" lang="en-GB" sz="11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 in</a:t>
            </a:r>
            <a:br>
              <a:rPr kumimoji="0" lang="en-GB" sz="11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</a:br>
            <a:r>
              <a:rPr kumimoji="0" lang="en-GB" sz="11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web activity</a:t>
            </a:r>
            <a:br>
              <a:rPr kumimoji="0" lang="en-GB" sz="11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</a:br>
            <a:r>
              <a:rPr kumimoji="0" lang="en-GB" sz="11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for D2C brands</a:t>
            </a:r>
            <a:r>
              <a:rPr lang="en-BE" sz="1100" baseline="30000" dirty="0">
                <a:latin typeface="Montserrat" panose="00000500000000000000" pitchFamily="2" charset="0"/>
              </a:rPr>
              <a:t>5</a:t>
            </a:r>
            <a:endParaRPr kumimoji="0" lang="en-GB" sz="1100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6234B4-F966-13C2-A72C-1F3A3E1A8343}"/>
              </a:ext>
            </a:extLst>
          </p:cNvPr>
          <p:cNvSpPr txBox="1"/>
          <p:nvPr/>
        </p:nvSpPr>
        <p:spPr>
          <a:xfrm>
            <a:off x="5041449" y="3645692"/>
            <a:ext cx="2109100" cy="1626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+27.8%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share of website visits delivered </a:t>
            </a:r>
            <a:r>
              <a:rPr kumimoji="0" lang="en-GB" sz="11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with only 10,2% share of advertising on radio</a:t>
            </a:r>
            <a:r>
              <a:rPr kumimoji="0" lang="en-BE" sz="110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6</a:t>
            </a:r>
            <a:endParaRPr kumimoji="0" lang="en-GB" sz="110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1BC3F4-C5FC-BB23-8C32-8AA745BAB2BB}"/>
              </a:ext>
            </a:extLst>
          </p:cNvPr>
          <p:cNvSpPr txBox="1"/>
          <p:nvPr/>
        </p:nvSpPr>
        <p:spPr>
          <a:xfrm>
            <a:off x="7392356" y="3645692"/>
            <a:ext cx="2109100" cy="1626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1100" dirty="0">
                <a:latin typeface="Montserrat" panose="00000500000000000000" pitchFamily="2" charset="0"/>
              </a:rPr>
              <a:t>Radio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4x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1100" b="1" dirty="0">
                <a:latin typeface="Montserrat" panose="00000500000000000000" pitchFamily="2" charset="0"/>
              </a:rPr>
              <a:t>m</a:t>
            </a:r>
            <a:r>
              <a:rPr kumimoji="0" lang="en-BE" sz="11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ore cost effective </a:t>
            </a:r>
            <a:r>
              <a:rPr kumimoji="0" lang="en-GB" sz="11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at stimulating brand browsing </a:t>
            </a:r>
            <a:r>
              <a:rPr kumimoji="0" lang="en-GB" sz="11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than other media</a:t>
            </a:r>
            <a:r>
              <a:rPr lang="en-BE" sz="1100" baseline="30000" dirty="0">
                <a:latin typeface="Montserrat" panose="00000500000000000000" pitchFamily="2" charset="0"/>
              </a:rPr>
              <a:t>4</a:t>
            </a:r>
            <a:endParaRPr kumimoji="0" lang="en-GB" sz="110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1D6F08A-14E4-83D7-8305-BDF92BCED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" b="56"/>
          <a:stretch/>
        </p:blipFill>
        <p:spPr>
          <a:xfrm>
            <a:off x="9743263" y="3645692"/>
            <a:ext cx="2448737" cy="16293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6FAAFB2-EE09-390D-526B-18C6AEA58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" y="3645910"/>
            <a:ext cx="2448737" cy="16320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8DB37E-D382-0F9A-5531-86EDC5BAF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12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29E92A-196C-F683-5D8B-FE5C8B1FC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2" b="11372"/>
          <a:stretch/>
        </p:blipFill>
        <p:spPr>
          <a:xfrm>
            <a:off x="0" y="-9330"/>
            <a:ext cx="12191999" cy="6296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EFDAA1-4FC5-0425-8695-37F3702E12AC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F83207-19F7-F2E6-95C4-E16BF5953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C16314ED-214B-A1A3-3A12-04688F074250}"/>
              </a:ext>
            </a:extLst>
          </p:cNvPr>
          <p:cNvSpPr/>
          <p:nvPr/>
        </p:nvSpPr>
        <p:spPr>
          <a:xfrm>
            <a:off x="1" y="1100106"/>
            <a:ext cx="6094415" cy="519619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6AECCDF-1A75-D346-D88D-6AAAA26F4D20}"/>
              </a:ext>
            </a:extLst>
          </p:cNvPr>
          <p:cNvSpPr txBox="1"/>
          <p:nvPr/>
        </p:nvSpPr>
        <p:spPr>
          <a:xfrm>
            <a:off x="349928" y="2617510"/>
            <a:ext cx="5423855" cy="34163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5400" spc="60" dirty="0">
                <a:solidFill>
                  <a:schemeClr val="accent4"/>
                </a:solidFill>
                <a:latin typeface="+mj-lt"/>
              </a:rPr>
              <a:t>Radio is so much </a:t>
            </a:r>
            <a:r>
              <a:rPr lang="en-GB" sz="5400" b="1" spc="60" dirty="0">
                <a:solidFill>
                  <a:schemeClr val="accent4"/>
                </a:solidFill>
                <a:latin typeface="+mj-lt"/>
              </a:rPr>
              <a:t>more than a call-to-action media</a:t>
            </a:r>
            <a:endParaRPr lang="en-GB" sz="5400" spc="6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2D48758-51EA-4C3E-CA5F-E6E36F1EFF9C}"/>
              </a:ext>
            </a:extLst>
          </p:cNvPr>
          <p:cNvSpPr/>
          <p:nvPr userDrawn="1"/>
        </p:nvSpPr>
        <p:spPr>
          <a:xfrm>
            <a:off x="0" y="1100107"/>
            <a:ext cx="1149531" cy="10226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5400" b="1" dirty="0">
                <a:solidFill>
                  <a:schemeClr val="bg1"/>
                </a:solidFill>
              </a:rPr>
              <a:t>9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2C9C-FE2F-174C-5168-E38F214940FA}"/>
              </a:ext>
            </a:extLst>
          </p:cNvPr>
          <p:cNvGrpSpPr/>
          <p:nvPr/>
        </p:nvGrpSpPr>
        <p:grpSpPr>
          <a:xfrm>
            <a:off x="9540886" y="4487107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EA0F6E9-FD24-C8C7-4EFF-90E0D73291BB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C29117D5-8780-1B55-5B19-E37492364022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0AA6C18F-CC23-BE9C-4B00-D93B66CD18BD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B100814-6A61-4C25-A846-8AF1129B4500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42337EF-D461-80DA-C506-D3BB33F4AF85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6DD96521-F8B9-B974-71E8-66130F55F5BF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1977E88-1C9E-5E02-C253-F55B7DA7C0C7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4E12922-DAAC-0DAF-B3AF-ACE75FD706BC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C39B3E9E-51DC-1373-5B80-7A3CA23B8B40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AA8FE805-0A0C-7E25-DD9C-18C9BF0F0D39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F38A631B-5A9F-FD56-E517-3F6C0BE7D652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2F8B8AEB-B5C2-53FB-5198-BF0242CD52C5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7C83D8DA-61CB-96B3-E212-0AC822E55060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B7664627-2F17-5EA8-D810-2566FEF3D586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574F4035-F914-6308-1710-40F2CCE508CB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636E83B-9808-F051-8981-D5D33D6E6819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A786BDB2-DCEF-0FBF-30CF-FE171391D406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6F815FF-F2C1-C189-49C5-68176891B6AD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DBEC12C-BFDA-12A6-F5BB-227A4BD3C461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DF772BE-BDDA-F8C6-E86E-8082EBFE343B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0544DB3-9AA6-6F0B-10A4-8877C9B70355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23D198E2-9257-B8C1-2EEC-2BBA4CC9F616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1143A2D-ADE0-B72E-2E96-A01A9E13087A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4D4468C1-5A97-D675-90C5-2F403192E678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5E3D2802-BAA1-D210-6E23-90BD0EC21093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7A59322E-C49F-7E53-8450-A1951E227E97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D231C2AF-E4DD-D613-A910-E8DE5B5014C4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36F1F8F-68B2-1669-8ABF-9072A7BEAFC5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602EF5D-AAED-9596-42F7-93332A1AD2A0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D7D56A1A-001C-2E54-F582-7BCF8F309D00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5ED7CF4E-EC0A-5328-2B8B-A246CBE9563C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7833ED2-3F5B-4A6E-F88E-76438EA6E521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DB9D535-F657-7B6E-EDFF-8259E46CD17D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D4F54AA6-5D74-B6EE-49E4-89F52F97A209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BFF7EB-16D4-4ECD-3897-9783251E2252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9D40360-F0D6-6FBA-002C-4264C869B2D5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35A084E-6A68-E929-065F-2E971E700224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56B85E1-46F9-4413-6FE7-EE50AE283D2A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FE95A05-F2CC-4646-0CAF-B100131346E1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43F59F6-B17A-3753-86F2-819A6446A299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566331B-B509-1110-DBE1-818D3593DB98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E2574B1-36D1-4D77-7C86-BCAE8842BFA5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04C743E-0D69-64AF-EEE6-1808725E3792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1BD24D1-5653-A39B-4004-9EE3A70154F8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3869C9C-72FF-B5D9-AD6B-9E1515BBE00D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193983F-3013-D850-67A6-E05610483458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06EF2C4-8EA2-0BA1-8C7F-A8BE3F3BF936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34B5BFB-DF41-D883-2E35-6EE7F1E87B88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113B65F-8F84-98A8-E999-0F7A1BEBDBD2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76859D0-CED1-EA69-DE5D-DE52D67E87B9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6F29F2A-65C7-7F5C-B283-BD3C7AB2D29C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FC337D0-262C-8E5B-5533-BA5174613FC8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9E00EE0-A06A-280F-D753-67366D5943E6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4" name="Freeform 8">
              <a:extLst>
                <a:ext uri="{FF2B5EF4-FFF2-40B4-BE49-F238E27FC236}">
                  <a16:creationId xmlns:a16="http://schemas.microsoft.com/office/drawing/2014/main" id="{D7A0063F-4C8A-5F72-7E77-D97C5E0E1F7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01D141A8-5BF4-1416-BF0F-D1CF75FC6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11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339634" y="354909"/>
            <a:ext cx="11512731" cy="107612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3000" b="1" dirty="0"/>
              <a:t>Radio drives immediate activation and helps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3000" b="1" dirty="0"/>
              <a:t>brands grow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0" y="1715589"/>
            <a:ext cx="12192000" cy="4589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9DF363-539B-41C0-5D4B-3A6530B575F5}"/>
              </a:ext>
            </a:extLst>
          </p:cNvPr>
          <p:cNvSpPr txBox="1"/>
          <p:nvPr/>
        </p:nvSpPr>
        <p:spPr>
          <a:xfrm>
            <a:off x="339634" y="5689155"/>
            <a:ext cx="11512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prstClr val="white">
                    <a:lumMod val="50000"/>
                  </a:prstClr>
                </a:solidFill>
              </a:rPr>
              <a:t>Source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s</a:t>
            </a:r>
            <a:r>
              <a:rPr lang="fr-FR" sz="1000" dirty="0">
                <a:solidFill>
                  <a:prstClr val="white">
                    <a:lumMod val="50000"/>
                  </a:prstClr>
                </a:solidFill>
              </a:rPr>
              <a:t>: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  </a:t>
            </a:r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* Radio: The Online Multiplier, </a:t>
            </a:r>
            <a:r>
              <a:rPr lang="en-GB" sz="1000" dirty="0" err="1">
                <a:solidFill>
                  <a:prstClr val="white">
                    <a:lumMod val="50000"/>
                  </a:prstClr>
                </a:solidFill>
              </a:rPr>
              <a:t>Radiocentre</a:t>
            </a:r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 UK // ** IPA Databank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FEA1532-3302-EC55-4B7D-446792CB8987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A32BAC-7731-32A0-EF24-085479E7ABE9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EDBF22B7-EC51-2B7D-0FAF-104E5A7144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282D6F3-EBA0-3749-A5A5-624538C7B7CE}"/>
              </a:ext>
            </a:extLst>
          </p:cNvPr>
          <p:cNvSpPr/>
          <p:nvPr/>
        </p:nvSpPr>
        <p:spPr>
          <a:xfrm>
            <a:off x="339634" y="2222519"/>
            <a:ext cx="3682293" cy="33397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sz="1200" b="1" dirty="0">
                <a:solidFill>
                  <a:schemeClr val="tx2"/>
                </a:solidFill>
              </a:rPr>
              <a:t>Radio drives immediate activation getting tactical messages to air quickly and building frequency.</a:t>
            </a:r>
            <a:r>
              <a:rPr lang="en-GB" sz="1200" dirty="0">
                <a:solidFill>
                  <a:schemeClr val="tx2"/>
                </a:solidFill>
              </a:rPr>
              <a:t> </a:t>
            </a:r>
          </a:p>
          <a:p>
            <a:pPr algn="ctr"/>
            <a:endParaRPr lang="en-GB" sz="1200" dirty="0">
              <a:solidFill>
                <a:schemeClr val="tx2"/>
              </a:solidFill>
            </a:endParaRPr>
          </a:p>
          <a:p>
            <a:pPr algn="ctr"/>
            <a:endParaRPr lang="en-GB" sz="1200" dirty="0">
              <a:solidFill>
                <a:schemeClr val="tx2"/>
              </a:solidFill>
            </a:endParaRPr>
          </a:p>
          <a:p>
            <a:pPr algn="ctr"/>
            <a:endParaRPr lang="en-GB" sz="1200" dirty="0">
              <a:solidFill>
                <a:schemeClr val="tx2"/>
              </a:solidFill>
            </a:endParaRPr>
          </a:p>
          <a:p>
            <a:pPr algn="ctr"/>
            <a:endParaRPr lang="en-GB" sz="1200" dirty="0">
              <a:solidFill>
                <a:schemeClr val="tx2"/>
              </a:solidFill>
            </a:endParaRPr>
          </a:p>
          <a:p>
            <a:pPr algn="ctr"/>
            <a:endParaRPr lang="en-GB" sz="1200" dirty="0">
              <a:solidFill>
                <a:schemeClr val="tx2"/>
              </a:solidFill>
            </a:endParaRPr>
          </a:p>
          <a:p>
            <a:pPr algn="ctr"/>
            <a:r>
              <a:rPr lang="en-GB" sz="1200" dirty="0">
                <a:solidFill>
                  <a:schemeClr val="tx2"/>
                </a:solidFill>
              </a:rPr>
              <a:t>Radio also helps brands to grow – the </a:t>
            </a:r>
            <a:r>
              <a:rPr lang="en-GB" sz="1200" b="1" dirty="0">
                <a:solidFill>
                  <a:schemeClr val="tx2"/>
                </a:solidFill>
              </a:rPr>
              <a:t>high reach of radio combined with its mood-enhancing effect on listeners brings brand-building messages across.</a:t>
            </a:r>
          </a:p>
          <a:p>
            <a:pPr algn="ctr"/>
            <a:endParaRPr lang="en-BE" sz="1200" b="1" dirty="0">
              <a:solidFill>
                <a:schemeClr val="tx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D0261C-F46F-CB21-1AEB-AD1665B7FB81}"/>
              </a:ext>
            </a:extLst>
          </p:cNvPr>
          <p:cNvSpPr/>
          <p:nvPr/>
        </p:nvSpPr>
        <p:spPr>
          <a:xfrm>
            <a:off x="4254855" y="2222519"/>
            <a:ext cx="3682293" cy="33397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Radio can </a:t>
            </a:r>
            <a:r>
              <a:rPr lang="en-GB" b="1" dirty="0">
                <a:solidFill>
                  <a:schemeClr val="tx1"/>
                </a:solidFill>
              </a:rPr>
              <a:t>improve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the cost-effectiveness of brand campaigns </a:t>
            </a:r>
            <a:r>
              <a:rPr lang="en-GB" dirty="0">
                <a:solidFill>
                  <a:schemeClr val="tx1"/>
                </a:solidFill>
              </a:rPr>
              <a:t>by </a:t>
            </a:r>
          </a:p>
          <a:p>
            <a:pPr algn="ctr"/>
            <a:r>
              <a:rPr lang="en-GB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over 20%</a:t>
            </a:r>
            <a:r>
              <a:rPr lang="en-GB" dirty="0">
                <a:solidFill>
                  <a:schemeClr val="tx1"/>
                </a:solidFill>
              </a:rPr>
              <a:t>*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76D121-D247-738C-74AD-69B03CDD1B4D}"/>
              </a:ext>
            </a:extLst>
          </p:cNvPr>
          <p:cNvSpPr/>
          <p:nvPr/>
        </p:nvSpPr>
        <p:spPr>
          <a:xfrm>
            <a:off x="8175220" y="2222519"/>
            <a:ext cx="3682293" cy="33397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1200" dirty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GB" sz="1200" b="1" dirty="0">
                <a:solidFill>
                  <a:schemeClr val="tx2"/>
                </a:solidFill>
              </a:rPr>
              <a:t>Including radio in the mix </a:t>
            </a:r>
            <a:br>
              <a:rPr lang="en-GB" sz="1200" b="1" dirty="0">
                <a:solidFill>
                  <a:schemeClr val="tx2"/>
                </a:solidFill>
              </a:rPr>
            </a:br>
            <a:r>
              <a:rPr lang="en-GB" sz="1200" b="1" dirty="0">
                <a:solidFill>
                  <a:schemeClr val="tx2"/>
                </a:solidFill>
              </a:rPr>
              <a:t>significantly increases the </a:t>
            </a:r>
            <a:br>
              <a:rPr lang="en-GB" sz="1200" b="1" dirty="0">
                <a:solidFill>
                  <a:schemeClr val="tx2"/>
                </a:solidFill>
              </a:rPr>
            </a:br>
            <a:r>
              <a:rPr lang="en-GB" sz="1200" b="1" dirty="0">
                <a:solidFill>
                  <a:schemeClr val="tx2"/>
                </a:solidFill>
              </a:rPr>
              <a:t>chance of achieving </a:t>
            </a:r>
            <a:br>
              <a:rPr lang="en-GB" sz="1200" b="1" dirty="0">
                <a:solidFill>
                  <a:schemeClr val="tx2"/>
                </a:solidFill>
              </a:rPr>
            </a:br>
            <a:r>
              <a:rPr lang="en-GB" sz="1200" b="1" dirty="0">
                <a:solidFill>
                  <a:schemeClr val="tx2"/>
                </a:solidFill>
              </a:rPr>
              <a:t>brand fame</a:t>
            </a:r>
            <a:endParaRPr lang="en-GB" sz="1200" dirty="0">
              <a:solidFill>
                <a:schemeClr val="tx2"/>
              </a:solidFill>
            </a:endParaRPr>
          </a:p>
          <a:p>
            <a:pPr algn="ctr"/>
            <a:r>
              <a:rPr lang="en-GB" sz="1200" dirty="0">
                <a:solidFill>
                  <a:schemeClr val="tx2"/>
                </a:solidFill>
              </a:rPr>
              <a:t>Campaigns which use radio have a stronger “fame effect” than those which do not**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B1A2C7F6-C3AA-3DC4-A7D1-5FD72CA99F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3406742"/>
              </p:ext>
            </p:extLst>
          </p:nvPr>
        </p:nvGraphicFramePr>
        <p:xfrm>
          <a:off x="8286526" y="3596640"/>
          <a:ext cx="3496120" cy="1859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EFEA7DD-A25D-654C-D1BC-F7C06EB614DC}"/>
              </a:ext>
            </a:extLst>
          </p:cNvPr>
          <p:cNvCxnSpPr>
            <a:cxnSpLocks/>
          </p:cNvCxnSpPr>
          <p:nvPr/>
        </p:nvCxnSpPr>
        <p:spPr>
          <a:xfrm flipV="1">
            <a:off x="9681476" y="3787250"/>
            <a:ext cx="673017" cy="319378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C3F5890-B2D8-673C-A482-0924C05BD086}"/>
              </a:ext>
            </a:extLst>
          </p:cNvPr>
          <p:cNvSpPr txBox="1"/>
          <p:nvPr/>
        </p:nvSpPr>
        <p:spPr>
          <a:xfrm>
            <a:off x="9679484" y="4062490"/>
            <a:ext cx="710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+8%</a:t>
            </a:r>
          </a:p>
        </p:txBody>
      </p:sp>
      <p:sp>
        <p:nvSpPr>
          <p:cNvPr id="24" name="Freeform 55">
            <a:extLst>
              <a:ext uri="{FF2B5EF4-FFF2-40B4-BE49-F238E27FC236}">
                <a16:creationId xmlns:a16="http://schemas.microsoft.com/office/drawing/2014/main" id="{39C65914-6FC4-80E7-D230-B07BFCEE4B8D}"/>
              </a:ext>
            </a:extLst>
          </p:cNvPr>
          <p:cNvSpPr>
            <a:spLocks/>
          </p:cNvSpPr>
          <p:nvPr/>
        </p:nvSpPr>
        <p:spPr bwMode="auto">
          <a:xfrm>
            <a:off x="2114641" y="2557436"/>
            <a:ext cx="319088" cy="432000"/>
          </a:xfrm>
          <a:custGeom>
            <a:avLst/>
            <a:gdLst>
              <a:gd name="T0" fmla="*/ 201 w 201"/>
              <a:gd name="T1" fmla="*/ 85 h 267"/>
              <a:gd name="T2" fmla="*/ 110 w 201"/>
              <a:gd name="T3" fmla="*/ 85 h 267"/>
              <a:gd name="T4" fmla="*/ 158 w 201"/>
              <a:gd name="T5" fmla="*/ 0 h 267"/>
              <a:gd name="T6" fmla="*/ 48 w 201"/>
              <a:gd name="T7" fmla="*/ 0 h 267"/>
              <a:gd name="T8" fmla="*/ 0 w 201"/>
              <a:gd name="T9" fmla="*/ 139 h 267"/>
              <a:gd name="T10" fmla="*/ 78 w 201"/>
              <a:gd name="T11" fmla="*/ 139 h 267"/>
              <a:gd name="T12" fmla="*/ 43 w 201"/>
              <a:gd name="T13" fmla="*/ 267 h 267"/>
              <a:gd name="T14" fmla="*/ 201 w 201"/>
              <a:gd name="T15" fmla="*/ 85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1" h="267">
                <a:moveTo>
                  <a:pt x="201" y="85"/>
                </a:moveTo>
                <a:lnTo>
                  <a:pt x="110" y="85"/>
                </a:lnTo>
                <a:lnTo>
                  <a:pt x="158" y="0"/>
                </a:lnTo>
                <a:lnTo>
                  <a:pt x="48" y="0"/>
                </a:lnTo>
                <a:lnTo>
                  <a:pt x="0" y="139"/>
                </a:lnTo>
                <a:lnTo>
                  <a:pt x="78" y="139"/>
                </a:lnTo>
                <a:lnTo>
                  <a:pt x="43" y="267"/>
                </a:lnTo>
                <a:lnTo>
                  <a:pt x="201" y="8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/>
          </a:p>
        </p:txBody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AA8DD885-4CB7-FD33-4513-A5F9C025EB7D}"/>
              </a:ext>
            </a:extLst>
          </p:cNvPr>
          <p:cNvSpPr>
            <a:spLocks/>
          </p:cNvSpPr>
          <p:nvPr/>
        </p:nvSpPr>
        <p:spPr bwMode="auto">
          <a:xfrm>
            <a:off x="2035266" y="3946939"/>
            <a:ext cx="477838" cy="454025"/>
          </a:xfrm>
          <a:custGeom>
            <a:avLst/>
            <a:gdLst>
              <a:gd name="T0" fmla="*/ 197 w 301"/>
              <a:gd name="T1" fmla="*/ 93 h 286"/>
              <a:gd name="T2" fmla="*/ 150 w 301"/>
              <a:gd name="T3" fmla="*/ 0 h 286"/>
              <a:gd name="T4" fmla="*/ 105 w 301"/>
              <a:gd name="T5" fmla="*/ 93 h 286"/>
              <a:gd name="T6" fmla="*/ 0 w 301"/>
              <a:gd name="T7" fmla="*/ 110 h 286"/>
              <a:gd name="T8" fmla="*/ 76 w 301"/>
              <a:gd name="T9" fmla="*/ 184 h 286"/>
              <a:gd name="T10" fmla="*/ 57 w 301"/>
              <a:gd name="T11" fmla="*/ 286 h 286"/>
              <a:gd name="T12" fmla="*/ 150 w 301"/>
              <a:gd name="T13" fmla="*/ 239 h 286"/>
              <a:gd name="T14" fmla="*/ 245 w 301"/>
              <a:gd name="T15" fmla="*/ 286 h 286"/>
              <a:gd name="T16" fmla="*/ 226 w 301"/>
              <a:gd name="T17" fmla="*/ 184 h 286"/>
              <a:gd name="T18" fmla="*/ 301 w 301"/>
              <a:gd name="T19" fmla="*/ 110 h 286"/>
              <a:gd name="T20" fmla="*/ 197 w 301"/>
              <a:gd name="T21" fmla="*/ 93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1" h="286">
                <a:moveTo>
                  <a:pt x="197" y="93"/>
                </a:moveTo>
                <a:lnTo>
                  <a:pt x="150" y="0"/>
                </a:lnTo>
                <a:lnTo>
                  <a:pt x="105" y="93"/>
                </a:lnTo>
                <a:lnTo>
                  <a:pt x="0" y="110"/>
                </a:lnTo>
                <a:lnTo>
                  <a:pt x="76" y="184"/>
                </a:lnTo>
                <a:lnTo>
                  <a:pt x="57" y="286"/>
                </a:lnTo>
                <a:lnTo>
                  <a:pt x="150" y="239"/>
                </a:lnTo>
                <a:lnTo>
                  <a:pt x="245" y="286"/>
                </a:lnTo>
                <a:lnTo>
                  <a:pt x="226" y="184"/>
                </a:lnTo>
                <a:lnTo>
                  <a:pt x="301" y="110"/>
                </a:lnTo>
                <a:lnTo>
                  <a:pt x="197" y="9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/>
          </a:p>
        </p:txBody>
      </p:sp>
      <p:sp>
        <p:nvSpPr>
          <p:cNvPr id="26" name="Freeform 37">
            <a:extLst>
              <a:ext uri="{FF2B5EF4-FFF2-40B4-BE49-F238E27FC236}">
                <a16:creationId xmlns:a16="http://schemas.microsoft.com/office/drawing/2014/main" id="{5C614164-7B2A-B20D-141E-AB4378656BC1}"/>
              </a:ext>
            </a:extLst>
          </p:cNvPr>
          <p:cNvSpPr>
            <a:spLocks noEditPoints="1"/>
          </p:cNvSpPr>
          <p:nvPr/>
        </p:nvSpPr>
        <p:spPr bwMode="auto">
          <a:xfrm>
            <a:off x="5861999" y="2536360"/>
            <a:ext cx="468000" cy="468000"/>
          </a:xfrm>
          <a:custGeom>
            <a:avLst/>
            <a:gdLst>
              <a:gd name="T0" fmla="*/ 18 w 128"/>
              <a:gd name="T1" fmla="*/ 68 h 128"/>
              <a:gd name="T2" fmla="*/ 23 w 128"/>
              <a:gd name="T3" fmla="*/ 88 h 128"/>
              <a:gd name="T4" fmla="*/ 33 w 128"/>
              <a:gd name="T5" fmla="*/ 92 h 128"/>
              <a:gd name="T6" fmla="*/ 50 w 128"/>
              <a:gd name="T7" fmla="*/ 82 h 128"/>
              <a:gd name="T8" fmla="*/ 69 w 128"/>
              <a:gd name="T9" fmla="*/ 88 h 128"/>
              <a:gd name="T10" fmla="*/ 74 w 128"/>
              <a:gd name="T11" fmla="*/ 69 h 128"/>
              <a:gd name="T12" fmla="*/ 91 w 128"/>
              <a:gd name="T13" fmla="*/ 65 h 128"/>
              <a:gd name="T14" fmla="*/ 82 w 128"/>
              <a:gd name="T15" fmla="*/ 50 h 128"/>
              <a:gd name="T16" fmla="*/ 93 w 128"/>
              <a:gd name="T17" fmla="*/ 33 h 128"/>
              <a:gd name="T18" fmla="*/ 75 w 128"/>
              <a:gd name="T19" fmla="*/ 24 h 128"/>
              <a:gd name="T20" fmla="*/ 70 w 128"/>
              <a:gd name="T21" fmla="*/ 4 h 128"/>
              <a:gd name="T22" fmla="*/ 61 w 128"/>
              <a:gd name="T23" fmla="*/ 0 h 128"/>
              <a:gd name="T24" fmla="*/ 43 w 128"/>
              <a:gd name="T25" fmla="*/ 10 h 128"/>
              <a:gd name="T26" fmla="*/ 24 w 128"/>
              <a:gd name="T27" fmla="*/ 4 h 128"/>
              <a:gd name="T28" fmla="*/ 19 w 128"/>
              <a:gd name="T29" fmla="*/ 23 h 128"/>
              <a:gd name="T30" fmla="*/ 3 w 128"/>
              <a:gd name="T31" fmla="*/ 27 h 128"/>
              <a:gd name="T32" fmla="*/ 11 w 128"/>
              <a:gd name="T33" fmla="*/ 41 h 128"/>
              <a:gd name="T34" fmla="*/ 0 w 128"/>
              <a:gd name="T35" fmla="*/ 59 h 128"/>
              <a:gd name="T36" fmla="*/ 56 w 128"/>
              <a:gd name="T37" fmla="*/ 24 h 128"/>
              <a:gd name="T38" fmla="*/ 37 w 128"/>
              <a:gd name="T39" fmla="*/ 68 h 128"/>
              <a:gd name="T40" fmla="*/ 56 w 128"/>
              <a:gd name="T41" fmla="*/ 24 h 128"/>
              <a:gd name="T42" fmla="*/ 47 w 128"/>
              <a:gd name="T43" fmla="*/ 58 h 128"/>
              <a:gd name="T44" fmla="*/ 47 w 128"/>
              <a:gd name="T45" fmla="*/ 34 h 128"/>
              <a:gd name="T46" fmla="*/ 121 w 128"/>
              <a:gd name="T47" fmla="*/ 94 h 128"/>
              <a:gd name="T48" fmla="*/ 119 w 128"/>
              <a:gd name="T49" fmla="*/ 90 h 128"/>
              <a:gd name="T50" fmla="*/ 118 w 128"/>
              <a:gd name="T51" fmla="*/ 78 h 128"/>
              <a:gd name="T52" fmla="*/ 107 w 128"/>
              <a:gd name="T53" fmla="*/ 83 h 128"/>
              <a:gd name="T54" fmla="*/ 103 w 128"/>
              <a:gd name="T55" fmla="*/ 72 h 128"/>
              <a:gd name="T56" fmla="*/ 97 w 128"/>
              <a:gd name="T57" fmla="*/ 72 h 128"/>
              <a:gd name="T58" fmla="*/ 93 w 128"/>
              <a:gd name="T59" fmla="*/ 83 h 128"/>
              <a:gd name="T60" fmla="*/ 83 w 128"/>
              <a:gd name="T61" fmla="*/ 78 h 128"/>
              <a:gd name="T62" fmla="*/ 82 w 128"/>
              <a:gd name="T63" fmla="*/ 90 h 128"/>
              <a:gd name="T64" fmla="*/ 80 w 128"/>
              <a:gd name="T65" fmla="*/ 94 h 128"/>
              <a:gd name="T66" fmla="*/ 72 w 128"/>
              <a:gd name="T67" fmla="*/ 100 h 128"/>
              <a:gd name="T68" fmla="*/ 80 w 128"/>
              <a:gd name="T69" fmla="*/ 105 h 128"/>
              <a:gd name="T70" fmla="*/ 82 w 128"/>
              <a:gd name="T71" fmla="*/ 110 h 128"/>
              <a:gd name="T72" fmla="*/ 83 w 128"/>
              <a:gd name="T73" fmla="*/ 122 h 128"/>
              <a:gd name="T74" fmla="*/ 93 w 128"/>
              <a:gd name="T75" fmla="*/ 117 h 128"/>
              <a:gd name="T76" fmla="*/ 97 w 128"/>
              <a:gd name="T77" fmla="*/ 128 h 128"/>
              <a:gd name="T78" fmla="*/ 103 w 128"/>
              <a:gd name="T79" fmla="*/ 128 h 128"/>
              <a:gd name="T80" fmla="*/ 107 w 128"/>
              <a:gd name="T81" fmla="*/ 117 h 128"/>
              <a:gd name="T82" fmla="*/ 118 w 128"/>
              <a:gd name="T83" fmla="*/ 122 h 128"/>
              <a:gd name="T84" fmla="*/ 119 w 128"/>
              <a:gd name="T85" fmla="*/ 110 h 128"/>
              <a:gd name="T86" fmla="*/ 121 w 128"/>
              <a:gd name="T87" fmla="*/ 105 h 128"/>
              <a:gd name="T88" fmla="*/ 128 w 128"/>
              <a:gd name="T89" fmla="*/ 100 h 128"/>
              <a:gd name="T90" fmla="*/ 121 w 128"/>
              <a:gd name="T91" fmla="*/ 94 h 128"/>
              <a:gd name="T92" fmla="*/ 94 w 128"/>
              <a:gd name="T93" fmla="*/ 100 h 128"/>
              <a:gd name="T94" fmla="*/ 106 w 128"/>
              <a:gd name="T95" fmla="*/ 10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8" h="128">
                <a:moveTo>
                  <a:pt x="4" y="68"/>
                </a:moveTo>
                <a:cubicBezTo>
                  <a:pt x="18" y="68"/>
                  <a:pt x="18" y="68"/>
                  <a:pt x="18" y="68"/>
                </a:cubicBezTo>
                <a:cubicBezTo>
                  <a:pt x="20" y="70"/>
                  <a:pt x="22" y="72"/>
                  <a:pt x="24" y="74"/>
                </a:cubicBezTo>
                <a:cubicBezTo>
                  <a:pt x="23" y="88"/>
                  <a:pt x="23" y="88"/>
                  <a:pt x="23" y="88"/>
                </a:cubicBezTo>
                <a:cubicBezTo>
                  <a:pt x="24" y="89"/>
                  <a:pt x="26" y="89"/>
                  <a:pt x="28" y="90"/>
                </a:cubicBezTo>
                <a:cubicBezTo>
                  <a:pt x="29" y="91"/>
                  <a:pt x="31" y="91"/>
                  <a:pt x="33" y="92"/>
                </a:cubicBezTo>
                <a:cubicBezTo>
                  <a:pt x="42" y="82"/>
                  <a:pt x="42" y="82"/>
                  <a:pt x="42" y="82"/>
                </a:cubicBezTo>
                <a:cubicBezTo>
                  <a:pt x="45" y="82"/>
                  <a:pt x="47" y="82"/>
                  <a:pt x="50" y="82"/>
                </a:cubicBezTo>
                <a:cubicBezTo>
                  <a:pt x="59" y="92"/>
                  <a:pt x="59" y="92"/>
                  <a:pt x="59" y="92"/>
                </a:cubicBezTo>
                <a:cubicBezTo>
                  <a:pt x="63" y="91"/>
                  <a:pt x="66" y="90"/>
                  <a:pt x="69" y="88"/>
                </a:cubicBezTo>
                <a:cubicBezTo>
                  <a:pt x="69" y="74"/>
                  <a:pt x="69" y="74"/>
                  <a:pt x="69" y="74"/>
                </a:cubicBezTo>
                <a:cubicBezTo>
                  <a:pt x="71" y="73"/>
                  <a:pt x="73" y="71"/>
                  <a:pt x="74" y="69"/>
                </a:cubicBezTo>
                <a:cubicBezTo>
                  <a:pt x="88" y="70"/>
                  <a:pt x="88" y="70"/>
                  <a:pt x="88" y="70"/>
                </a:cubicBezTo>
                <a:cubicBezTo>
                  <a:pt x="89" y="68"/>
                  <a:pt x="90" y="67"/>
                  <a:pt x="91" y="65"/>
                </a:cubicBezTo>
                <a:cubicBezTo>
                  <a:pt x="91" y="63"/>
                  <a:pt x="92" y="62"/>
                  <a:pt x="93" y="60"/>
                </a:cubicBezTo>
                <a:cubicBezTo>
                  <a:pt x="82" y="50"/>
                  <a:pt x="82" y="50"/>
                  <a:pt x="82" y="50"/>
                </a:cubicBezTo>
                <a:cubicBezTo>
                  <a:pt x="83" y="48"/>
                  <a:pt x="83" y="45"/>
                  <a:pt x="82" y="42"/>
                </a:cubicBezTo>
                <a:cubicBezTo>
                  <a:pt x="93" y="33"/>
                  <a:pt x="93" y="33"/>
                  <a:pt x="93" y="33"/>
                </a:cubicBezTo>
                <a:cubicBezTo>
                  <a:pt x="92" y="30"/>
                  <a:pt x="91" y="27"/>
                  <a:pt x="89" y="23"/>
                </a:cubicBezTo>
                <a:cubicBezTo>
                  <a:pt x="75" y="24"/>
                  <a:pt x="75" y="24"/>
                  <a:pt x="75" y="24"/>
                </a:cubicBezTo>
                <a:cubicBezTo>
                  <a:pt x="73" y="22"/>
                  <a:pt x="72" y="20"/>
                  <a:pt x="69" y="18"/>
                </a:cubicBezTo>
                <a:cubicBezTo>
                  <a:pt x="70" y="4"/>
                  <a:pt x="70" y="4"/>
                  <a:pt x="70" y="4"/>
                </a:cubicBezTo>
                <a:cubicBezTo>
                  <a:pt x="69" y="3"/>
                  <a:pt x="67" y="3"/>
                  <a:pt x="66" y="2"/>
                </a:cubicBezTo>
                <a:cubicBezTo>
                  <a:pt x="64" y="1"/>
                  <a:pt x="62" y="1"/>
                  <a:pt x="61" y="0"/>
                </a:cubicBezTo>
                <a:cubicBezTo>
                  <a:pt x="51" y="10"/>
                  <a:pt x="51" y="10"/>
                  <a:pt x="51" y="10"/>
                </a:cubicBezTo>
                <a:cubicBezTo>
                  <a:pt x="48" y="10"/>
                  <a:pt x="46" y="10"/>
                  <a:pt x="43" y="10"/>
                </a:cubicBezTo>
                <a:cubicBezTo>
                  <a:pt x="34" y="0"/>
                  <a:pt x="34" y="0"/>
                  <a:pt x="34" y="0"/>
                </a:cubicBezTo>
                <a:cubicBezTo>
                  <a:pt x="31" y="1"/>
                  <a:pt x="27" y="2"/>
                  <a:pt x="24" y="4"/>
                </a:cubicBezTo>
                <a:cubicBezTo>
                  <a:pt x="25" y="17"/>
                  <a:pt x="25" y="17"/>
                  <a:pt x="25" y="17"/>
                </a:cubicBezTo>
                <a:cubicBezTo>
                  <a:pt x="22" y="19"/>
                  <a:pt x="21" y="21"/>
                  <a:pt x="19" y="23"/>
                </a:cubicBezTo>
                <a:cubicBezTo>
                  <a:pt x="5" y="22"/>
                  <a:pt x="5" y="22"/>
                  <a:pt x="5" y="22"/>
                </a:cubicBezTo>
                <a:cubicBezTo>
                  <a:pt x="4" y="24"/>
                  <a:pt x="3" y="25"/>
                  <a:pt x="3" y="27"/>
                </a:cubicBezTo>
                <a:cubicBezTo>
                  <a:pt x="2" y="29"/>
                  <a:pt x="1" y="30"/>
                  <a:pt x="1" y="32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4"/>
                  <a:pt x="11" y="47"/>
                  <a:pt x="11" y="49"/>
                </a:cubicBezTo>
                <a:cubicBezTo>
                  <a:pt x="0" y="59"/>
                  <a:pt x="0" y="59"/>
                  <a:pt x="0" y="59"/>
                </a:cubicBezTo>
                <a:cubicBezTo>
                  <a:pt x="1" y="62"/>
                  <a:pt x="3" y="65"/>
                  <a:pt x="4" y="68"/>
                </a:cubicBezTo>
                <a:close/>
                <a:moveTo>
                  <a:pt x="56" y="24"/>
                </a:moveTo>
                <a:cubicBezTo>
                  <a:pt x="68" y="29"/>
                  <a:pt x="74" y="43"/>
                  <a:pt x="69" y="55"/>
                </a:cubicBezTo>
                <a:cubicBezTo>
                  <a:pt x="63" y="68"/>
                  <a:pt x="49" y="73"/>
                  <a:pt x="37" y="68"/>
                </a:cubicBezTo>
                <a:cubicBezTo>
                  <a:pt x="25" y="63"/>
                  <a:pt x="19" y="49"/>
                  <a:pt x="25" y="36"/>
                </a:cubicBezTo>
                <a:cubicBezTo>
                  <a:pt x="30" y="24"/>
                  <a:pt x="44" y="19"/>
                  <a:pt x="56" y="24"/>
                </a:cubicBezTo>
                <a:close/>
                <a:moveTo>
                  <a:pt x="35" y="46"/>
                </a:moveTo>
                <a:cubicBezTo>
                  <a:pt x="35" y="53"/>
                  <a:pt x="40" y="58"/>
                  <a:pt x="47" y="58"/>
                </a:cubicBezTo>
                <a:cubicBezTo>
                  <a:pt x="53" y="58"/>
                  <a:pt x="59" y="53"/>
                  <a:pt x="59" y="46"/>
                </a:cubicBezTo>
                <a:cubicBezTo>
                  <a:pt x="59" y="39"/>
                  <a:pt x="53" y="34"/>
                  <a:pt x="47" y="34"/>
                </a:cubicBezTo>
                <a:cubicBezTo>
                  <a:pt x="40" y="34"/>
                  <a:pt x="35" y="39"/>
                  <a:pt x="35" y="46"/>
                </a:cubicBezTo>
                <a:close/>
                <a:moveTo>
                  <a:pt x="121" y="94"/>
                </a:moveTo>
                <a:cubicBezTo>
                  <a:pt x="117" y="93"/>
                  <a:pt x="117" y="93"/>
                  <a:pt x="117" y="93"/>
                </a:cubicBezTo>
                <a:cubicBezTo>
                  <a:pt x="119" y="90"/>
                  <a:pt x="119" y="90"/>
                  <a:pt x="119" y="90"/>
                </a:cubicBezTo>
                <a:cubicBezTo>
                  <a:pt x="122" y="82"/>
                  <a:pt x="122" y="82"/>
                  <a:pt x="122" y="82"/>
                </a:cubicBezTo>
                <a:cubicBezTo>
                  <a:pt x="121" y="81"/>
                  <a:pt x="119" y="79"/>
                  <a:pt x="118" y="78"/>
                </a:cubicBezTo>
                <a:cubicBezTo>
                  <a:pt x="111" y="81"/>
                  <a:pt x="111" y="81"/>
                  <a:pt x="111" y="81"/>
                </a:cubicBezTo>
                <a:cubicBezTo>
                  <a:pt x="107" y="83"/>
                  <a:pt x="107" y="83"/>
                  <a:pt x="107" y="83"/>
                </a:cubicBezTo>
                <a:cubicBezTo>
                  <a:pt x="106" y="80"/>
                  <a:pt x="106" y="80"/>
                  <a:pt x="106" y="80"/>
                </a:cubicBezTo>
                <a:cubicBezTo>
                  <a:pt x="103" y="72"/>
                  <a:pt x="103" y="72"/>
                  <a:pt x="103" y="72"/>
                </a:cubicBezTo>
                <a:cubicBezTo>
                  <a:pt x="102" y="72"/>
                  <a:pt x="101" y="72"/>
                  <a:pt x="100" y="72"/>
                </a:cubicBezTo>
                <a:cubicBezTo>
                  <a:pt x="99" y="72"/>
                  <a:pt x="98" y="72"/>
                  <a:pt x="97" y="72"/>
                </a:cubicBezTo>
                <a:cubicBezTo>
                  <a:pt x="95" y="80"/>
                  <a:pt x="95" y="80"/>
                  <a:pt x="95" y="80"/>
                </a:cubicBezTo>
                <a:cubicBezTo>
                  <a:pt x="93" y="83"/>
                  <a:pt x="93" y="83"/>
                  <a:pt x="93" y="83"/>
                </a:cubicBezTo>
                <a:cubicBezTo>
                  <a:pt x="90" y="81"/>
                  <a:pt x="90" y="81"/>
                  <a:pt x="90" y="81"/>
                </a:cubicBezTo>
                <a:cubicBezTo>
                  <a:pt x="83" y="78"/>
                  <a:pt x="83" y="78"/>
                  <a:pt x="83" y="78"/>
                </a:cubicBezTo>
                <a:cubicBezTo>
                  <a:pt x="81" y="79"/>
                  <a:pt x="80" y="81"/>
                  <a:pt x="79" y="82"/>
                </a:cubicBezTo>
                <a:cubicBezTo>
                  <a:pt x="82" y="90"/>
                  <a:pt x="82" y="90"/>
                  <a:pt x="82" y="90"/>
                </a:cubicBezTo>
                <a:cubicBezTo>
                  <a:pt x="83" y="93"/>
                  <a:pt x="83" y="93"/>
                  <a:pt x="83" y="93"/>
                </a:cubicBezTo>
                <a:cubicBezTo>
                  <a:pt x="80" y="94"/>
                  <a:pt x="80" y="94"/>
                  <a:pt x="80" y="94"/>
                </a:cubicBezTo>
                <a:cubicBezTo>
                  <a:pt x="73" y="97"/>
                  <a:pt x="73" y="97"/>
                  <a:pt x="73" y="97"/>
                </a:cubicBezTo>
                <a:cubicBezTo>
                  <a:pt x="72" y="98"/>
                  <a:pt x="72" y="99"/>
                  <a:pt x="72" y="100"/>
                </a:cubicBezTo>
                <a:cubicBezTo>
                  <a:pt x="72" y="101"/>
                  <a:pt x="72" y="102"/>
                  <a:pt x="73" y="103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84" y="107"/>
                  <a:pt x="84" y="107"/>
                  <a:pt x="84" y="107"/>
                </a:cubicBezTo>
                <a:cubicBezTo>
                  <a:pt x="82" y="110"/>
                  <a:pt x="82" y="110"/>
                  <a:pt x="82" y="110"/>
                </a:cubicBezTo>
                <a:cubicBezTo>
                  <a:pt x="79" y="117"/>
                  <a:pt x="79" y="117"/>
                  <a:pt x="79" y="117"/>
                </a:cubicBezTo>
                <a:cubicBezTo>
                  <a:pt x="80" y="119"/>
                  <a:pt x="81" y="120"/>
                  <a:pt x="83" y="122"/>
                </a:cubicBezTo>
                <a:cubicBezTo>
                  <a:pt x="90" y="118"/>
                  <a:pt x="90" y="118"/>
                  <a:pt x="90" y="118"/>
                </a:cubicBezTo>
                <a:cubicBezTo>
                  <a:pt x="93" y="117"/>
                  <a:pt x="93" y="117"/>
                  <a:pt x="93" y="117"/>
                </a:cubicBezTo>
                <a:cubicBezTo>
                  <a:pt x="95" y="120"/>
                  <a:pt x="95" y="120"/>
                  <a:pt x="95" y="120"/>
                </a:cubicBezTo>
                <a:cubicBezTo>
                  <a:pt x="97" y="128"/>
                  <a:pt x="97" y="128"/>
                  <a:pt x="97" y="128"/>
                </a:cubicBezTo>
                <a:cubicBezTo>
                  <a:pt x="98" y="128"/>
                  <a:pt x="99" y="128"/>
                  <a:pt x="100" y="128"/>
                </a:cubicBezTo>
                <a:cubicBezTo>
                  <a:pt x="101" y="128"/>
                  <a:pt x="102" y="128"/>
                  <a:pt x="103" y="128"/>
                </a:cubicBezTo>
                <a:cubicBezTo>
                  <a:pt x="106" y="120"/>
                  <a:pt x="106" y="120"/>
                  <a:pt x="106" y="120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11" y="118"/>
                  <a:pt x="111" y="118"/>
                  <a:pt x="111" y="118"/>
                </a:cubicBezTo>
                <a:cubicBezTo>
                  <a:pt x="118" y="122"/>
                  <a:pt x="118" y="122"/>
                  <a:pt x="118" y="122"/>
                </a:cubicBezTo>
                <a:cubicBezTo>
                  <a:pt x="119" y="120"/>
                  <a:pt x="121" y="119"/>
                  <a:pt x="122" y="117"/>
                </a:cubicBezTo>
                <a:cubicBezTo>
                  <a:pt x="119" y="110"/>
                  <a:pt x="119" y="110"/>
                  <a:pt x="119" y="110"/>
                </a:cubicBezTo>
                <a:cubicBezTo>
                  <a:pt x="117" y="107"/>
                  <a:pt x="117" y="107"/>
                  <a:pt x="117" y="107"/>
                </a:cubicBezTo>
                <a:cubicBezTo>
                  <a:pt x="121" y="105"/>
                  <a:pt x="121" y="105"/>
                  <a:pt x="121" y="105"/>
                </a:cubicBezTo>
                <a:cubicBezTo>
                  <a:pt x="128" y="103"/>
                  <a:pt x="128" y="103"/>
                  <a:pt x="128" y="103"/>
                </a:cubicBezTo>
                <a:cubicBezTo>
                  <a:pt x="128" y="102"/>
                  <a:pt x="128" y="101"/>
                  <a:pt x="128" y="100"/>
                </a:cubicBezTo>
                <a:cubicBezTo>
                  <a:pt x="128" y="99"/>
                  <a:pt x="128" y="98"/>
                  <a:pt x="128" y="97"/>
                </a:cubicBezTo>
                <a:lnTo>
                  <a:pt x="121" y="94"/>
                </a:lnTo>
                <a:close/>
                <a:moveTo>
                  <a:pt x="100" y="106"/>
                </a:moveTo>
                <a:cubicBezTo>
                  <a:pt x="97" y="106"/>
                  <a:pt x="94" y="103"/>
                  <a:pt x="94" y="100"/>
                </a:cubicBezTo>
                <a:cubicBezTo>
                  <a:pt x="94" y="96"/>
                  <a:pt x="97" y="94"/>
                  <a:pt x="100" y="94"/>
                </a:cubicBezTo>
                <a:cubicBezTo>
                  <a:pt x="104" y="94"/>
                  <a:pt x="106" y="96"/>
                  <a:pt x="106" y="100"/>
                </a:cubicBezTo>
                <a:cubicBezTo>
                  <a:pt x="106" y="103"/>
                  <a:pt x="104" y="106"/>
                  <a:pt x="100" y="106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19A224F-2475-7A56-3202-B5AD52819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002" y="2341199"/>
            <a:ext cx="554400" cy="5544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C4CCC0A-1171-DD97-C412-980A5EC2B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441" y="2341199"/>
            <a:ext cx="554400" cy="55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A36CFC-256D-E29E-7AF3-956F3D70C1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38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036546-3951-9F6D-D70E-F8AB934C8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0" b="7023"/>
          <a:stretch/>
        </p:blipFill>
        <p:spPr>
          <a:xfrm>
            <a:off x="0" y="0"/>
            <a:ext cx="12211190" cy="6296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EFDAA1-4FC5-0425-8695-37F3702E12AC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F83207-19F7-F2E6-95C4-E16BF5953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C16314ED-214B-A1A3-3A12-04688F074250}"/>
              </a:ext>
            </a:extLst>
          </p:cNvPr>
          <p:cNvSpPr/>
          <p:nvPr/>
        </p:nvSpPr>
        <p:spPr>
          <a:xfrm>
            <a:off x="1" y="1100106"/>
            <a:ext cx="6094415" cy="519619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6AECCDF-1A75-D346-D88D-6AAAA26F4D20}"/>
              </a:ext>
            </a:extLst>
          </p:cNvPr>
          <p:cNvSpPr txBox="1"/>
          <p:nvPr/>
        </p:nvSpPr>
        <p:spPr>
          <a:xfrm>
            <a:off x="349928" y="2617510"/>
            <a:ext cx="5423855" cy="34163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5400" b="1" spc="60" dirty="0">
                <a:solidFill>
                  <a:schemeClr val="accent4"/>
                </a:solidFill>
                <a:latin typeface="+mj-lt"/>
              </a:rPr>
              <a:t>Radio </a:t>
            </a:r>
            <a:r>
              <a:rPr lang="en-GB" sz="5400" spc="60" dirty="0">
                <a:solidFill>
                  <a:schemeClr val="accent4"/>
                </a:solidFill>
                <a:latin typeface="+mj-lt"/>
              </a:rPr>
              <a:t>ads are </a:t>
            </a:r>
            <a:r>
              <a:rPr lang="en-GB" sz="5400" b="1" spc="60" dirty="0">
                <a:solidFill>
                  <a:schemeClr val="accent4"/>
                </a:solidFill>
                <a:latin typeface="+mj-lt"/>
              </a:rPr>
              <a:t>as creative as TV and posters</a:t>
            </a:r>
            <a:endParaRPr lang="en-GB" sz="5400" spc="6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2D48758-51EA-4C3E-CA5F-E6E36F1EFF9C}"/>
              </a:ext>
            </a:extLst>
          </p:cNvPr>
          <p:cNvSpPr/>
          <p:nvPr userDrawn="1"/>
        </p:nvSpPr>
        <p:spPr>
          <a:xfrm>
            <a:off x="0" y="1100107"/>
            <a:ext cx="1149531" cy="10226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5400" b="1" dirty="0">
                <a:solidFill>
                  <a:schemeClr val="bg1"/>
                </a:solidFill>
              </a:rPr>
              <a:t>10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2C9C-FE2F-174C-5168-E38F214940FA}"/>
              </a:ext>
            </a:extLst>
          </p:cNvPr>
          <p:cNvGrpSpPr/>
          <p:nvPr/>
        </p:nvGrpSpPr>
        <p:grpSpPr>
          <a:xfrm>
            <a:off x="9540886" y="4487107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EA0F6E9-FD24-C8C7-4EFF-90E0D73291BB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C29117D5-8780-1B55-5B19-E37492364022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0AA6C18F-CC23-BE9C-4B00-D93B66CD18BD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B100814-6A61-4C25-A846-8AF1129B4500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42337EF-D461-80DA-C506-D3BB33F4AF85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6DD96521-F8B9-B974-71E8-66130F55F5BF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1977E88-1C9E-5E02-C253-F55B7DA7C0C7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4E12922-DAAC-0DAF-B3AF-ACE75FD706BC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C39B3E9E-51DC-1373-5B80-7A3CA23B8B40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AA8FE805-0A0C-7E25-DD9C-18C9BF0F0D39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F38A631B-5A9F-FD56-E517-3F6C0BE7D652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2F8B8AEB-B5C2-53FB-5198-BF0242CD52C5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7C83D8DA-61CB-96B3-E212-0AC822E55060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B7664627-2F17-5EA8-D810-2566FEF3D586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574F4035-F914-6308-1710-40F2CCE508CB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636E83B-9808-F051-8981-D5D33D6E6819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A786BDB2-DCEF-0FBF-30CF-FE171391D406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6F815FF-F2C1-C189-49C5-68176891B6AD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DBEC12C-BFDA-12A6-F5BB-227A4BD3C461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DF772BE-BDDA-F8C6-E86E-8082EBFE343B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0544DB3-9AA6-6F0B-10A4-8877C9B70355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23D198E2-9257-B8C1-2EEC-2BBA4CC9F616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1143A2D-ADE0-B72E-2E96-A01A9E13087A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4D4468C1-5A97-D675-90C5-2F403192E678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5E3D2802-BAA1-D210-6E23-90BD0EC21093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7A59322E-C49F-7E53-8450-A1951E227E97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D231C2AF-E4DD-D613-A910-E8DE5B5014C4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36F1F8F-68B2-1669-8ABF-9072A7BEAFC5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602EF5D-AAED-9596-42F7-93332A1AD2A0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D7D56A1A-001C-2E54-F582-7BCF8F309D00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5ED7CF4E-EC0A-5328-2B8B-A246CBE9563C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7833ED2-3F5B-4A6E-F88E-76438EA6E521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DB9D535-F657-7B6E-EDFF-8259E46CD17D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D4F54AA6-5D74-B6EE-49E4-89F52F97A209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BFF7EB-16D4-4ECD-3897-9783251E2252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9D40360-F0D6-6FBA-002C-4264C869B2D5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35A084E-6A68-E929-065F-2E971E700224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56B85E1-46F9-4413-6FE7-EE50AE283D2A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FE95A05-F2CC-4646-0CAF-B100131346E1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43F59F6-B17A-3753-86F2-819A6446A299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566331B-B509-1110-DBE1-818D3593DB98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E2574B1-36D1-4D77-7C86-BCAE8842BFA5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04C743E-0D69-64AF-EEE6-1808725E3792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1BD24D1-5653-A39B-4004-9EE3A70154F8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3869C9C-72FF-B5D9-AD6B-9E1515BBE00D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193983F-3013-D850-67A6-E05610483458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06EF2C4-8EA2-0BA1-8C7F-A8BE3F3BF936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34B5BFB-DF41-D883-2E35-6EE7F1E87B88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113B65F-8F84-98A8-E999-0F7A1BEBDBD2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76859D0-CED1-EA69-DE5D-DE52D67E87B9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6F29F2A-65C7-7F5C-B283-BD3C7AB2D29C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E96D383-CBBE-776A-E9E2-A25B735546A5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F14159-0BB5-F26A-2860-FD475639E42B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4" name="Freeform 8">
              <a:extLst>
                <a:ext uri="{FF2B5EF4-FFF2-40B4-BE49-F238E27FC236}">
                  <a16:creationId xmlns:a16="http://schemas.microsoft.com/office/drawing/2014/main" id="{ED4468D6-5DAB-0D68-3080-4E38C8011D9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FC2DF911-DD3E-7630-0B05-2413B137D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9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BEFDAA1-4FC5-0425-8695-37F3702E12AC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F83207-19F7-F2E6-95C4-E16BF5953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F370B3B-1577-75B5-9508-93CC4CC42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4" b="11294"/>
          <a:stretch/>
        </p:blipFill>
        <p:spPr>
          <a:xfrm>
            <a:off x="0" y="-27992"/>
            <a:ext cx="12192000" cy="629629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AA4981B-C52F-B574-8FC6-874D26E477DA}"/>
              </a:ext>
            </a:extLst>
          </p:cNvPr>
          <p:cNvGrpSpPr/>
          <p:nvPr/>
        </p:nvGrpSpPr>
        <p:grpSpPr>
          <a:xfrm>
            <a:off x="9540886" y="4487107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E7EDC6E-3066-EA44-7555-8E1075CB9629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BF034A9-C7F8-9B7B-9935-B3ACCAA11396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37F10D1-B322-1951-A4D4-1D5E98A84A18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7BF4F0A-6D2A-2700-2BD1-2C87F0B7AC01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7659951-6D11-3729-B571-1935F77ADD12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73C82C37-339C-CB77-1668-1CB460DC1229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B0B0DE67-9CB6-1C32-4EAD-11482595DC7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786BC56-A279-BB85-362E-8C8622285AD1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5B61F22-B25A-4FCA-AA6A-BB0BA4D22CB2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40CEA9C-5CE9-F893-ECFB-FC92573DA573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544C0CE-C34C-A57B-E6EC-84B9FEFA9666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B3B3FD7-4922-8E84-52D9-01BD516A38E9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3F120FA-8F76-4534-8A03-A21F366A05DE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383F8B2-40F4-B573-E820-ED3634EAA82A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3ACF2F2-A783-56F3-D575-BD97129C5F94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5C01884-E36F-FE47-E6B1-8F5C1676AC9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2E1BC86-52F9-584C-7457-8AA2A84DE563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2A5C6AA-2132-E1E4-171B-3E21041DD4FA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BE3785E-8C7B-3EEC-3FAA-E4699A855478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0BF4548-ED7B-7894-8311-FAFB6CC6C616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190CAED-0310-5991-90F5-30631318F5AD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DFA7001-CF67-E85B-4BBC-34A2844C8E03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B66CD38-7BDD-C59C-45B5-0435E00F32A6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DFF8004-D9ED-BAA2-66D5-63138404AF9E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8A2E1E8-D55C-3981-F09E-C7758860E392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7E2102C-1965-782E-2483-56424F0D9BEC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B7F2A9A-9396-822B-CF8D-8ACE8C33129F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D69C101-5644-3BDC-A7F8-9FB0F425C09D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6789D92-B542-3FBC-FC06-492444A7E002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FCBD74B-3AB9-E97C-9ACE-82A6003C129F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CE462D0-1E26-FB0A-340E-F7BA20901B22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2176E58-556F-833B-58D1-B1A5A383EEC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CBA3D766-91FA-F200-7B77-CF479B5C7AB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7A74E04-3C8E-A7AB-0233-267CDFE9669E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F6A1721-421D-A700-9751-FB719A3E0681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E073BE-1435-4B17-0D52-D6A9A2B95BA7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4C17C11-89A9-2794-6B9A-451E8CDC834D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A54C19B-8BB4-6A7B-C88B-E042196CCF0A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1535C26-F501-9021-F127-BBE7418BB3BA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3E3288C-C60D-8921-F983-67BC0217C5EF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80A2F1D-A527-E905-DA68-72C2C566DEB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A29CB2B-97BC-0BA8-A41E-758B530E6D2C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51D4264-7B04-EE0F-2BAA-77467B2B2C34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2B4309F-62B0-104A-15AF-728478F8C925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FDC5C7A-1F08-2440-CC53-A0BA81D11323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3E24133-7564-E4BE-0286-BA2D904D4FA6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0A1E7CE-AD24-CC8D-5042-7D4D39A48D9D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BD09253-C786-BCBF-F444-8D44C366B18B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6F39D37-7BB6-41D8-D593-E63B5ABB19F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269847B-8350-6AB6-25E3-8FBE463EA171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BB2FEB7-52D6-233B-58D0-F5653A7D9DF0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C16314ED-214B-A1A3-3A12-04688F074250}"/>
              </a:ext>
            </a:extLst>
          </p:cNvPr>
          <p:cNvSpPr/>
          <p:nvPr/>
        </p:nvSpPr>
        <p:spPr>
          <a:xfrm>
            <a:off x="1" y="1100106"/>
            <a:ext cx="6094415" cy="519619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6AECCDF-1A75-D346-D88D-6AAAA26F4D20}"/>
              </a:ext>
            </a:extLst>
          </p:cNvPr>
          <p:cNvSpPr txBox="1"/>
          <p:nvPr/>
        </p:nvSpPr>
        <p:spPr>
          <a:xfrm>
            <a:off x="349928" y="2409761"/>
            <a:ext cx="5423855" cy="362406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85000"/>
              </a:lnSpc>
            </a:pPr>
            <a:r>
              <a:rPr lang="en-GB" sz="5400" spc="60" dirty="0">
                <a:solidFill>
                  <a:schemeClr val="accent4"/>
                </a:solidFill>
                <a:latin typeface="+mj-lt"/>
              </a:rPr>
              <a:t>Radio allows brands to </a:t>
            </a:r>
            <a:r>
              <a:rPr lang="en-GB" sz="5400" b="1" spc="60" dirty="0">
                <a:solidFill>
                  <a:schemeClr val="accent4"/>
                </a:solidFill>
                <a:latin typeface="+mj-lt"/>
              </a:rPr>
              <a:t>reach millions of people on a daily basis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2D48758-51EA-4C3E-CA5F-E6E36F1EFF9C}"/>
              </a:ext>
            </a:extLst>
          </p:cNvPr>
          <p:cNvSpPr/>
          <p:nvPr userDrawn="1"/>
        </p:nvSpPr>
        <p:spPr>
          <a:xfrm>
            <a:off x="0" y="1100107"/>
            <a:ext cx="1149531" cy="10226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54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D0AC59-C209-7830-D67B-6B179B79A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7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339634" y="354909"/>
            <a:ext cx="11512731" cy="107612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3000" b="1" dirty="0"/>
              <a:t>Radio offers powerful creative and effective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3000" b="1" dirty="0"/>
              <a:t>ad solutions for brands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0" y="1715589"/>
            <a:ext cx="12192000" cy="4589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9DF363-539B-41C0-5D4B-3A6530B575F5}"/>
              </a:ext>
            </a:extLst>
          </p:cNvPr>
          <p:cNvSpPr txBox="1"/>
          <p:nvPr/>
        </p:nvSpPr>
        <p:spPr>
          <a:xfrm>
            <a:off x="339634" y="5689155"/>
            <a:ext cx="11512731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50" dirty="0">
                <a:solidFill>
                  <a:prstClr val="white">
                    <a:lumMod val="50000"/>
                  </a:prstClr>
                </a:solidFill>
              </a:rPr>
              <a:t>Source</a:t>
            </a:r>
            <a:r>
              <a:rPr lang="en-BE" sz="950" dirty="0">
                <a:solidFill>
                  <a:prstClr val="white">
                    <a:lumMod val="50000"/>
                  </a:prstClr>
                </a:solidFill>
              </a:rPr>
              <a:t>s</a:t>
            </a:r>
            <a:r>
              <a:rPr lang="fr-FR" sz="950" dirty="0">
                <a:solidFill>
                  <a:prstClr val="white">
                    <a:lumMod val="50000"/>
                  </a:prstClr>
                </a:solidFill>
              </a:rPr>
              <a:t>:</a:t>
            </a:r>
            <a:r>
              <a:rPr lang="en-BE" sz="950" dirty="0">
                <a:solidFill>
                  <a:prstClr val="white">
                    <a:lumMod val="50000"/>
                  </a:prstClr>
                </a:solidFill>
              </a:rPr>
              <a:t>  </a:t>
            </a:r>
            <a:r>
              <a:rPr lang="en-GB" sz="950" dirty="0">
                <a:solidFill>
                  <a:prstClr val="white">
                    <a:lumMod val="50000"/>
                  </a:prstClr>
                </a:solidFill>
              </a:rPr>
              <a:t>* Nielsen Catalina Solutions, nearly 500 CPG campaigns // **</a:t>
            </a:r>
            <a:r>
              <a:rPr lang="en-GB" sz="950" dirty="0" err="1">
                <a:solidFill>
                  <a:prstClr val="white">
                    <a:lumMod val="50000"/>
                  </a:prstClr>
                </a:solidFill>
              </a:rPr>
              <a:t>WestwoodOne</a:t>
            </a:r>
            <a:r>
              <a:rPr lang="en-GB" sz="950" dirty="0">
                <a:solidFill>
                  <a:prstClr val="white">
                    <a:lumMod val="50000"/>
                  </a:prstClr>
                </a:solidFill>
              </a:rPr>
              <a:t> | </a:t>
            </a:r>
            <a:r>
              <a:rPr lang="en-GB" sz="950" dirty="0" err="1">
                <a:solidFill>
                  <a:prstClr val="white">
                    <a:lumMod val="50000"/>
                  </a:prstClr>
                </a:solidFill>
              </a:rPr>
              <a:t>Veritonic</a:t>
            </a:r>
            <a:r>
              <a:rPr lang="en-GB" sz="950" dirty="0">
                <a:solidFill>
                  <a:prstClr val="white">
                    <a:lumMod val="50000"/>
                  </a:prstClr>
                </a:solidFill>
              </a:rPr>
              <a:t> Testing of US-focused radio award winners at Cannes Lion and Clios, Radio Mercury Awards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FEA1532-3302-EC55-4B7D-446792CB8987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A32BAC-7731-32A0-EF24-085479E7ABE9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EDBF22B7-EC51-2B7D-0FAF-104E5A7144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282D6F3-EBA0-3749-A5A5-624538C7B7CE}"/>
              </a:ext>
            </a:extLst>
          </p:cNvPr>
          <p:cNvSpPr/>
          <p:nvPr/>
        </p:nvSpPr>
        <p:spPr>
          <a:xfrm>
            <a:off x="339634" y="2222519"/>
            <a:ext cx="3682293" cy="3339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Sound can be a very powerful communicator in a visually crowded media space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Creative testing proves that successful sonic identity brings results for brands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Audio advertising offers creative flexibility and gives each listener a unique experience within the theatre of the mind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Audio creative is critical to driving sales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D0261C-F46F-CB21-1AEB-AD1665B7FB81}"/>
              </a:ext>
            </a:extLst>
          </p:cNvPr>
          <p:cNvSpPr/>
          <p:nvPr/>
        </p:nvSpPr>
        <p:spPr>
          <a:xfrm>
            <a:off x="4254855" y="2222519"/>
            <a:ext cx="3682293" cy="33397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dirty="0">
              <a:solidFill>
                <a:schemeClr val="tx1"/>
              </a:solidFill>
            </a:endParaRPr>
          </a:p>
          <a:p>
            <a:pPr algn="ctr"/>
            <a:r>
              <a:rPr lang="en-BE" dirty="0">
                <a:solidFill>
                  <a:schemeClr val="tx1"/>
                </a:solidFill>
              </a:rPr>
              <a:t>C</a:t>
            </a:r>
            <a:r>
              <a:rPr lang="en-GB" dirty="0" err="1">
                <a:solidFill>
                  <a:schemeClr val="tx1"/>
                </a:solidFill>
              </a:rPr>
              <a:t>reative</a:t>
            </a:r>
            <a:r>
              <a:rPr lang="en-BE" dirty="0">
                <a:solidFill>
                  <a:schemeClr val="tx1"/>
                </a:solidFill>
              </a:rPr>
              <a:t> is the strongest driver for sales effect and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i</a:t>
            </a:r>
            <a:r>
              <a:rPr lang="en-BE" dirty="0" err="1">
                <a:solidFill>
                  <a:schemeClr val="tx1"/>
                </a:solidFill>
              </a:rPr>
              <a:t>ncreases</a:t>
            </a:r>
            <a:r>
              <a:rPr lang="en-BE" dirty="0">
                <a:solidFill>
                  <a:schemeClr val="tx1"/>
                </a:solidFill>
              </a:rPr>
              <a:t> </a:t>
            </a:r>
            <a:r>
              <a:rPr lang="en-BE" b="1" dirty="0">
                <a:solidFill>
                  <a:schemeClr val="tx1"/>
                </a:solidFill>
              </a:rPr>
              <a:t>sales lift</a:t>
            </a:r>
            <a:r>
              <a:rPr lang="en-BE" sz="1400" dirty="0">
                <a:solidFill>
                  <a:schemeClr val="tx1"/>
                </a:solidFill>
              </a:rPr>
              <a:t>*</a:t>
            </a:r>
            <a:r>
              <a:rPr lang="en-BE" b="1" dirty="0">
                <a:solidFill>
                  <a:schemeClr val="tx1"/>
                </a:solidFill>
              </a:rPr>
              <a:t> </a:t>
            </a:r>
            <a:r>
              <a:rPr lang="en-BE" dirty="0">
                <a:solidFill>
                  <a:schemeClr val="tx1"/>
                </a:solidFill>
              </a:rPr>
              <a:t>by </a:t>
            </a:r>
            <a:r>
              <a:rPr lang="en-GB" dirty="0">
                <a:solidFill>
                  <a:schemeClr val="tx1"/>
                </a:solidFill>
              </a:rPr>
              <a:t>almost</a:t>
            </a:r>
            <a:endParaRPr lang="en-BE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50%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76D121-D247-738C-74AD-69B03CDD1B4D}"/>
              </a:ext>
            </a:extLst>
          </p:cNvPr>
          <p:cNvSpPr/>
          <p:nvPr/>
        </p:nvSpPr>
        <p:spPr>
          <a:xfrm>
            <a:off x="8175220" y="2222519"/>
            <a:ext cx="3682293" cy="33397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2000" dirty="0">
              <a:solidFill>
                <a:schemeClr val="tx2"/>
              </a:solidFill>
            </a:endParaRPr>
          </a:p>
          <a:p>
            <a:pPr algn="ctr"/>
            <a:r>
              <a:rPr lang="en-GB" sz="1400" b="1" dirty="0">
                <a:solidFill>
                  <a:schemeClr val="tx2"/>
                </a:solidFill>
              </a:rPr>
              <a:t>Sonic identities </a:t>
            </a:r>
            <a:br>
              <a:rPr lang="en-GB" sz="1400" b="1" dirty="0">
                <a:solidFill>
                  <a:schemeClr val="tx2"/>
                </a:solidFill>
              </a:rPr>
            </a:br>
            <a:r>
              <a:rPr lang="en-GB" sz="1400" dirty="0">
                <a:solidFill>
                  <a:schemeClr val="tx2"/>
                </a:solidFill>
              </a:rPr>
              <a:t>make</a:t>
            </a:r>
            <a:r>
              <a:rPr lang="en-BE" sz="1400" dirty="0">
                <a:solidFill>
                  <a:schemeClr val="tx2"/>
                </a:solidFill>
              </a:rPr>
              <a:t> a</a:t>
            </a:r>
            <a:r>
              <a:rPr lang="en-GB" sz="1400" dirty="0">
                <a:solidFill>
                  <a:schemeClr val="tx2"/>
                </a:solidFill>
              </a:rPr>
              <a:t> significant </a:t>
            </a:r>
            <a:br>
              <a:rPr lang="en-GB" sz="1400" dirty="0">
                <a:solidFill>
                  <a:schemeClr val="tx2"/>
                </a:solidFill>
              </a:rPr>
            </a:br>
            <a:r>
              <a:rPr lang="en-GB" sz="1400" dirty="0">
                <a:solidFill>
                  <a:schemeClr val="tx2"/>
                </a:solidFill>
              </a:rPr>
              <a:t>difference in purchase intent**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B1A2C7F6-C3AA-3DC4-A7D1-5FD72CA99F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9232413"/>
              </p:ext>
            </p:extLst>
          </p:nvPr>
        </p:nvGraphicFramePr>
        <p:xfrm>
          <a:off x="8286526" y="3429000"/>
          <a:ext cx="3496120" cy="2027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EFEA7DD-A25D-654C-D1BC-F7C06EB614DC}"/>
              </a:ext>
            </a:extLst>
          </p:cNvPr>
          <p:cNvCxnSpPr>
            <a:cxnSpLocks/>
          </p:cNvCxnSpPr>
          <p:nvPr/>
        </p:nvCxnSpPr>
        <p:spPr>
          <a:xfrm flipV="1">
            <a:off x="9744891" y="3509554"/>
            <a:ext cx="527577" cy="552936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C3F5890-B2D8-673C-A482-0924C05BD086}"/>
              </a:ext>
            </a:extLst>
          </p:cNvPr>
          <p:cNvSpPr txBox="1"/>
          <p:nvPr/>
        </p:nvSpPr>
        <p:spPr>
          <a:xfrm>
            <a:off x="9679484" y="4062490"/>
            <a:ext cx="710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+58%</a:t>
            </a:r>
          </a:p>
        </p:txBody>
      </p:sp>
      <p:sp>
        <p:nvSpPr>
          <p:cNvPr id="6" name="Freeform 44">
            <a:extLst>
              <a:ext uri="{FF2B5EF4-FFF2-40B4-BE49-F238E27FC236}">
                <a16:creationId xmlns:a16="http://schemas.microsoft.com/office/drawing/2014/main" id="{CC88E5E4-35EA-D765-ECA1-C0ECBC3DF9A6}"/>
              </a:ext>
            </a:extLst>
          </p:cNvPr>
          <p:cNvSpPr>
            <a:spLocks noEditPoints="1"/>
          </p:cNvSpPr>
          <p:nvPr/>
        </p:nvSpPr>
        <p:spPr bwMode="auto">
          <a:xfrm>
            <a:off x="5876399" y="2604986"/>
            <a:ext cx="439200" cy="432000"/>
          </a:xfrm>
          <a:custGeom>
            <a:avLst/>
            <a:gdLst>
              <a:gd name="T0" fmla="*/ 8 w 120"/>
              <a:gd name="T1" fmla="*/ 0 h 128"/>
              <a:gd name="T2" fmla="*/ 0 w 120"/>
              <a:gd name="T3" fmla="*/ 8 h 128"/>
              <a:gd name="T4" fmla="*/ 0 w 120"/>
              <a:gd name="T5" fmla="*/ 120 h 128"/>
              <a:gd name="T6" fmla="*/ 8 w 120"/>
              <a:gd name="T7" fmla="*/ 128 h 128"/>
              <a:gd name="T8" fmla="*/ 112 w 120"/>
              <a:gd name="T9" fmla="*/ 128 h 128"/>
              <a:gd name="T10" fmla="*/ 120 w 120"/>
              <a:gd name="T11" fmla="*/ 120 h 128"/>
              <a:gd name="T12" fmla="*/ 120 w 120"/>
              <a:gd name="T13" fmla="*/ 8 h 128"/>
              <a:gd name="T14" fmla="*/ 112 w 120"/>
              <a:gd name="T15" fmla="*/ 0 h 128"/>
              <a:gd name="T16" fmla="*/ 8 w 120"/>
              <a:gd name="T17" fmla="*/ 0 h 128"/>
              <a:gd name="T18" fmla="*/ 104 w 120"/>
              <a:gd name="T19" fmla="*/ 43 h 128"/>
              <a:gd name="T20" fmla="*/ 104 w 120"/>
              <a:gd name="T21" fmla="*/ 112 h 128"/>
              <a:gd name="T22" fmla="*/ 80 w 120"/>
              <a:gd name="T23" fmla="*/ 112 h 128"/>
              <a:gd name="T24" fmla="*/ 80 w 120"/>
              <a:gd name="T25" fmla="*/ 43 h 128"/>
              <a:gd name="T26" fmla="*/ 104 w 120"/>
              <a:gd name="T27" fmla="*/ 43 h 128"/>
              <a:gd name="T28" fmla="*/ 72 w 120"/>
              <a:gd name="T29" fmla="*/ 24 h 128"/>
              <a:gd name="T30" fmla="*/ 72 w 120"/>
              <a:gd name="T31" fmla="*/ 112 h 128"/>
              <a:gd name="T32" fmla="*/ 48 w 120"/>
              <a:gd name="T33" fmla="*/ 112 h 128"/>
              <a:gd name="T34" fmla="*/ 48 w 120"/>
              <a:gd name="T35" fmla="*/ 24 h 128"/>
              <a:gd name="T36" fmla="*/ 72 w 120"/>
              <a:gd name="T37" fmla="*/ 24 h 128"/>
              <a:gd name="T38" fmla="*/ 40 w 120"/>
              <a:gd name="T39" fmla="*/ 73 h 128"/>
              <a:gd name="T40" fmla="*/ 40 w 120"/>
              <a:gd name="T41" fmla="*/ 112 h 128"/>
              <a:gd name="T42" fmla="*/ 16 w 120"/>
              <a:gd name="T43" fmla="*/ 112 h 128"/>
              <a:gd name="T44" fmla="*/ 16 w 120"/>
              <a:gd name="T45" fmla="*/ 73 h 128"/>
              <a:gd name="T46" fmla="*/ 40 w 120"/>
              <a:gd name="T47" fmla="*/ 73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0" h="128">
                <a:moveTo>
                  <a:pt x="8" y="0"/>
                </a:moveTo>
                <a:cubicBezTo>
                  <a:pt x="3" y="0"/>
                  <a:pt x="0" y="3"/>
                  <a:pt x="0" y="8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4"/>
                  <a:pt x="3" y="128"/>
                  <a:pt x="8" y="128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16" y="128"/>
                  <a:pt x="120" y="124"/>
                  <a:pt x="120" y="120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3"/>
                  <a:pt x="116" y="0"/>
                  <a:pt x="112" y="0"/>
                </a:cubicBezTo>
                <a:lnTo>
                  <a:pt x="8" y="0"/>
                </a:lnTo>
                <a:close/>
                <a:moveTo>
                  <a:pt x="104" y="43"/>
                </a:moveTo>
                <a:cubicBezTo>
                  <a:pt x="104" y="112"/>
                  <a:pt x="104" y="112"/>
                  <a:pt x="104" y="112"/>
                </a:cubicBezTo>
                <a:cubicBezTo>
                  <a:pt x="80" y="112"/>
                  <a:pt x="80" y="112"/>
                  <a:pt x="80" y="112"/>
                </a:cubicBezTo>
                <a:cubicBezTo>
                  <a:pt x="80" y="43"/>
                  <a:pt x="80" y="43"/>
                  <a:pt x="80" y="43"/>
                </a:cubicBezTo>
                <a:lnTo>
                  <a:pt x="104" y="43"/>
                </a:lnTo>
                <a:close/>
                <a:moveTo>
                  <a:pt x="72" y="24"/>
                </a:moveTo>
                <a:cubicBezTo>
                  <a:pt x="72" y="112"/>
                  <a:pt x="72" y="112"/>
                  <a:pt x="72" y="112"/>
                </a:cubicBezTo>
                <a:cubicBezTo>
                  <a:pt x="48" y="112"/>
                  <a:pt x="48" y="112"/>
                  <a:pt x="48" y="112"/>
                </a:cubicBezTo>
                <a:cubicBezTo>
                  <a:pt x="48" y="24"/>
                  <a:pt x="48" y="24"/>
                  <a:pt x="48" y="24"/>
                </a:cubicBezTo>
                <a:lnTo>
                  <a:pt x="72" y="24"/>
                </a:lnTo>
                <a:close/>
                <a:moveTo>
                  <a:pt x="40" y="73"/>
                </a:moveTo>
                <a:cubicBezTo>
                  <a:pt x="40" y="112"/>
                  <a:pt x="40" y="112"/>
                  <a:pt x="40" y="112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16" y="73"/>
                  <a:pt x="16" y="73"/>
                  <a:pt x="16" y="73"/>
                </a:cubicBezTo>
                <a:lnTo>
                  <a:pt x="40" y="7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0BA84E-EAA8-D87C-47AE-912207A0D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16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>
            <a:extLst>
              <a:ext uri="{FF2B5EF4-FFF2-40B4-BE49-F238E27FC236}">
                <a16:creationId xmlns:a16="http://schemas.microsoft.com/office/drawing/2014/main" id="{019FE4FC-002A-C228-414A-2F9F6E04F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2"/>
          <a:stretch/>
        </p:blipFill>
        <p:spPr>
          <a:xfrm>
            <a:off x="0" y="-1"/>
            <a:ext cx="12196179" cy="6296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EFDAA1-4FC5-0425-8695-37F3702E12AC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F83207-19F7-F2E6-95C4-E16BF5953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C16314ED-214B-A1A3-3A12-04688F074250}"/>
              </a:ext>
            </a:extLst>
          </p:cNvPr>
          <p:cNvSpPr/>
          <p:nvPr/>
        </p:nvSpPr>
        <p:spPr>
          <a:xfrm>
            <a:off x="1" y="1100106"/>
            <a:ext cx="6094415" cy="519619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6AECCDF-1A75-D346-D88D-6AAAA26F4D20}"/>
              </a:ext>
            </a:extLst>
          </p:cNvPr>
          <p:cNvSpPr txBox="1"/>
          <p:nvPr/>
        </p:nvSpPr>
        <p:spPr>
          <a:xfrm>
            <a:off x="349928" y="2617510"/>
            <a:ext cx="5423855" cy="34163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5400" b="1" spc="60" dirty="0">
                <a:solidFill>
                  <a:schemeClr val="accent4"/>
                </a:solidFill>
                <a:latin typeface="+mj-lt"/>
              </a:rPr>
              <a:t>Radio </a:t>
            </a:r>
            <a:r>
              <a:rPr lang="en-GB" sz="5400" spc="60" dirty="0">
                <a:solidFill>
                  <a:schemeClr val="accent4"/>
                </a:solidFill>
                <a:latin typeface="+mj-lt"/>
              </a:rPr>
              <a:t>offers a</a:t>
            </a:r>
            <a:r>
              <a:rPr lang="en-GB" sz="5400" b="1" spc="60" dirty="0">
                <a:solidFill>
                  <a:schemeClr val="accent4"/>
                </a:solidFill>
                <a:latin typeface="+mj-lt"/>
              </a:rPr>
              <a:t>  </a:t>
            </a:r>
          </a:p>
          <a:p>
            <a:r>
              <a:rPr lang="en-BE" sz="5400" b="1" spc="60" dirty="0">
                <a:solidFill>
                  <a:schemeClr val="accent4"/>
                </a:solidFill>
                <a:latin typeface="+mj-lt"/>
              </a:rPr>
              <a:t>t</a:t>
            </a:r>
            <a:r>
              <a:rPr lang="en-GB" sz="5400" b="1" spc="60" dirty="0">
                <a:solidFill>
                  <a:schemeClr val="accent4"/>
                </a:solidFill>
                <a:latin typeface="+mj-lt"/>
              </a:rPr>
              <a:t>rusted, safe &amp; sustainable environment</a:t>
            </a:r>
            <a:endParaRPr lang="en-GB" sz="5400" spc="6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2D48758-51EA-4C3E-CA5F-E6E36F1EFF9C}"/>
              </a:ext>
            </a:extLst>
          </p:cNvPr>
          <p:cNvSpPr/>
          <p:nvPr userDrawn="1"/>
        </p:nvSpPr>
        <p:spPr>
          <a:xfrm>
            <a:off x="-1" y="1100107"/>
            <a:ext cx="3513221" cy="10226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5400" dirty="0">
                <a:solidFill>
                  <a:schemeClr val="bg1"/>
                </a:solidFill>
              </a:rPr>
              <a:t>#</a:t>
            </a:r>
            <a:r>
              <a:rPr lang="en-BE" sz="5400" b="1" dirty="0">
                <a:solidFill>
                  <a:schemeClr val="bg1"/>
                </a:solidFill>
              </a:rPr>
              <a:t>bonus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2C9C-FE2F-174C-5168-E38F214940FA}"/>
              </a:ext>
            </a:extLst>
          </p:cNvPr>
          <p:cNvGrpSpPr/>
          <p:nvPr/>
        </p:nvGrpSpPr>
        <p:grpSpPr>
          <a:xfrm>
            <a:off x="9540886" y="4487107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EA0F6E9-FD24-C8C7-4EFF-90E0D73291BB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C29117D5-8780-1B55-5B19-E37492364022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0AA6C18F-CC23-BE9C-4B00-D93B66CD18BD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B100814-6A61-4C25-A846-8AF1129B4500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42337EF-D461-80DA-C506-D3BB33F4AF85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6DD96521-F8B9-B974-71E8-66130F55F5BF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1977E88-1C9E-5E02-C253-F55B7DA7C0C7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4E12922-DAAC-0DAF-B3AF-ACE75FD706BC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C39B3E9E-51DC-1373-5B80-7A3CA23B8B40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AA8FE805-0A0C-7E25-DD9C-18C9BF0F0D39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F38A631B-5A9F-FD56-E517-3F6C0BE7D652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2F8B8AEB-B5C2-53FB-5198-BF0242CD52C5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7C83D8DA-61CB-96B3-E212-0AC822E55060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B7664627-2F17-5EA8-D810-2566FEF3D586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574F4035-F914-6308-1710-40F2CCE508CB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636E83B-9808-F051-8981-D5D33D6E6819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A786BDB2-DCEF-0FBF-30CF-FE171391D406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6F815FF-F2C1-C189-49C5-68176891B6AD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DBEC12C-BFDA-12A6-F5BB-227A4BD3C461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DF772BE-BDDA-F8C6-E86E-8082EBFE343B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0544DB3-9AA6-6F0B-10A4-8877C9B70355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23D198E2-9257-B8C1-2EEC-2BBA4CC9F616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1143A2D-ADE0-B72E-2E96-A01A9E13087A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4D4468C1-5A97-D675-90C5-2F403192E678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5E3D2802-BAA1-D210-6E23-90BD0EC21093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7A59322E-C49F-7E53-8450-A1951E227E97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D231C2AF-E4DD-D613-A910-E8DE5B5014C4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36F1F8F-68B2-1669-8ABF-9072A7BEAFC5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602EF5D-AAED-9596-42F7-93332A1AD2A0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D7D56A1A-001C-2E54-F582-7BCF8F309D00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5ED7CF4E-EC0A-5328-2B8B-A246CBE9563C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7833ED2-3F5B-4A6E-F88E-76438EA6E521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DB9D535-F657-7B6E-EDFF-8259E46CD17D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D4F54AA6-5D74-B6EE-49E4-89F52F97A209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BFF7EB-16D4-4ECD-3897-9783251E2252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9D40360-F0D6-6FBA-002C-4264C869B2D5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35A084E-6A68-E929-065F-2E971E700224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56B85E1-46F9-4413-6FE7-EE50AE283D2A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FE95A05-F2CC-4646-0CAF-B100131346E1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43F59F6-B17A-3753-86F2-819A6446A299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566331B-B509-1110-DBE1-818D3593DB98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E2574B1-36D1-4D77-7C86-BCAE8842BFA5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04C743E-0D69-64AF-EEE6-1808725E3792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1BD24D1-5653-A39B-4004-9EE3A70154F8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3869C9C-72FF-B5D9-AD6B-9E1515BBE00D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193983F-3013-D850-67A6-E05610483458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06EF2C4-8EA2-0BA1-8C7F-A8BE3F3BF936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34B5BFB-DF41-D883-2E35-6EE7F1E87B88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113B65F-8F84-98A8-E999-0F7A1BEBDBD2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76859D0-CED1-EA69-DE5D-DE52D67E87B9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6F29F2A-65C7-7F5C-B283-BD3C7AB2D29C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0A8F0B5-C8A7-A1C0-3DC6-28C2564AEDD1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6DB958-9777-ACCA-2B47-CD2A5AA3006E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A9F593A-08DE-1031-763C-B51793A54D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BBFE24B3-C468-9B71-0E79-68221DBEC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75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339635" y="354909"/>
            <a:ext cx="5756366" cy="66345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3600" b="1" dirty="0"/>
              <a:t>Trust and safety</a:t>
            </a:r>
            <a:endParaRPr lang="en-GB" sz="36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0" y="1324265"/>
            <a:ext cx="6096000" cy="498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339EE81-CAAE-4E6D-BBEF-B14098F18C49}"/>
              </a:ext>
            </a:extLst>
          </p:cNvPr>
          <p:cNvGrpSpPr/>
          <p:nvPr/>
        </p:nvGrpSpPr>
        <p:grpSpPr>
          <a:xfrm>
            <a:off x="6310564" y="568840"/>
            <a:ext cx="5905500" cy="5447407"/>
            <a:chOff x="6997434" y="1265238"/>
            <a:chExt cx="5283467" cy="4873625"/>
          </a:xfrm>
        </p:grpSpPr>
        <p:sp>
          <p:nvSpPr>
            <p:cNvPr id="8" name="Freeform 130">
              <a:extLst>
                <a:ext uri="{FF2B5EF4-FFF2-40B4-BE49-F238E27FC236}">
                  <a16:creationId xmlns:a16="http://schemas.microsoft.com/office/drawing/2014/main" id="{EE89D7CC-6F9F-7442-BB6B-570FB90B4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8301" y="5448300"/>
              <a:ext cx="339725" cy="339725"/>
            </a:xfrm>
            <a:custGeom>
              <a:avLst/>
              <a:gdLst>
                <a:gd name="T0" fmla="*/ 25 w 31"/>
                <a:gd name="T1" fmla="*/ 1 h 31"/>
                <a:gd name="T2" fmla="*/ 30 w 31"/>
                <a:gd name="T3" fmla="*/ 21 h 31"/>
                <a:gd name="T4" fmla="*/ 28 w 31"/>
                <a:gd name="T5" fmla="*/ 31 h 31"/>
                <a:gd name="T6" fmla="*/ 25 w 31"/>
                <a:gd name="T7" fmla="*/ 30 h 31"/>
                <a:gd name="T8" fmla="*/ 22 w 31"/>
                <a:gd name="T9" fmla="*/ 26 h 31"/>
                <a:gd name="T10" fmla="*/ 21 w 31"/>
                <a:gd name="T11" fmla="*/ 21 h 31"/>
                <a:gd name="T12" fmla="*/ 11 w 31"/>
                <a:gd name="T13" fmla="*/ 27 h 31"/>
                <a:gd name="T14" fmla="*/ 10 w 31"/>
                <a:gd name="T15" fmla="*/ 20 h 31"/>
                <a:gd name="T16" fmla="*/ 6 w 31"/>
                <a:gd name="T17" fmla="*/ 18 h 31"/>
                <a:gd name="T18" fmla="*/ 5 w 31"/>
                <a:gd name="T19" fmla="*/ 14 h 31"/>
                <a:gd name="T20" fmla="*/ 3 w 31"/>
                <a:gd name="T21" fmla="*/ 11 h 31"/>
                <a:gd name="T22" fmla="*/ 4 w 31"/>
                <a:gd name="T23" fmla="*/ 9 h 31"/>
                <a:gd name="T24" fmla="*/ 0 w 31"/>
                <a:gd name="T25" fmla="*/ 7 h 31"/>
                <a:gd name="T26" fmla="*/ 1 w 31"/>
                <a:gd name="T27" fmla="*/ 4 h 31"/>
                <a:gd name="T28" fmla="*/ 6 w 31"/>
                <a:gd name="T29" fmla="*/ 5 h 31"/>
                <a:gd name="T30" fmla="*/ 10 w 31"/>
                <a:gd name="T31" fmla="*/ 8 h 31"/>
                <a:gd name="T32" fmla="*/ 11 w 31"/>
                <a:gd name="T33" fmla="*/ 6 h 31"/>
                <a:gd name="T34" fmla="*/ 9 w 31"/>
                <a:gd name="T35" fmla="*/ 4 h 31"/>
                <a:gd name="T36" fmla="*/ 9 w 31"/>
                <a:gd name="T37" fmla="*/ 0 h 31"/>
                <a:gd name="T38" fmla="*/ 13 w 31"/>
                <a:gd name="T39" fmla="*/ 1 h 31"/>
                <a:gd name="T40" fmla="*/ 16 w 31"/>
                <a:gd name="T41" fmla="*/ 5 h 31"/>
                <a:gd name="T42" fmla="*/ 20 w 31"/>
                <a:gd name="T43" fmla="*/ 6 h 31"/>
                <a:gd name="T44" fmla="*/ 25 w 31"/>
                <a:gd name="T4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1">
                  <a:moveTo>
                    <a:pt x="25" y="1"/>
                  </a:moveTo>
                  <a:cubicBezTo>
                    <a:pt x="28" y="5"/>
                    <a:pt x="31" y="13"/>
                    <a:pt x="30" y="21"/>
                  </a:cubicBezTo>
                  <a:cubicBezTo>
                    <a:pt x="29" y="26"/>
                    <a:pt x="28" y="29"/>
                    <a:pt x="28" y="31"/>
                  </a:cubicBezTo>
                  <a:cubicBezTo>
                    <a:pt x="26" y="30"/>
                    <a:pt x="25" y="30"/>
                    <a:pt x="25" y="30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6"/>
                    <a:pt x="23" y="21"/>
                    <a:pt x="21" y="21"/>
                  </a:cubicBezTo>
                  <a:cubicBezTo>
                    <a:pt x="20" y="21"/>
                    <a:pt x="15" y="26"/>
                    <a:pt x="11" y="2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20" y="6"/>
                    <a:pt x="20" y="6"/>
                    <a:pt x="20" y="6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9" name="Freeform 131">
              <a:extLst>
                <a:ext uri="{FF2B5EF4-FFF2-40B4-BE49-F238E27FC236}">
                  <a16:creationId xmlns:a16="http://schemas.microsoft.com/office/drawing/2014/main" id="{19BFEAE2-A75A-2DE7-FE10-27FCB6821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9876" y="5524500"/>
              <a:ext cx="219075" cy="230188"/>
            </a:xfrm>
            <a:custGeom>
              <a:avLst/>
              <a:gdLst>
                <a:gd name="T0" fmla="*/ 20 w 20"/>
                <a:gd name="T1" fmla="*/ 20 h 21"/>
                <a:gd name="T2" fmla="*/ 17 w 20"/>
                <a:gd name="T3" fmla="*/ 20 h 21"/>
                <a:gd name="T4" fmla="*/ 17 w 20"/>
                <a:gd name="T5" fmla="*/ 20 h 21"/>
                <a:gd name="T6" fmla="*/ 17 w 20"/>
                <a:gd name="T7" fmla="*/ 17 h 21"/>
                <a:gd name="T8" fmla="*/ 16 w 20"/>
                <a:gd name="T9" fmla="*/ 16 h 21"/>
                <a:gd name="T10" fmla="*/ 15 w 20"/>
                <a:gd name="T11" fmla="*/ 14 h 21"/>
                <a:gd name="T12" fmla="*/ 13 w 20"/>
                <a:gd name="T13" fmla="*/ 14 h 21"/>
                <a:gd name="T14" fmla="*/ 11 w 20"/>
                <a:gd name="T15" fmla="*/ 13 h 21"/>
                <a:gd name="T16" fmla="*/ 8 w 20"/>
                <a:gd name="T17" fmla="*/ 12 h 21"/>
                <a:gd name="T18" fmla="*/ 4 w 20"/>
                <a:gd name="T19" fmla="*/ 10 h 21"/>
                <a:gd name="T20" fmla="*/ 0 w 20"/>
                <a:gd name="T21" fmla="*/ 9 h 21"/>
                <a:gd name="T22" fmla="*/ 0 w 20"/>
                <a:gd name="T23" fmla="*/ 1 h 21"/>
                <a:gd name="T24" fmla="*/ 0 w 20"/>
                <a:gd name="T25" fmla="*/ 1 h 21"/>
                <a:gd name="T26" fmla="*/ 3 w 20"/>
                <a:gd name="T27" fmla="*/ 0 h 21"/>
                <a:gd name="T28" fmla="*/ 9 w 20"/>
                <a:gd name="T29" fmla="*/ 0 h 21"/>
                <a:gd name="T30" fmla="*/ 13 w 20"/>
                <a:gd name="T31" fmla="*/ 2 h 21"/>
                <a:gd name="T32" fmla="*/ 12 w 20"/>
                <a:gd name="T33" fmla="*/ 4 h 21"/>
                <a:gd name="T34" fmla="*/ 14 w 20"/>
                <a:gd name="T35" fmla="*/ 7 h 21"/>
                <a:gd name="T36" fmla="*/ 15 w 20"/>
                <a:gd name="T37" fmla="*/ 11 h 21"/>
                <a:gd name="T38" fmla="*/ 19 w 20"/>
                <a:gd name="T39" fmla="*/ 13 h 21"/>
                <a:gd name="T40" fmla="*/ 20 w 20"/>
                <a:gd name="T41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1">
                  <a:moveTo>
                    <a:pt x="20" y="20"/>
                  </a:moveTo>
                  <a:cubicBezTo>
                    <a:pt x="19" y="21"/>
                    <a:pt x="18" y="21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9" y="13"/>
                    <a:pt x="19" y="13"/>
                    <a:pt x="19" y="13"/>
                  </a:cubicBezTo>
                  <a:lnTo>
                    <a:pt x="20" y="2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1" name="Freeform 132">
              <a:extLst>
                <a:ext uri="{FF2B5EF4-FFF2-40B4-BE49-F238E27FC236}">
                  <a16:creationId xmlns:a16="http://schemas.microsoft.com/office/drawing/2014/main" id="{5B4A7F34-EF60-EE86-A8A5-F984E9679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6351" y="5283200"/>
              <a:ext cx="482600" cy="252413"/>
            </a:xfrm>
            <a:custGeom>
              <a:avLst/>
              <a:gdLst>
                <a:gd name="T0" fmla="*/ 44 w 44"/>
                <a:gd name="T1" fmla="*/ 21 h 23"/>
                <a:gd name="T2" fmla="*/ 43 w 44"/>
                <a:gd name="T3" fmla="*/ 23 h 23"/>
                <a:gd name="T4" fmla="*/ 39 w 44"/>
                <a:gd name="T5" fmla="*/ 20 h 23"/>
                <a:gd name="T6" fmla="*/ 34 w 44"/>
                <a:gd name="T7" fmla="*/ 19 h 23"/>
                <a:gd name="T8" fmla="*/ 33 w 44"/>
                <a:gd name="T9" fmla="*/ 22 h 23"/>
                <a:gd name="T10" fmla="*/ 33 w 44"/>
                <a:gd name="T11" fmla="*/ 22 h 23"/>
                <a:gd name="T12" fmla="*/ 27 w 44"/>
                <a:gd name="T13" fmla="*/ 22 h 23"/>
                <a:gd name="T14" fmla="*/ 24 w 44"/>
                <a:gd name="T15" fmla="*/ 23 h 23"/>
                <a:gd name="T16" fmla="*/ 19 w 44"/>
                <a:gd name="T17" fmla="*/ 19 h 23"/>
                <a:gd name="T18" fmla="*/ 9 w 44"/>
                <a:gd name="T19" fmla="*/ 19 h 23"/>
                <a:gd name="T20" fmla="*/ 6 w 44"/>
                <a:gd name="T21" fmla="*/ 5 h 23"/>
                <a:gd name="T22" fmla="*/ 0 w 44"/>
                <a:gd name="T23" fmla="*/ 1 h 23"/>
                <a:gd name="T24" fmla="*/ 2 w 44"/>
                <a:gd name="T25" fmla="*/ 0 h 23"/>
                <a:gd name="T26" fmla="*/ 11 w 44"/>
                <a:gd name="T27" fmla="*/ 3 h 23"/>
                <a:gd name="T28" fmla="*/ 17 w 44"/>
                <a:gd name="T29" fmla="*/ 2 h 23"/>
                <a:gd name="T30" fmla="*/ 25 w 44"/>
                <a:gd name="T31" fmla="*/ 7 h 23"/>
                <a:gd name="T32" fmla="*/ 27 w 44"/>
                <a:gd name="T33" fmla="*/ 9 h 23"/>
                <a:gd name="T34" fmla="*/ 31 w 44"/>
                <a:gd name="T35" fmla="*/ 8 h 23"/>
                <a:gd name="T36" fmla="*/ 35 w 44"/>
                <a:gd name="T37" fmla="*/ 7 h 23"/>
                <a:gd name="T38" fmla="*/ 37 w 44"/>
                <a:gd name="T39" fmla="*/ 9 h 23"/>
                <a:gd name="T40" fmla="*/ 40 w 44"/>
                <a:gd name="T41" fmla="*/ 14 h 23"/>
                <a:gd name="T42" fmla="*/ 42 w 44"/>
                <a:gd name="T43" fmla="*/ 15 h 23"/>
                <a:gd name="T44" fmla="*/ 42 w 44"/>
                <a:gd name="T45" fmla="*/ 19 h 23"/>
                <a:gd name="T46" fmla="*/ 44 w 44"/>
                <a:gd name="T47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23">
                  <a:moveTo>
                    <a:pt x="44" y="21"/>
                  </a:moveTo>
                  <a:cubicBezTo>
                    <a:pt x="43" y="23"/>
                    <a:pt x="43" y="23"/>
                    <a:pt x="43" y="2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1" y="16"/>
                    <a:pt x="13" y="10"/>
                    <a:pt x="6" y="5"/>
                  </a:cubicBezTo>
                  <a:cubicBezTo>
                    <a:pt x="4" y="4"/>
                    <a:pt x="2" y="2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9"/>
                    <a:pt x="42" y="19"/>
                    <a:pt x="42" y="19"/>
                  </a:cubicBezTo>
                  <a:lnTo>
                    <a:pt x="44" y="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3" name="Freeform 133">
              <a:extLst>
                <a:ext uri="{FF2B5EF4-FFF2-40B4-BE49-F238E27FC236}">
                  <a16:creationId xmlns:a16="http://schemas.microsoft.com/office/drawing/2014/main" id="{BFE525DA-7C3A-3DDD-4F06-A9B85A29B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76076" y="5656263"/>
              <a:ext cx="109538" cy="87313"/>
            </a:xfrm>
            <a:custGeom>
              <a:avLst/>
              <a:gdLst>
                <a:gd name="T0" fmla="*/ 10 w 10"/>
                <a:gd name="T1" fmla="*/ 5 h 8"/>
                <a:gd name="T2" fmla="*/ 10 w 10"/>
                <a:gd name="T3" fmla="*/ 8 h 8"/>
                <a:gd name="T4" fmla="*/ 0 w 10"/>
                <a:gd name="T5" fmla="*/ 3 h 8"/>
                <a:gd name="T6" fmla="*/ 1 w 10"/>
                <a:gd name="T7" fmla="*/ 0 h 8"/>
                <a:gd name="T8" fmla="*/ 4 w 10"/>
                <a:gd name="T9" fmla="*/ 1 h 8"/>
                <a:gd name="T10" fmla="*/ 6 w 10"/>
                <a:gd name="T11" fmla="*/ 2 h 8"/>
                <a:gd name="T12" fmla="*/ 8 w 10"/>
                <a:gd name="T13" fmla="*/ 2 h 8"/>
                <a:gd name="T14" fmla="*/ 9 w 10"/>
                <a:gd name="T15" fmla="*/ 4 h 8"/>
                <a:gd name="T16" fmla="*/ 10 w 10"/>
                <a:gd name="T1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8">
                  <a:moveTo>
                    <a:pt x="10" y="5"/>
                  </a:moveTo>
                  <a:cubicBezTo>
                    <a:pt x="10" y="8"/>
                    <a:pt x="10" y="8"/>
                    <a:pt x="10" y="8"/>
                  </a:cubicBezTo>
                  <a:cubicBezTo>
                    <a:pt x="7" y="7"/>
                    <a:pt x="3" y="4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4"/>
                    <a:pt x="9" y="4"/>
                    <a:pt x="9" y="4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4" name="Freeform 134">
              <a:extLst>
                <a:ext uri="{FF2B5EF4-FFF2-40B4-BE49-F238E27FC236}">
                  <a16:creationId xmlns:a16="http://schemas.microsoft.com/office/drawing/2014/main" id="{FAD99203-EFED-AF78-E10F-7DD1B09B1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3838" y="5437188"/>
              <a:ext cx="1403350" cy="592138"/>
            </a:xfrm>
            <a:custGeom>
              <a:avLst/>
              <a:gdLst>
                <a:gd name="T0" fmla="*/ 116 w 128"/>
                <a:gd name="T1" fmla="*/ 40 h 54"/>
                <a:gd name="T2" fmla="*/ 101 w 128"/>
                <a:gd name="T3" fmla="*/ 44 h 54"/>
                <a:gd name="T4" fmla="*/ 90 w 128"/>
                <a:gd name="T5" fmla="*/ 46 h 54"/>
                <a:gd name="T6" fmla="*/ 78 w 128"/>
                <a:gd name="T7" fmla="*/ 47 h 54"/>
                <a:gd name="T8" fmla="*/ 73 w 128"/>
                <a:gd name="T9" fmla="*/ 45 h 54"/>
                <a:gd name="T10" fmla="*/ 74 w 128"/>
                <a:gd name="T11" fmla="*/ 51 h 54"/>
                <a:gd name="T12" fmla="*/ 71 w 128"/>
                <a:gd name="T13" fmla="*/ 51 h 54"/>
                <a:gd name="T14" fmla="*/ 70 w 128"/>
                <a:gd name="T15" fmla="*/ 52 h 54"/>
                <a:gd name="T16" fmla="*/ 69 w 128"/>
                <a:gd name="T17" fmla="*/ 50 h 54"/>
                <a:gd name="T18" fmla="*/ 55 w 128"/>
                <a:gd name="T19" fmla="*/ 50 h 54"/>
                <a:gd name="T20" fmla="*/ 44 w 128"/>
                <a:gd name="T21" fmla="*/ 51 h 54"/>
                <a:gd name="T22" fmla="*/ 30 w 128"/>
                <a:gd name="T23" fmla="*/ 49 h 54"/>
                <a:gd name="T24" fmla="*/ 9 w 128"/>
                <a:gd name="T25" fmla="*/ 39 h 54"/>
                <a:gd name="T26" fmla="*/ 2 w 128"/>
                <a:gd name="T27" fmla="*/ 28 h 54"/>
                <a:gd name="T28" fmla="*/ 0 w 128"/>
                <a:gd name="T29" fmla="*/ 12 h 54"/>
                <a:gd name="T30" fmla="*/ 3 w 128"/>
                <a:gd name="T31" fmla="*/ 9 h 54"/>
                <a:gd name="T32" fmla="*/ 5 w 128"/>
                <a:gd name="T33" fmla="*/ 6 h 54"/>
                <a:gd name="T34" fmla="*/ 3 w 128"/>
                <a:gd name="T35" fmla="*/ 2 h 54"/>
                <a:gd name="T36" fmla="*/ 8 w 128"/>
                <a:gd name="T37" fmla="*/ 0 h 54"/>
                <a:gd name="T38" fmla="*/ 10 w 128"/>
                <a:gd name="T39" fmla="*/ 1 h 54"/>
                <a:gd name="T40" fmla="*/ 15 w 128"/>
                <a:gd name="T41" fmla="*/ 1 h 54"/>
                <a:gd name="T42" fmla="*/ 15 w 128"/>
                <a:gd name="T43" fmla="*/ 1 h 54"/>
                <a:gd name="T44" fmla="*/ 16 w 128"/>
                <a:gd name="T45" fmla="*/ 2 h 54"/>
                <a:gd name="T46" fmla="*/ 22 w 128"/>
                <a:gd name="T47" fmla="*/ 7 h 54"/>
                <a:gd name="T48" fmla="*/ 39 w 128"/>
                <a:gd name="T49" fmla="*/ 7 h 54"/>
                <a:gd name="T50" fmla="*/ 51 w 128"/>
                <a:gd name="T51" fmla="*/ 1 h 54"/>
                <a:gd name="T52" fmla="*/ 75 w 128"/>
                <a:gd name="T53" fmla="*/ 7 h 54"/>
                <a:gd name="T54" fmla="*/ 104 w 128"/>
                <a:gd name="T55" fmla="*/ 7 h 54"/>
                <a:gd name="T56" fmla="*/ 105 w 128"/>
                <a:gd name="T57" fmla="*/ 5 h 54"/>
                <a:gd name="T58" fmla="*/ 115 w 128"/>
                <a:gd name="T59" fmla="*/ 5 h 54"/>
                <a:gd name="T60" fmla="*/ 120 w 128"/>
                <a:gd name="T61" fmla="*/ 9 h 54"/>
                <a:gd name="T62" fmla="*/ 120 w 128"/>
                <a:gd name="T63" fmla="*/ 17 h 54"/>
                <a:gd name="T64" fmla="*/ 124 w 128"/>
                <a:gd name="T65" fmla="*/ 18 h 54"/>
                <a:gd name="T66" fmla="*/ 128 w 128"/>
                <a:gd name="T67" fmla="*/ 20 h 54"/>
                <a:gd name="T68" fmla="*/ 127 w 128"/>
                <a:gd name="T69" fmla="*/ 23 h 54"/>
                <a:gd name="T70" fmla="*/ 125 w 128"/>
                <a:gd name="T71" fmla="*/ 23 h 54"/>
                <a:gd name="T72" fmla="*/ 125 w 128"/>
                <a:gd name="T73" fmla="*/ 33 h 54"/>
                <a:gd name="T74" fmla="*/ 126 w 128"/>
                <a:gd name="T75" fmla="*/ 37 h 54"/>
                <a:gd name="T76" fmla="*/ 128 w 128"/>
                <a:gd name="T77" fmla="*/ 43 h 54"/>
                <a:gd name="T78" fmla="*/ 119 w 128"/>
                <a:gd name="T79" fmla="*/ 41 h 54"/>
                <a:gd name="T80" fmla="*/ 116 w 128"/>
                <a:gd name="T81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8" h="54">
                  <a:moveTo>
                    <a:pt x="116" y="40"/>
                  </a:moveTo>
                  <a:cubicBezTo>
                    <a:pt x="111" y="40"/>
                    <a:pt x="104" y="43"/>
                    <a:pt x="101" y="44"/>
                  </a:cubicBezTo>
                  <a:cubicBezTo>
                    <a:pt x="96" y="44"/>
                    <a:pt x="92" y="48"/>
                    <a:pt x="90" y="46"/>
                  </a:cubicBezTo>
                  <a:cubicBezTo>
                    <a:pt x="87" y="45"/>
                    <a:pt x="81" y="45"/>
                    <a:pt x="78" y="47"/>
                  </a:cubicBezTo>
                  <a:cubicBezTo>
                    <a:pt x="73" y="45"/>
                    <a:pt x="73" y="45"/>
                    <a:pt x="73" y="45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1" y="51"/>
                    <a:pt x="71" y="51"/>
                    <a:pt x="71" y="51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0" y="51"/>
                    <a:pt x="70" y="50"/>
                    <a:pt x="69" y="50"/>
                  </a:cubicBezTo>
                  <a:cubicBezTo>
                    <a:pt x="65" y="47"/>
                    <a:pt x="59" y="47"/>
                    <a:pt x="55" y="50"/>
                  </a:cubicBezTo>
                  <a:cubicBezTo>
                    <a:pt x="51" y="53"/>
                    <a:pt x="50" y="54"/>
                    <a:pt x="44" y="51"/>
                  </a:cubicBezTo>
                  <a:cubicBezTo>
                    <a:pt x="38" y="47"/>
                    <a:pt x="36" y="47"/>
                    <a:pt x="30" y="49"/>
                  </a:cubicBezTo>
                  <a:cubicBezTo>
                    <a:pt x="25" y="52"/>
                    <a:pt x="11" y="47"/>
                    <a:pt x="9" y="39"/>
                  </a:cubicBezTo>
                  <a:cubicBezTo>
                    <a:pt x="6" y="32"/>
                    <a:pt x="2" y="31"/>
                    <a:pt x="2" y="28"/>
                  </a:cubicBezTo>
                  <a:cubicBezTo>
                    <a:pt x="2" y="25"/>
                    <a:pt x="5" y="15"/>
                    <a:pt x="0" y="1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6" y="1"/>
                    <a:pt x="16" y="2"/>
                  </a:cubicBezTo>
                  <a:cubicBezTo>
                    <a:pt x="18" y="4"/>
                    <a:pt x="22" y="7"/>
                    <a:pt x="22" y="7"/>
                  </a:cubicBezTo>
                  <a:cubicBezTo>
                    <a:pt x="26" y="8"/>
                    <a:pt x="35" y="10"/>
                    <a:pt x="39" y="7"/>
                  </a:cubicBezTo>
                  <a:cubicBezTo>
                    <a:pt x="43" y="4"/>
                    <a:pt x="45" y="1"/>
                    <a:pt x="51" y="1"/>
                  </a:cubicBezTo>
                  <a:cubicBezTo>
                    <a:pt x="56" y="1"/>
                    <a:pt x="66" y="4"/>
                    <a:pt x="75" y="7"/>
                  </a:cubicBezTo>
                  <a:cubicBezTo>
                    <a:pt x="84" y="10"/>
                    <a:pt x="102" y="9"/>
                    <a:pt x="104" y="7"/>
                  </a:cubicBezTo>
                  <a:cubicBezTo>
                    <a:pt x="104" y="7"/>
                    <a:pt x="105" y="6"/>
                    <a:pt x="105" y="5"/>
                  </a:cubicBezTo>
                  <a:cubicBezTo>
                    <a:pt x="115" y="5"/>
                    <a:pt x="115" y="5"/>
                    <a:pt x="115" y="5"/>
                  </a:cubicBezTo>
                  <a:cubicBezTo>
                    <a:pt x="120" y="9"/>
                    <a:pt x="120" y="9"/>
                    <a:pt x="120" y="9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4" y="18"/>
                    <a:pt x="124" y="18"/>
                    <a:pt x="124" y="18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6" y="22"/>
                    <a:pt x="125" y="22"/>
                    <a:pt x="125" y="23"/>
                  </a:cubicBezTo>
                  <a:cubicBezTo>
                    <a:pt x="122" y="24"/>
                    <a:pt x="125" y="33"/>
                    <a:pt x="125" y="33"/>
                  </a:cubicBezTo>
                  <a:cubicBezTo>
                    <a:pt x="126" y="37"/>
                    <a:pt x="126" y="37"/>
                    <a:pt x="126" y="37"/>
                  </a:cubicBezTo>
                  <a:cubicBezTo>
                    <a:pt x="128" y="43"/>
                    <a:pt x="128" y="43"/>
                    <a:pt x="128" y="43"/>
                  </a:cubicBezTo>
                  <a:cubicBezTo>
                    <a:pt x="125" y="43"/>
                    <a:pt x="121" y="42"/>
                    <a:pt x="119" y="41"/>
                  </a:cubicBezTo>
                  <a:cubicBezTo>
                    <a:pt x="118" y="40"/>
                    <a:pt x="117" y="40"/>
                    <a:pt x="116" y="40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6" name="Freeform 135">
              <a:extLst>
                <a:ext uri="{FF2B5EF4-FFF2-40B4-BE49-F238E27FC236}">
                  <a16:creationId xmlns:a16="http://schemas.microsoft.com/office/drawing/2014/main" id="{13025928-7EB2-25A2-9CEC-B007F3A82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8088" y="4295775"/>
              <a:ext cx="1349375" cy="811213"/>
            </a:xfrm>
            <a:custGeom>
              <a:avLst/>
              <a:gdLst>
                <a:gd name="T0" fmla="*/ 29 w 123"/>
                <a:gd name="T1" fmla="*/ 46 h 74"/>
                <a:gd name="T2" fmla="*/ 20 w 123"/>
                <a:gd name="T3" fmla="*/ 49 h 74"/>
                <a:gd name="T4" fmla="*/ 10 w 123"/>
                <a:gd name="T5" fmla="*/ 46 h 74"/>
                <a:gd name="T6" fmla="*/ 4 w 123"/>
                <a:gd name="T7" fmla="*/ 47 h 74"/>
                <a:gd name="T8" fmla="*/ 0 w 123"/>
                <a:gd name="T9" fmla="*/ 42 h 74"/>
                <a:gd name="T10" fmla="*/ 4 w 123"/>
                <a:gd name="T11" fmla="*/ 35 h 74"/>
                <a:gd name="T12" fmla="*/ 4 w 123"/>
                <a:gd name="T13" fmla="*/ 31 h 74"/>
                <a:gd name="T14" fmla="*/ 14 w 123"/>
                <a:gd name="T15" fmla="*/ 22 h 74"/>
                <a:gd name="T16" fmla="*/ 12 w 123"/>
                <a:gd name="T17" fmla="*/ 14 h 74"/>
                <a:gd name="T18" fmla="*/ 10 w 123"/>
                <a:gd name="T19" fmla="*/ 10 h 74"/>
                <a:gd name="T20" fmla="*/ 32 w 123"/>
                <a:gd name="T21" fmla="*/ 6 h 74"/>
                <a:gd name="T22" fmla="*/ 41 w 123"/>
                <a:gd name="T23" fmla="*/ 7 h 74"/>
                <a:gd name="T24" fmla="*/ 48 w 123"/>
                <a:gd name="T25" fmla="*/ 8 h 74"/>
                <a:gd name="T26" fmla="*/ 51 w 123"/>
                <a:gd name="T27" fmla="*/ 11 h 74"/>
                <a:gd name="T28" fmla="*/ 57 w 123"/>
                <a:gd name="T29" fmla="*/ 12 h 74"/>
                <a:gd name="T30" fmla="*/ 60 w 123"/>
                <a:gd name="T31" fmla="*/ 4 h 74"/>
                <a:gd name="T32" fmla="*/ 70 w 123"/>
                <a:gd name="T33" fmla="*/ 4 h 74"/>
                <a:gd name="T34" fmla="*/ 73 w 123"/>
                <a:gd name="T35" fmla="*/ 1 h 74"/>
                <a:gd name="T36" fmla="*/ 75 w 123"/>
                <a:gd name="T37" fmla="*/ 1 h 74"/>
                <a:gd name="T38" fmla="*/ 81 w 123"/>
                <a:gd name="T39" fmla="*/ 3 h 74"/>
                <a:gd name="T40" fmla="*/ 81 w 123"/>
                <a:gd name="T41" fmla="*/ 7 h 74"/>
                <a:gd name="T42" fmla="*/ 89 w 123"/>
                <a:gd name="T43" fmla="*/ 12 h 74"/>
                <a:gd name="T44" fmla="*/ 90 w 123"/>
                <a:gd name="T45" fmla="*/ 16 h 74"/>
                <a:gd name="T46" fmla="*/ 92 w 123"/>
                <a:gd name="T47" fmla="*/ 23 h 74"/>
                <a:gd name="T48" fmla="*/ 99 w 123"/>
                <a:gd name="T49" fmla="*/ 23 h 74"/>
                <a:gd name="T50" fmla="*/ 108 w 123"/>
                <a:gd name="T51" fmla="*/ 27 h 74"/>
                <a:gd name="T52" fmla="*/ 115 w 123"/>
                <a:gd name="T53" fmla="*/ 29 h 74"/>
                <a:gd name="T54" fmla="*/ 123 w 123"/>
                <a:gd name="T55" fmla="*/ 31 h 74"/>
                <a:gd name="T56" fmla="*/ 118 w 123"/>
                <a:gd name="T57" fmla="*/ 36 h 74"/>
                <a:gd name="T58" fmla="*/ 118 w 123"/>
                <a:gd name="T59" fmla="*/ 41 h 74"/>
                <a:gd name="T60" fmla="*/ 120 w 123"/>
                <a:gd name="T61" fmla="*/ 47 h 74"/>
                <a:gd name="T62" fmla="*/ 109 w 123"/>
                <a:gd name="T63" fmla="*/ 55 h 74"/>
                <a:gd name="T64" fmla="*/ 86 w 123"/>
                <a:gd name="T65" fmla="*/ 65 h 74"/>
                <a:gd name="T66" fmla="*/ 79 w 123"/>
                <a:gd name="T67" fmla="*/ 65 h 74"/>
                <a:gd name="T68" fmla="*/ 69 w 123"/>
                <a:gd name="T69" fmla="*/ 65 h 74"/>
                <a:gd name="T70" fmla="*/ 55 w 123"/>
                <a:gd name="T71" fmla="*/ 69 h 74"/>
                <a:gd name="T72" fmla="*/ 50 w 123"/>
                <a:gd name="T73" fmla="*/ 72 h 74"/>
                <a:gd name="T74" fmla="*/ 42 w 123"/>
                <a:gd name="T75" fmla="*/ 72 h 74"/>
                <a:gd name="T76" fmla="*/ 46 w 123"/>
                <a:gd name="T77" fmla="*/ 67 h 74"/>
                <a:gd name="T78" fmla="*/ 51 w 123"/>
                <a:gd name="T79" fmla="*/ 63 h 74"/>
                <a:gd name="T80" fmla="*/ 51 w 123"/>
                <a:gd name="T81" fmla="*/ 57 h 74"/>
                <a:gd name="T82" fmla="*/ 48 w 123"/>
                <a:gd name="T83" fmla="*/ 53 h 74"/>
                <a:gd name="T84" fmla="*/ 42 w 123"/>
                <a:gd name="T85" fmla="*/ 45 h 74"/>
                <a:gd name="T86" fmla="*/ 32 w 123"/>
                <a:gd name="T87" fmla="*/ 4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3" h="74">
                  <a:moveTo>
                    <a:pt x="31" y="43"/>
                  </a:moveTo>
                  <a:cubicBezTo>
                    <a:pt x="31" y="44"/>
                    <a:pt x="30" y="45"/>
                    <a:pt x="29" y="46"/>
                  </a:cubicBezTo>
                  <a:cubicBezTo>
                    <a:pt x="26" y="47"/>
                    <a:pt x="23" y="47"/>
                    <a:pt x="23" y="47"/>
                  </a:cubicBezTo>
                  <a:cubicBezTo>
                    <a:pt x="23" y="47"/>
                    <a:pt x="21" y="49"/>
                    <a:pt x="20" y="49"/>
                  </a:cubicBezTo>
                  <a:cubicBezTo>
                    <a:pt x="18" y="49"/>
                    <a:pt x="17" y="46"/>
                    <a:pt x="17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2" y="37"/>
                    <a:pt x="2" y="37"/>
                  </a:cubicBezTo>
                  <a:cubicBezTo>
                    <a:pt x="3" y="37"/>
                    <a:pt x="4" y="36"/>
                    <a:pt x="4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7" y="5"/>
                    <a:pt x="18" y="5"/>
                  </a:cubicBezTo>
                  <a:cubicBezTo>
                    <a:pt x="19" y="5"/>
                    <a:pt x="29" y="6"/>
                    <a:pt x="32" y="6"/>
                  </a:cubicBezTo>
                  <a:cubicBezTo>
                    <a:pt x="35" y="6"/>
                    <a:pt x="39" y="10"/>
                    <a:pt x="39" y="10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89" y="16"/>
                    <a:pt x="89" y="16"/>
                    <a:pt x="89" y="16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90" y="19"/>
                    <a:pt x="90" y="19"/>
                    <a:pt x="90" y="19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94" y="20"/>
                    <a:pt x="94" y="20"/>
                    <a:pt x="94" y="20"/>
                  </a:cubicBezTo>
                  <a:cubicBezTo>
                    <a:pt x="94" y="20"/>
                    <a:pt x="97" y="23"/>
                    <a:pt x="99" y="23"/>
                  </a:cubicBezTo>
                  <a:cubicBezTo>
                    <a:pt x="100" y="23"/>
                    <a:pt x="104" y="21"/>
                    <a:pt x="104" y="21"/>
                  </a:cubicBezTo>
                  <a:cubicBezTo>
                    <a:pt x="104" y="21"/>
                    <a:pt x="107" y="28"/>
                    <a:pt x="108" y="27"/>
                  </a:cubicBezTo>
                  <a:cubicBezTo>
                    <a:pt x="109" y="26"/>
                    <a:pt x="111" y="25"/>
                    <a:pt x="111" y="25"/>
                  </a:cubicBezTo>
                  <a:cubicBezTo>
                    <a:pt x="115" y="29"/>
                    <a:pt x="115" y="29"/>
                    <a:pt x="115" y="29"/>
                  </a:cubicBezTo>
                  <a:cubicBezTo>
                    <a:pt x="115" y="29"/>
                    <a:pt x="118" y="30"/>
                    <a:pt x="119" y="30"/>
                  </a:cubicBezTo>
                  <a:cubicBezTo>
                    <a:pt x="121" y="30"/>
                    <a:pt x="123" y="30"/>
                    <a:pt x="123" y="31"/>
                  </a:cubicBezTo>
                  <a:cubicBezTo>
                    <a:pt x="123" y="32"/>
                    <a:pt x="122" y="35"/>
                    <a:pt x="122" y="35"/>
                  </a:cubicBezTo>
                  <a:cubicBezTo>
                    <a:pt x="118" y="36"/>
                    <a:pt x="118" y="36"/>
                    <a:pt x="118" y="36"/>
                  </a:cubicBezTo>
                  <a:cubicBezTo>
                    <a:pt x="122" y="37"/>
                    <a:pt x="122" y="37"/>
                    <a:pt x="122" y="37"/>
                  </a:cubicBezTo>
                  <a:cubicBezTo>
                    <a:pt x="118" y="41"/>
                    <a:pt x="118" y="41"/>
                    <a:pt x="118" y="41"/>
                  </a:cubicBezTo>
                  <a:cubicBezTo>
                    <a:pt x="118" y="41"/>
                    <a:pt x="122" y="42"/>
                    <a:pt x="122" y="44"/>
                  </a:cubicBezTo>
                  <a:cubicBezTo>
                    <a:pt x="122" y="45"/>
                    <a:pt x="122" y="47"/>
                    <a:pt x="120" y="47"/>
                  </a:cubicBezTo>
                  <a:cubicBezTo>
                    <a:pt x="118" y="47"/>
                    <a:pt x="113" y="47"/>
                    <a:pt x="112" y="49"/>
                  </a:cubicBezTo>
                  <a:cubicBezTo>
                    <a:pt x="111" y="50"/>
                    <a:pt x="110" y="53"/>
                    <a:pt x="109" y="55"/>
                  </a:cubicBezTo>
                  <a:cubicBezTo>
                    <a:pt x="105" y="56"/>
                    <a:pt x="101" y="58"/>
                    <a:pt x="98" y="59"/>
                  </a:cubicBezTo>
                  <a:cubicBezTo>
                    <a:pt x="94" y="61"/>
                    <a:pt x="87" y="62"/>
                    <a:pt x="86" y="65"/>
                  </a:cubicBezTo>
                  <a:cubicBezTo>
                    <a:pt x="86" y="66"/>
                    <a:pt x="86" y="67"/>
                    <a:pt x="86" y="68"/>
                  </a:cubicBezTo>
                  <a:cubicBezTo>
                    <a:pt x="79" y="65"/>
                    <a:pt x="79" y="65"/>
                    <a:pt x="79" y="65"/>
                  </a:cubicBezTo>
                  <a:cubicBezTo>
                    <a:pt x="77" y="66"/>
                    <a:pt x="77" y="66"/>
                    <a:pt x="77" y="66"/>
                  </a:cubicBezTo>
                  <a:cubicBezTo>
                    <a:pt x="74" y="66"/>
                    <a:pt x="70" y="66"/>
                    <a:pt x="69" y="65"/>
                  </a:cubicBezTo>
                  <a:cubicBezTo>
                    <a:pt x="69" y="64"/>
                    <a:pt x="71" y="59"/>
                    <a:pt x="66" y="60"/>
                  </a:cubicBezTo>
                  <a:cubicBezTo>
                    <a:pt x="61" y="62"/>
                    <a:pt x="57" y="67"/>
                    <a:pt x="55" y="69"/>
                  </a:cubicBezTo>
                  <a:cubicBezTo>
                    <a:pt x="54" y="71"/>
                    <a:pt x="54" y="71"/>
                    <a:pt x="53" y="74"/>
                  </a:cubicBezTo>
                  <a:cubicBezTo>
                    <a:pt x="51" y="73"/>
                    <a:pt x="50" y="72"/>
                    <a:pt x="50" y="72"/>
                  </a:cubicBezTo>
                  <a:cubicBezTo>
                    <a:pt x="49" y="72"/>
                    <a:pt x="47" y="74"/>
                    <a:pt x="45" y="74"/>
                  </a:cubicBezTo>
                  <a:cubicBezTo>
                    <a:pt x="43" y="74"/>
                    <a:pt x="42" y="72"/>
                    <a:pt x="42" y="72"/>
                  </a:cubicBezTo>
                  <a:cubicBezTo>
                    <a:pt x="42" y="70"/>
                    <a:pt x="42" y="70"/>
                    <a:pt x="42" y="70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7" y="62"/>
                    <a:pt x="47" y="62"/>
                    <a:pt x="47" y="62"/>
                  </a:cubicBezTo>
                  <a:cubicBezTo>
                    <a:pt x="47" y="62"/>
                    <a:pt x="48" y="62"/>
                    <a:pt x="51" y="63"/>
                  </a:cubicBezTo>
                  <a:cubicBezTo>
                    <a:pt x="53" y="63"/>
                    <a:pt x="53" y="61"/>
                    <a:pt x="53" y="59"/>
                  </a:cubicBezTo>
                  <a:cubicBezTo>
                    <a:pt x="53" y="58"/>
                    <a:pt x="51" y="57"/>
                    <a:pt x="51" y="57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6"/>
                    <a:pt x="44" y="46"/>
                    <a:pt x="42" y="45"/>
                  </a:cubicBezTo>
                  <a:cubicBezTo>
                    <a:pt x="40" y="44"/>
                    <a:pt x="38" y="42"/>
                    <a:pt x="38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2" y="42"/>
                    <a:pt x="31" y="4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9" name="Freeform 136">
              <a:extLst>
                <a:ext uri="{FF2B5EF4-FFF2-40B4-BE49-F238E27FC236}">
                  <a16:creationId xmlns:a16="http://schemas.microsoft.com/office/drawing/2014/main" id="{DCB4CE48-B6E5-D194-72BE-916622E9F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326" y="6040438"/>
              <a:ext cx="185738" cy="98425"/>
            </a:xfrm>
            <a:custGeom>
              <a:avLst/>
              <a:gdLst>
                <a:gd name="T0" fmla="*/ 16 w 17"/>
                <a:gd name="T1" fmla="*/ 1 h 9"/>
                <a:gd name="T2" fmla="*/ 16 w 17"/>
                <a:gd name="T3" fmla="*/ 3 h 9"/>
                <a:gd name="T4" fmla="*/ 15 w 17"/>
                <a:gd name="T5" fmla="*/ 4 h 9"/>
                <a:gd name="T6" fmla="*/ 9 w 17"/>
                <a:gd name="T7" fmla="*/ 8 h 9"/>
                <a:gd name="T8" fmla="*/ 8 w 17"/>
                <a:gd name="T9" fmla="*/ 9 h 9"/>
                <a:gd name="T10" fmla="*/ 6 w 17"/>
                <a:gd name="T11" fmla="*/ 9 h 9"/>
                <a:gd name="T12" fmla="*/ 2 w 17"/>
                <a:gd name="T13" fmla="*/ 8 h 9"/>
                <a:gd name="T14" fmla="*/ 1 w 17"/>
                <a:gd name="T15" fmla="*/ 5 h 9"/>
                <a:gd name="T16" fmla="*/ 5 w 17"/>
                <a:gd name="T17" fmla="*/ 3 h 9"/>
                <a:gd name="T18" fmla="*/ 10 w 17"/>
                <a:gd name="T19" fmla="*/ 3 h 9"/>
                <a:gd name="T20" fmla="*/ 12 w 17"/>
                <a:gd name="T21" fmla="*/ 2 h 9"/>
                <a:gd name="T22" fmla="*/ 14 w 17"/>
                <a:gd name="T23" fmla="*/ 1 h 9"/>
                <a:gd name="T24" fmla="*/ 16 w 17"/>
                <a:gd name="T25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9">
                  <a:moveTo>
                    <a:pt x="16" y="1"/>
                  </a:moveTo>
                  <a:cubicBezTo>
                    <a:pt x="17" y="1"/>
                    <a:pt x="17" y="2"/>
                    <a:pt x="16" y="3"/>
                  </a:cubicBezTo>
                  <a:cubicBezTo>
                    <a:pt x="16" y="3"/>
                    <a:pt x="15" y="4"/>
                    <a:pt x="15" y="4"/>
                  </a:cubicBezTo>
                  <a:cubicBezTo>
                    <a:pt x="13" y="5"/>
                    <a:pt x="11" y="7"/>
                    <a:pt x="9" y="8"/>
                  </a:cubicBezTo>
                  <a:cubicBezTo>
                    <a:pt x="9" y="8"/>
                    <a:pt x="9" y="8"/>
                    <a:pt x="8" y="9"/>
                  </a:cubicBezTo>
                  <a:cubicBezTo>
                    <a:pt x="8" y="9"/>
                    <a:pt x="7" y="9"/>
                    <a:pt x="6" y="9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1" y="7"/>
                    <a:pt x="0" y="6"/>
                    <a:pt x="1" y="5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6" y="3"/>
                    <a:pt x="8" y="3"/>
                    <a:pt x="10" y="3"/>
                  </a:cubicBezTo>
                  <a:cubicBezTo>
                    <a:pt x="10" y="3"/>
                    <a:pt x="11" y="3"/>
                    <a:pt x="12" y="2"/>
                  </a:cubicBezTo>
                  <a:cubicBezTo>
                    <a:pt x="13" y="2"/>
                    <a:pt x="13" y="2"/>
                    <a:pt x="14" y="1"/>
                  </a:cubicBezTo>
                  <a:cubicBezTo>
                    <a:pt x="15" y="1"/>
                    <a:pt x="16" y="0"/>
                    <a:pt x="16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0" name="Freeform 137">
              <a:extLst>
                <a:ext uri="{FF2B5EF4-FFF2-40B4-BE49-F238E27FC236}">
                  <a16:creationId xmlns:a16="http://schemas.microsoft.com/office/drawing/2014/main" id="{5D51DB61-7D81-024A-7E4D-540507F5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5876" y="3811588"/>
              <a:ext cx="723900" cy="615950"/>
            </a:xfrm>
            <a:custGeom>
              <a:avLst/>
              <a:gdLst>
                <a:gd name="T0" fmla="*/ 24 w 66"/>
                <a:gd name="T1" fmla="*/ 6 h 56"/>
                <a:gd name="T2" fmla="*/ 24 w 66"/>
                <a:gd name="T3" fmla="*/ 5 h 56"/>
                <a:gd name="T4" fmla="*/ 27 w 66"/>
                <a:gd name="T5" fmla="*/ 3 h 56"/>
                <a:gd name="T6" fmla="*/ 30 w 66"/>
                <a:gd name="T7" fmla="*/ 5 h 56"/>
                <a:gd name="T8" fmla="*/ 34 w 66"/>
                <a:gd name="T9" fmla="*/ 0 h 56"/>
                <a:gd name="T10" fmla="*/ 34 w 66"/>
                <a:gd name="T11" fmla="*/ 0 h 56"/>
                <a:gd name="T12" fmla="*/ 39 w 66"/>
                <a:gd name="T13" fmla="*/ 3 h 56"/>
                <a:gd name="T14" fmla="*/ 43 w 66"/>
                <a:gd name="T15" fmla="*/ 2 h 56"/>
                <a:gd name="T16" fmla="*/ 43 w 66"/>
                <a:gd name="T17" fmla="*/ 6 h 56"/>
                <a:gd name="T18" fmla="*/ 45 w 66"/>
                <a:gd name="T19" fmla="*/ 5 h 56"/>
                <a:gd name="T20" fmla="*/ 49 w 66"/>
                <a:gd name="T21" fmla="*/ 3 h 56"/>
                <a:gd name="T22" fmla="*/ 51 w 66"/>
                <a:gd name="T23" fmla="*/ 5 h 56"/>
                <a:gd name="T24" fmla="*/ 53 w 66"/>
                <a:gd name="T25" fmla="*/ 6 h 56"/>
                <a:gd name="T26" fmla="*/ 53 w 66"/>
                <a:gd name="T27" fmla="*/ 9 h 56"/>
                <a:gd name="T28" fmla="*/ 51 w 66"/>
                <a:gd name="T29" fmla="*/ 11 h 56"/>
                <a:gd name="T30" fmla="*/ 53 w 66"/>
                <a:gd name="T31" fmla="*/ 13 h 56"/>
                <a:gd name="T32" fmla="*/ 52 w 66"/>
                <a:gd name="T33" fmla="*/ 16 h 56"/>
                <a:gd name="T34" fmla="*/ 55 w 66"/>
                <a:gd name="T35" fmla="*/ 18 h 56"/>
                <a:gd name="T36" fmla="*/ 56 w 66"/>
                <a:gd name="T37" fmla="*/ 24 h 56"/>
                <a:gd name="T38" fmla="*/ 60 w 66"/>
                <a:gd name="T39" fmla="*/ 24 h 56"/>
                <a:gd name="T40" fmla="*/ 59 w 66"/>
                <a:gd name="T41" fmla="*/ 29 h 56"/>
                <a:gd name="T42" fmla="*/ 64 w 66"/>
                <a:gd name="T43" fmla="*/ 28 h 56"/>
                <a:gd name="T44" fmla="*/ 64 w 66"/>
                <a:gd name="T45" fmla="*/ 30 h 56"/>
                <a:gd name="T46" fmla="*/ 66 w 66"/>
                <a:gd name="T47" fmla="*/ 32 h 56"/>
                <a:gd name="T48" fmla="*/ 62 w 66"/>
                <a:gd name="T49" fmla="*/ 36 h 56"/>
                <a:gd name="T50" fmla="*/ 56 w 66"/>
                <a:gd name="T51" fmla="*/ 36 h 56"/>
                <a:gd name="T52" fmla="*/ 56 w 66"/>
                <a:gd name="T53" fmla="*/ 43 h 56"/>
                <a:gd name="T54" fmla="*/ 58 w 66"/>
                <a:gd name="T55" fmla="*/ 43 h 56"/>
                <a:gd name="T56" fmla="*/ 58 w 66"/>
                <a:gd name="T57" fmla="*/ 48 h 56"/>
                <a:gd name="T58" fmla="*/ 53 w 66"/>
                <a:gd name="T59" fmla="*/ 48 h 56"/>
                <a:gd name="T60" fmla="*/ 50 w 66"/>
                <a:gd name="T61" fmla="*/ 51 h 56"/>
                <a:gd name="T62" fmla="*/ 50 w 66"/>
                <a:gd name="T63" fmla="*/ 56 h 56"/>
                <a:gd name="T64" fmla="*/ 47 w 66"/>
                <a:gd name="T65" fmla="*/ 53 h 56"/>
                <a:gd name="T66" fmla="*/ 44 w 66"/>
                <a:gd name="T67" fmla="*/ 55 h 56"/>
                <a:gd name="T68" fmla="*/ 42 w 66"/>
                <a:gd name="T69" fmla="*/ 54 h 56"/>
                <a:gd name="T70" fmla="*/ 41 w 66"/>
                <a:gd name="T71" fmla="*/ 52 h 56"/>
                <a:gd name="T72" fmla="*/ 38 w 66"/>
                <a:gd name="T73" fmla="*/ 55 h 56"/>
                <a:gd name="T74" fmla="*/ 34 w 66"/>
                <a:gd name="T75" fmla="*/ 51 h 56"/>
                <a:gd name="T76" fmla="*/ 32 w 66"/>
                <a:gd name="T77" fmla="*/ 54 h 56"/>
                <a:gd name="T78" fmla="*/ 25 w 66"/>
                <a:gd name="T79" fmla="*/ 50 h 56"/>
                <a:gd name="T80" fmla="*/ 11 w 66"/>
                <a:gd name="T81" fmla="*/ 49 h 56"/>
                <a:gd name="T82" fmla="*/ 3 w 66"/>
                <a:gd name="T83" fmla="*/ 54 h 56"/>
                <a:gd name="T84" fmla="*/ 3 w 66"/>
                <a:gd name="T85" fmla="*/ 48 h 56"/>
                <a:gd name="T86" fmla="*/ 0 w 66"/>
                <a:gd name="T87" fmla="*/ 46 h 56"/>
                <a:gd name="T88" fmla="*/ 2 w 66"/>
                <a:gd name="T89" fmla="*/ 43 h 56"/>
                <a:gd name="T90" fmla="*/ 5 w 66"/>
                <a:gd name="T91" fmla="*/ 39 h 56"/>
                <a:gd name="T92" fmla="*/ 3 w 66"/>
                <a:gd name="T93" fmla="*/ 31 h 56"/>
                <a:gd name="T94" fmla="*/ 3 w 66"/>
                <a:gd name="T95" fmla="*/ 27 h 56"/>
                <a:gd name="T96" fmla="*/ 9 w 66"/>
                <a:gd name="T97" fmla="*/ 26 h 56"/>
                <a:gd name="T98" fmla="*/ 16 w 66"/>
                <a:gd name="T99" fmla="*/ 23 h 56"/>
                <a:gd name="T100" fmla="*/ 17 w 66"/>
                <a:gd name="T101" fmla="*/ 16 h 56"/>
                <a:gd name="T102" fmla="*/ 24 w 66"/>
                <a:gd name="T103" fmla="*/ 11 h 56"/>
                <a:gd name="T104" fmla="*/ 23 w 66"/>
                <a:gd name="T105" fmla="*/ 10 h 56"/>
                <a:gd name="T106" fmla="*/ 24 w 66"/>
                <a:gd name="T10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6" h="56">
                  <a:moveTo>
                    <a:pt x="24" y="6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4"/>
                    <a:pt x="28" y="50"/>
                    <a:pt x="25" y="50"/>
                  </a:cubicBezTo>
                  <a:cubicBezTo>
                    <a:pt x="22" y="50"/>
                    <a:pt x="12" y="49"/>
                    <a:pt x="11" y="49"/>
                  </a:cubicBezTo>
                  <a:cubicBezTo>
                    <a:pt x="10" y="49"/>
                    <a:pt x="3" y="54"/>
                    <a:pt x="3" y="54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2" y="43"/>
                    <a:pt x="5" y="40"/>
                    <a:pt x="5" y="39"/>
                  </a:cubicBezTo>
                  <a:cubicBezTo>
                    <a:pt x="6" y="38"/>
                    <a:pt x="4" y="32"/>
                    <a:pt x="3" y="31"/>
                  </a:cubicBezTo>
                  <a:cubicBezTo>
                    <a:pt x="3" y="31"/>
                    <a:pt x="3" y="27"/>
                    <a:pt x="3" y="27"/>
                  </a:cubicBezTo>
                  <a:cubicBezTo>
                    <a:pt x="3" y="27"/>
                    <a:pt x="7" y="27"/>
                    <a:pt x="9" y="26"/>
                  </a:cubicBezTo>
                  <a:cubicBezTo>
                    <a:pt x="11" y="26"/>
                    <a:pt x="16" y="24"/>
                    <a:pt x="16" y="23"/>
                  </a:cubicBezTo>
                  <a:cubicBezTo>
                    <a:pt x="16" y="21"/>
                    <a:pt x="17" y="16"/>
                    <a:pt x="17" y="16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10"/>
                    <a:pt x="23" y="10"/>
                    <a:pt x="23" y="10"/>
                  </a:cubicBezTo>
                  <a:lnTo>
                    <a:pt x="24" y="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1" name="Freeform 138">
              <a:extLst>
                <a:ext uri="{FF2B5EF4-FFF2-40B4-BE49-F238E27FC236}">
                  <a16:creationId xmlns:a16="http://schemas.microsoft.com/office/drawing/2014/main" id="{03942285-042A-B469-A13F-4B2AA515F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8551" y="1463675"/>
              <a:ext cx="844550" cy="1876425"/>
            </a:xfrm>
            <a:custGeom>
              <a:avLst/>
              <a:gdLst>
                <a:gd name="T0" fmla="*/ 55 w 77"/>
                <a:gd name="T1" fmla="*/ 23 h 171"/>
                <a:gd name="T2" fmla="*/ 55 w 77"/>
                <a:gd name="T3" fmla="*/ 26 h 171"/>
                <a:gd name="T4" fmla="*/ 54 w 77"/>
                <a:gd name="T5" fmla="*/ 36 h 171"/>
                <a:gd name="T6" fmla="*/ 61 w 77"/>
                <a:gd name="T7" fmla="*/ 41 h 171"/>
                <a:gd name="T8" fmla="*/ 61 w 77"/>
                <a:gd name="T9" fmla="*/ 51 h 171"/>
                <a:gd name="T10" fmla="*/ 57 w 77"/>
                <a:gd name="T11" fmla="*/ 58 h 171"/>
                <a:gd name="T12" fmla="*/ 64 w 77"/>
                <a:gd name="T13" fmla="*/ 80 h 171"/>
                <a:gd name="T14" fmla="*/ 61 w 77"/>
                <a:gd name="T15" fmla="*/ 80 h 171"/>
                <a:gd name="T16" fmla="*/ 61 w 77"/>
                <a:gd name="T17" fmla="*/ 88 h 171"/>
                <a:gd name="T18" fmla="*/ 62 w 77"/>
                <a:gd name="T19" fmla="*/ 90 h 171"/>
                <a:gd name="T20" fmla="*/ 60 w 77"/>
                <a:gd name="T21" fmla="*/ 92 h 171"/>
                <a:gd name="T22" fmla="*/ 61 w 77"/>
                <a:gd name="T23" fmla="*/ 94 h 171"/>
                <a:gd name="T24" fmla="*/ 64 w 77"/>
                <a:gd name="T25" fmla="*/ 94 h 171"/>
                <a:gd name="T26" fmla="*/ 64 w 77"/>
                <a:gd name="T27" fmla="*/ 102 h 171"/>
                <a:gd name="T28" fmla="*/ 67 w 77"/>
                <a:gd name="T29" fmla="*/ 106 h 171"/>
                <a:gd name="T30" fmla="*/ 64 w 77"/>
                <a:gd name="T31" fmla="*/ 110 h 171"/>
                <a:gd name="T32" fmla="*/ 74 w 77"/>
                <a:gd name="T33" fmla="*/ 124 h 171"/>
                <a:gd name="T34" fmla="*/ 48 w 77"/>
                <a:gd name="T35" fmla="*/ 158 h 171"/>
                <a:gd name="T36" fmla="*/ 42 w 77"/>
                <a:gd name="T37" fmla="*/ 159 h 171"/>
                <a:gd name="T38" fmla="*/ 19 w 77"/>
                <a:gd name="T39" fmla="*/ 168 h 171"/>
                <a:gd name="T40" fmla="*/ 7 w 77"/>
                <a:gd name="T41" fmla="*/ 156 h 171"/>
                <a:gd name="T42" fmla="*/ 6 w 77"/>
                <a:gd name="T43" fmla="*/ 134 h 171"/>
                <a:gd name="T44" fmla="*/ 7 w 77"/>
                <a:gd name="T45" fmla="*/ 120 h 171"/>
                <a:gd name="T46" fmla="*/ 26 w 77"/>
                <a:gd name="T47" fmla="*/ 98 h 171"/>
                <a:gd name="T48" fmla="*/ 32 w 77"/>
                <a:gd name="T49" fmla="*/ 84 h 171"/>
                <a:gd name="T50" fmla="*/ 23 w 77"/>
                <a:gd name="T51" fmla="*/ 78 h 171"/>
                <a:gd name="T52" fmla="*/ 20 w 77"/>
                <a:gd name="T53" fmla="*/ 70 h 171"/>
                <a:gd name="T54" fmla="*/ 22 w 77"/>
                <a:gd name="T55" fmla="*/ 63 h 171"/>
                <a:gd name="T56" fmla="*/ 22 w 77"/>
                <a:gd name="T57" fmla="*/ 61 h 171"/>
                <a:gd name="T58" fmla="*/ 20 w 77"/>
                <a:gd name="T59" fmla="*/ 56 h 171"/>
                <a:gd name="T60" fmla="*/ 21 w 77"/>
                <a:gd name="T61" fmla="*/ 52 h 171"/>
                <a:gd name="T62" fmla="*/ 19 w 77"/>
                <a:gd name="T63" fmla="*/ 48 h 171"/>
                <a:gd name="T64" fmla="*/ 20 w 77"/>
                <a:gd name="T65" fmla="*/ 39 h 171"/>
                <a:gd name="T66" fmla="*/ 11 w 77"/>
                <a:gd name="T67" fmla="*/ 32 h 171"/>
                <a:gd name="T68" fmla="*/ 4 w 77"/>
                <a:gd name="T69" fmla="*/ 26 h 171"/>
                <a:gd name="T70" fmla="*/ 0 w 77"/>
                <a:gd name="T71" fmla="*/ 20 h 171"/>
                <a:gd name="T72" fmla="*/ 3 w 77"/>
                <a:gd name="T73" fmla="*/ 19 h 171"/>
                <a:gd name="T74" fmla="*/ 7 w 77"/>
                <a:gd name="T75" fmla="*/ 16 h 171"/>
                <a:gd name="T76" fmla="*/ 12 w 77"/>
                <a:gd name="T77" fmla="*/ 26 h 171"/>
                <a:gd name="T78" fmla="*/ 21 w 77"/>
                <a:gd name="T79" fmla="*/ 25 h 171"/>
                <a:gd name="T80" fmla="*/ 28 w 77"/>
                <a:gd name="T81" fmla="*/ 30 h 171"/>
                <a:gd name="T82" fmla="*/ 31 w 77"/>
                <a:gd name="T83" fmla="*/ 24 h 171"/>
                <a:gd name="T84" fmla="*/ 35 w 77"/>
                <a:gd name="T85" fmla="*/ 18 h 171"/>
                <a:gd name="T86" fmla="*/ 40 w 77"/>
                <a:gd name="T87" fmla="*/ 3 h 171"/>
                <a:gd name="T88" fmla="*/ 43 w 77"/>
                <a:gd name="T89" fmla="*/ 3 h 171"/>
                <a:gd name="T90" fmla="*/ 50 w 77"/>
                <a:gd name="T91" fmla="*/ 0 h 171"/>
                <a:gd name="T92" fmla="*/ 52 w 77"/>
                <a:gd name="T93" fmla="*/ 6 h 171"/>
                <a:gd name="T94" fmla="*/ 57 w 77"/>
                <a:gd name="T95" fmla="*/ 7 h 171"/>
                <a:gd name="T96" fmla="*/ 56 w 77"/>
                <a:gd name="T97" fmla="*/ 17 h 171"/>
                <a:gd name="T98" fmla="*/ 55 w 77"/>
                <a:gd name="T99" fmla="*/ 2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7" h="171">
                  <a:moveTo>
                    <a:pt x="55" y="23"/>
                  </a:moveTo>
                  <a:cubicBezTo>
                    <a:pt x="55" y="25"/>
                    <a:pt x="55" y="26"/>
                    <a:pt x="55" y="26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54" y="36"/>
                    <a:pt x="59" y="38"/>
                    <a:pt x="61" y="41"/>
                  </a:cubicBezTo>
                  <a:cubicBezTo>
                    <a:pt x="64" y="44"/>
                    <a:pt x="62" y="49"/>
                    <a:pt x="61" y="51"/>
                  </a:cubicBezTo>
                  <a:cubicBezTo>
                    <a:pt x="61" y="52"/>
                    <a:pt x="57" y="57"/>
                    <a:pt x="57" y="58"/>
                  </a:cubicBezTo>
                  <a:cubicBezTo>
                    <a:pt x="57" y="59"/>
                    <a:pt x="64" y="80"/>
                    <a:pt x="64" y="80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61" y="88"/>
                    <a:pt x="61" y="88"/>
                    <a:pt x="61" y="88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61" y="94"/>
                    <a:pt x="61" y="94"/>
                    <a:pt x="61" y="94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64" y="102"/>
                    <a:pt x="64" y="102"/>
                    <a:pt x="64" y="102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77" y="119"/>
                    <a:pt x="74" y="124"/>
                  </a:cubicBezTo>
                  <a:cubicBezTo>
                    <a:pt x="71" y="129"/>
                    <a:pt x="55" y="149"/>
                    <a:pt x="48" y="158"/>
                  </a:cubicBezTo>
                  <a:cubicBezTo>
                    <a:pt x="47" y="158"/>
                    <a:pt x="45" y="158"/>
                    <a:pt x="42" y="159"/>
                  </a:cubicBezTo>
                  <a:cubicBezTo>
                    <a:pt x="31" y="163"/>
                    <a:pt x="24" y="171"/>
                    <a:pt x="19" y="168"/>
                  </a:cubicBezTo>
                  <a:cubicBezTo>
                    <a:pt x="14" y="166"/>
                    <a:pt x="7" y="163"/>
                    <a:pt x="7" y="156"/>
                  </a:cubicBezTo>
                  <a:cubicBezTo>
                    <a:pt x="7" y="149"/>
                    <a:pt x="7" y="139"/>
                    <a:pt x="6" y="134"/>
                  </a:cubicBezTo>
                  <a:cubicBezTo>
                    <a:pt x="5" y="129"/>
                    <a:pt x="2" y="124"/>
                    <a:pt x="7" y="120"/>
                  </a:cubicBezTo>
                  <a:cubicBezTo>
                    <a:pt x="12" y="115"/>
                    <a:pt x="22" y="102"/>
                    <a:pt x="26" y="98"/>
                  </a:cubicBezTo>
                  <a:cubicBezTo>
                    <a:pt x="30" y="95"/>
                    <a:pt x="38" y="89"/>
                    <a:pt x="32" y="84"/>
                  </a:cubicBezTo>
                  <a:cubicBezTo>
                    <a:pt x="29" y="82"/>
                    <a:pt x="26" y="79"/>
                    <a:pt x="23" y="78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52"/>
                    <a:pt x="18" y="50"/>
                    <a:pt x="19" y="48"/>
                  </a:cubicBezTo>
                  <a:cubicBezTo>
                    <a:pt x="20" y="46"/>
                    <a:pt x="19" y="40"/>
                    <a:pt x="20" y="39"/>
                  </a:cubicBezTo>
                  <a:cubicBezTo>
                    <a:pt x="22" y="38"/>
                    <a:pt x="13" y="32"/>
                    <a:pt x="11" y="32"/>
                  </a:cubicBezTo>
                  <a:cubicBezTo>
                    <a:pt x="10" y="32"/>
                    <a:pt x="6" y="28"/>
                    <a:pt x="4" y="26"/>
                  </a:cubicBezTo>
                  <a:cubicBezTo>
                    <a:pt x="3" y="25"/>
                    <a:pt x="1" y="22"/>
                    <a:pt x="0" y="2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10" y="26"/>
                    <a:pt x="12" y="26"/>
                  </a:cubicBezTo>
                  <a:cubicBezTo>
                    <a:pt x="14" y="27"/>
                    <a:pt x="21" y="25"/>
                    <a:pt x="21" y="25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6" y="24"/>
                    <a:pt x="35" y="18"/>
                  </a:cubicBezTo>
                  <a:cubicBezTo>
                    <a:pt x="34" y="11"/>
                    <a:pt x="40" y="3"/>
                    <a:pt x="40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7" y="7"/>
                    <a:pt x="58" y="13"/>
                    <a:pt x="56" y="17"/>
                  </a:cubicBezTo>
                  <a:cubicBezTo>
                    <a:pt x="56" y="19"/>
                    <a:pt x="55" y="21"/>
                    <a:pt x="55" y="23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2" name="Freeform 139">
              <a:extLst>
                <a:ext uri="{FF2B5EF4-FFF2-40B4-BE49-F238E27FC236}">
                  <a16:creationId xmlns:a16="http://schemas.microsoft.com/office/drawing/2014/main" id="{EC97EAA6-2A03-866B-1B8C-DF43DF40A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7813" y="4756150"/>
              <a:ext cx="241300" cy="307975"/>
            </a:xfrm>
            <a:custGeom>
              <a:avLst/>
              <a:gdLst>
                <a:gd name="T0" fmla="*/ 22 w 22"/>
                <a:gd name="T1" fmla="*/ 17 h 28"/>
                <a:gd name="T2" fmla="*/ 20 w 22"/>
                <a:gd name="T3" fmla="*/ 21 h 28"/>
                <a:gd name="T4" fmla="*/ 16 w 22"/>
                <a:gd name="T5" fmla="*/ 20 h 28"/>
                <a:gd name="T6" fmla="*/ 15 w 22"/>
                <a:gd name="T7" fmla="*/ 25 h 28"/>
                <a:gd name="T8" fmla="*/ 11 w 22"/>
                <a:gd name="T9" fmla="*/ 28 h 28"/>
                <a:gd name="T10" fmla="*/ 10 w 22"/>
                <a:gd name="T11" fmla="*/ 16 h 28"/>
                <a:gd name="T12" fmla="*/ 6 w 22"/>
                <a:gd name="T13" fmla="*/ 9 h 28"/>
                <a:gd name="T14" fmla="*/ 0 w 22"/>
                <a:gd name="T15" fmla="*/ 1 h 28"/>
                <a:gd name="T16" fmla="*/ 1 w 22"/>
                <a:gd name="T17" fmla="*/ 0 h 28"/>
                <a:gd name="T18" fmla="*/ 7 w 22"/>
                <a:gd name="T19" fmla="*/ 0 h 28"/>
                <a:gd name="T20" fmla="*/ 11 w 22"/>
                <a:gd name="T21" fmla="*/ 3 h 28"/>
                <a:gd name="T22" fmla="*/ 18 w 22"/>
                <a:gd name="T23" fmla="*/ 4 h 28"/>
                <a:gd name="T24" fmla="*/ 17 w 22"/>
                <a:gd name="T25" fmla="*/ 11 h 28"/>
                <a:gd name="T26" fmla="*/ 19 w 22"/>
                <a:gd name="T27" fmla="*/ 10 h 28"/>
                <a:gd name="T28" fmla="*/ 20 w 22"/>
                <a:gd name="T29" fmla="*/ 15 h 28"/>
                <a:gd name="T30" fmla="*/ 22 w 22"/>
                <a:gd name="T31" fmla="*/ 1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22" y="17"/>
                  </a:moveTo>
                  <a:cubicBezTo>
                    <a:pt x="22" y="19"/>
                    <a:pt x="22" y="21"/>
                    <a:pt x="20" y="21"/>
                  </a:cubicBezTo>
                  <a:cubicBezTo>
                    <a:pt x="17" y="20"/>
                    <a:pt x="16" y="20"/>
                    <a:pt x="16" y="20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7" y="10"/>
                    <a:pt x="6" y="9"/>
                  </a:cubicBezTo>
                  <a:cubicBezTo>
                    <a:pt x="6" y="8"/>
                    <a:pt x="2" y="4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9" y="2"/>
                    <a:pt x="11" y="3"/>
                  </a:cubicBezTo>
                  <a:cubicBezTo>
                    <a:pt x="13" y="4"/>
                    <a:pt x="18" y="4"/>
                    <a:pt x="18" y="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2" y="16"/>
                    <a:pt x="22" y="1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3" name="Freeform 140">
              <a:extLst>
                <a:ext uri="{FF2B5EF4-FFF2-40B4-BE49-F238E27FC236}">
                  <a16:creationId xmlns:a16="http://schemas.microsoft.com/office/drawing/2014/main" id="{84FEFDE9-E627-53AB-1A4A-9F9877292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6326" y="4767263"/>
              <a:ext cx="712788" cy="504825"/>
            </a:xfrm>
            <a:custGeom>
              <a:avLst/>
              <a:gdLst>
                <a:gd name="T0" fmla="*/ 17 w 65"/>
                <a:gd name="T1" fmla="*/ 41 h 46"/>
                <a:gd name="T2" fmla="*/ 16 w 65"/>
                <a:gd name="T3" fmla="*/ 41 h 46"/>
                <a:gd name="T4" fmla="*/ 16 w 65"/>
                <a:gd name="T5" fmla="*/ 36 h 46"/>
                <a:gd name="T6" fmla="*/ 15 w 65"/>
                <a:gd name="T7" fmla="*/ 35 h 46"/>
                <a:gd name="T8" fmla="*/ 11 w 65"/>
                <a:gd name="T9" fmla="*/ 38 h 46"/>
                <a:gd name="T10" fmla="*/ 10 w 65"/>
                <a:gd name="T11" fmla="*/ 37 h 46"/>
                <a:gd name="T12" fmla="*/ 7 w 65"/>
                <a:gd name="T13" fmla="*/ 35 h 46"/>
                <a:gd name="T14" fmla="*/ 8 w 65"/>
                <a:gd name="T15" fmla="*/ 31 h 46"/>
                <a:gd name="T16" fmla="*/ 3 w 65"/>
                <a:gd name="T17" fmla="*/ 29 h 46"/>
                <a:gd name="T18" fmla="*/ 3 w 65"/>
                <a:gd name="T19" fmla="*/ 25 h 46"/>
                <a:gd name="T20" fmla="*/ 0 w 65"/>
                <a:gd name="T21" fmla="*/ 21 h 46"/>
                <a:gd name="T22" fmla="*/ 1 w 65"/>
                <a:gd name="T23" fmla="*/ 21 h 46"/>
                <a:gd name="T24" fmla="*/ 7 w 65"/>
                <a:gd name="T25" fmla="*/ 19 h 46"/>
                <a:gd name="T26" fmla="*/ 11 w 65"/>
                <a:gd name="T27" fmla="*/ 9 h 46"/>
                <a:gd name="T28" fmla="*/ 16 w 65"/>
                <a:gd name="T29" fmla="*/ 4 h 46"/>
                <a:gd name="T30" fmla="*/ 20 w 65"/>
                <a:gd name="T31" fmla="*/ 2 h 46"/>
                <a:gd name="T32" fmla="*/ 22 w 65"/>
                <a:gd name="T33" fmla="*/ 3 h 46"/>
                <a:gd name="T34" fmla="*/ 29 w 65"/>
                <a:gd name="T35" fmla="*/ 3 h 46"/>
                <a:gd name="T36" fmla="*/ 32 w 65"/>
                <a:gd name="T37" fmla="*/ 6 h 46"/>
                <a:gd name="T38" fmla="*/ 35 w 65"/>
                <a:gd name="T39" fmla="*/ 4 h 46"/>
                <a:gd name="T40" fmla="*/ 41 w 65"/>
                <a:gd name="T41" fmla="*/ 3 h 46"/>
                <a:gd name="T42" fmla="*/ 43 w 65"/>
                <a:gd name="T43" fmla="*/ 0 h 46"/>
                <a:gd name="T44" fmla="*/ 49 w 65"/>
                <a:gd name="T45" fmla="*/ 8 h 46"/>
                <a:gd name="T46" fmla="*/ 53 w 65"/>
                <a:gd name="T47" fmla="*/ 15 h 46"/>
                <a:gd name="T48" fmla="*/ 54 w 65"/>
                <a:gd name="T49" fmla="*/ 27 h 46"/>
                <a:gd name="T50" fmla="*/ 54 w 65"/>
                <a:gd name="T51" fmla="*/ 29 h 46"/>
                <a:gd name="T52" fmla="*/ 57 w 65"/>
                <a:gd name="T53" fmla="*/ 31 h 46"/>
                <a:gd name="T54" fmla="*/ 62 w 65"/>
                <a:gd name="T55" fmla="*/ 29 h 46"/>
                <a:gd name="T56" fmla="*/ 65 w 65"/>
                <a:gd name="T57" fmla="*/ 31 h 46"/>
                <a:gd name="T58" fmla="*/ 64 w 65"/>
                <a:gd name="T59" fmla="*/ 33 h 46"/>
                <a:gd name="T60" fmla="*/ 57 w 65"/>
                <a:gd name="T61" fmla="*/ 41 h 46"/>
                <a:gd name="T62" fmla="*/ 55 w 65"/>
                <a:gd name="T63" fmla="*/ 45 h 46"/>
                <a:gd name="T64" fmla="*/ 42 w 65"/>
                <a:gd name="T65" fmla="*/ 41 h 46"/>
                <a:gd name="T66" fmla="*/ 34 w 65"/>
                <a:gd name="T67" fmla="*/ 46 h 46"/>
                <a:gd name="T68" fmla="*/ 19 w 65"/>
                <a:gd name="T69" fmla="*/ 45 h 46"/>
                <a:gd name="T70" fmla="*/ 18 w 65"/>
                <a:gd name="T71" fmla="*/ 41 h 46"/>
                <a:gd name="T72" fmla="*/ 17 w 65"/>
                <a:gd name="T73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5" h="46">
                  <a:moveTo>
                    <a:pt x="17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1" y="21"/>
                    <a:pt x="1" y="21"/>
                  </a:cubicBezTo>
                  <a:cubicBezTo>
                    <a:pt x="5" y="21"/>
                    <a:pt x="5" y="20"/>
                    <a:pt x="7" y="19"/>
                  </a:cubicBezTo>
                  <a:cubicBezTo>
                    <a:pt x="8" y="18"/>
                    <a:pt x="10" y="10"/>
                    <a:pt x="11" y="9"/>
                  </a:cubicBezTo>
                  <a:cubicBezTo>
                    <a:pt x="12" y="8"/>
                    <a:pt x="16" y="4"/>
                    <a:pt x="16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30" y="6"/>
                    <a:pt x="32" y="6"/>
                  </a:cubicBezTo>
                  <a:cubicBezTo>
                    <a:pt x="33" y="6"/>
                    <a:pt x="35" y="4"/>
                    <a:pt x="35" y="4"/>
                  </a:cubicBezTo>
                  <a:cubicBezTo>
                    <a:pt x="35" y="4"/>
                    <a:pt x="38" y="4"/>
                    <a:pt x="41" y="3"/>
                  </a:cubicBezTo>
                  <a:cubicBezTo>
                    <a:pt x="42" y="2"/>
                    <a:pt x="43" y="1"/>
                    <a:pt x="43" y="0"/>
                  </a:cubicBezTo>
                  <a:cubicBezTo>
                    <a:pt x="45" y="3"/>
                    <a:pt x="49" y="7"/>
                    <a:pt x="49" y="8"/>
                  </a:cubicBezTo>
                  <a:cubicBezTo>
                    <a:pt x="50" y="9"/>
                    <a:pt x="53" y="15"/>
                    <a:pt x="53" y="15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29"/>
                    <a:pt x="55" y="31"/>
                    <a:pt x="57" y="31"/>
                  </a:cubicBezTo>
                  <a:cubicBezTo>
                    <a:pt x="59" y="31"/>
                    <a:pt x="61" y="29"/>
                    <a:pt x="62" y="29"/>
                  </a:cubicBezTo>
                  <a:cubicBezTo>
                    <a:pt x="62" y="29"/>
                    <a:pt x="63" y="30"/>
                    <a:pt x="65" y="31"/>
                  </a:cubicBezTo>
                  <a:cubicBezTo>
                    <a:pt x="64" y="31"/>
                    <a:pt x="64" y="32"/>
                    <a:pt x="64" y="33"/>
                  </a:cubicBezTo>
                  <a:cubicBezTo>
                    <a:pt x="62" y="37"/>
                    <a:pt x="58" y="37"/>
                    <a:pt x="57" y="41"/>
                  </a:cubicBezTo>
                  <a:cubicBezTo>
                    <a:pt x="57" y="42"/>
                    <a:pt x="56" y="44"/>
                    <a:pt x="55" y="45"/>
                  </a:cubicBezTo>
                  <a:cubicBezTo>
                    <a:pt x="52" y="44"/>
                    <a:pt x="44" y="41"/>
                    <a:pt x="42" y="41"/>
                  </a:cubicBezTo>
                  <a:cubicBezTo>
                    <a:pt x="40" y="41"/>
                    <a:pt x="34" y="46"/>
                    <a:pt x="34" y="46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8" y="41"/>
                    <a:pt x="18" y="41"/>
                    <a:pt x="18" y="41"/>
                  </a:cubicBezTo>
                  <a:lnTo>
                    <a:pt x="17" y="41"/>
                  </a:lnTo>
                  <a:close/>
                </a:path>
              </a:pathLst>
            </a:custGeom>
            <a:solidFill>
              <a:srgbClr val="D55DD1"/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0" name="Freeform 141">
              <a:extLst>
                <a:ext uri="{FF2B5EF4-FFF2-40B4-BE49-F238E27FC236}">
                  <a16:creationId xmlns:a16="http://schemas.microsoft.com/office/drawing/2014/main" id="{082F878E-3871-5E13-52B9-254303C71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6513" y="3340100"/>
              <a:ext cx="361950" cy="296863"/>
            </a:xfrm>
            <a:custGeom>
              <a:avLst/>
              <a:gdLst>
                <a:gd name="T0" fmla="*/ 32 w 33"/>
                <a:gd name="T1" fmla="*/ 0 h 27"/>
                <a:gd name="T2" fmla="*/ 33 w 33"/>
                <a:gd name="T3" fmla="*/ 3 h 27"/>
                <a:gd name="T4" fmla="*/ 28 w 33"/>
                <a:gd name="T5" fmla="*/ 9 h 27"/>
                <a:gd name="T6" fmla="*/ 30 w 33"/>
                <a:gd name="T7" fmla="*/ 20 h 27"/>
                <a:gd name="T8" fmla="*/ 27 w 33"/>
                <a:gd name="T9" fmla="*/ 26 h 27"/>
                <a:gd name="T10" fmla="*/ 25 w 33"/>
                <a:gd name="T11" fmla="*/ 27 h 27"/>
                <a:gd name="T12" fmla="*/ 24 w 33"/>
                <a:gd name="T13" fmla="*/ 25 h 27"/>
                <a:gd name="T14" fmla="*/ 21 w 33"/>
                <a:gd name="T15" fmla="*/ 27 h 27"/>
                <a:gd name="T16" fmla="*/ 13 w 33"/>
                <a:gd name="T17" fmla="*/ 19 h 27"/>
                <a:gd name="T18" fmla="*/ 7 w 33"/>
                <a:gd name="T19" fmla="*/ 21 h 27"/>
                <a:gd name="T20" fmla="*/ 7 w 33"/>
                <a:gd name="T21" fmla="*/ 19 h 27"/>
                <a:gd name="T22" fmla="*/ 1 w 33"/>
                <a:gd name="T23" fmla="*/ 12 h 27"/>
                <a:gd name="T24" fmla="*/ 6 w 33"/>
                <a:gd name="T25" fmla="*/ 2 h 27"/>
                <a:gd name="T26" fmla="*/ 27 w 33"/>
                <a:gd name="T27" fmla="*/ 1 h 27"/>
                <a:gd name="T28" fmla="*/ 32 w 33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27">
                  <a:moveTo>
                    <a:pt x="32" y="0"/>
                  </a:move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28" y="7"/>
                    <a:pt x="28" y="9"/>
                  </a:cubicBezTo>
                  <a:cubicBezTo>
                    <a:pt x="27" y="11"/>
                    <a:pt x="30" y="20"/>
                    <a:pt x="30" y="20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0"/>
                    <a:pt x="7" y="20"/>
                    <a:pt x="7" y="19"/>
                  </a:cubicBezTo>
                  <a:cubicBezTo>
                    <a:pt x="7" y="17"/>
                    <a:pt x="2" y="17"/>
                    <a:pt x="1" y="12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1"/>
                    <a:pt x="20" y="0"/>
                    <a:pt x="27" y="1"/>
                  </a:cubicBezTo>
                  <a:cubicBezTo>
                    <a:pt x="29" y="1"/>
                    <a:pt x="30" y="1"/>
                    <a:pt x="32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1" name="Freeform 142">
              <a:extLst>
                <a:ext uri="{FF2B5EF4-FFF2-40B4-BE49-F238E27FC236}">
                  <a16:creationId xmlns:a16="http://schemas.microsoft.com/office/drawing/2014/main" id="{82385EC4-1E34-41E3-8884-35C454133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9201" y="5216525"/>
              <a:ext cx="460375" cy="296863"/>
            </a:xfrm>
            <a:custGeom>
              <a:avLst/>
              <a:gdLst>
                <a:gd name="T0" fmla="*/ 28 w 42"/>
                <a:gd name="T1" fmla="*/ 22 h 27"/>
                <a:gd name="T2" fmla="*/ 26 w 42"/>
                <a:gd name="T3" fmla="*/ 23 h 27"/>
                <a:gd name="T4" fmla="*/ 24 w 42"/>
                <a:gd name="T5" fmla="*/ 26 h 27"/>
                <a:gd name="T6" fmla="*/ 19 w 42"/>
                <a:gd name="T7" fmla="*/ 26 h 27"/>
                <a:gd name="T8" fmla="*/ 16 w 42"/>
                <a:gd name="T9" fmla="*/ 25 h 27"/>
                <a:gd name="T10" fmla="*/ 10 w 42"/>
                <a:gd name="T11" fmla="*/ 24 h 27"/>
                <a:gd name="T12" fmla="*/ 4 w 42"/>
                <a:gd name="T13" fmla="*/ 26 h 27"/>
                <a:gd name="T14" fmla="*/ 4 w 42"/>
                <a:gd name="T15" fmla="*/ 27 h 27"/>
                <a:gd name="T16" fmla="*/ 4 w 42"/>
                <a:gd name="T17" fmla="*/ 20 h 27"/>
                <a:gd name="T18" fmla="*/ 2 w 42"/>
                <a:gd name="T19" fmla="*/ 19 h 27"/>
                <a:gd name="T20" fmla="*/ 2 w 42"/>
                <a:gd name="T21" fmla="*/ 18 h 27"/>
                <a:gd name="T22" fmla="*/ 1 w 42"/>
                <a:gd name="T23" fmla="*/ 18 h 27"/>
                <a:gd name="T24" fmla="*/ 1 w 42"/>
                <a:gd name="T25" fmla="*/ 17 h 27"/>
                <a:gd name="T26" fmla="*/ 3 w 42"/>
                <a:gd name="T27" fmla="*/ 11 h 27"/>
                <a:gd name="T28" fmla="*/ 6 w 42"/>
                <a:gd name="T29" fmla="*/ 8 h 27"/>
                <a:gd name="T30" fmla="*/ 4 w 42"/>
                <a:gd name="T31" fmla="*/ 7 h 27"/>
                <a:gd name="T32" fmla="*/ 0 w 42"/>
                <a:gd name="T33" fmla="*/ 4 h 27"/>
                <a:gd name="T34" fmla="*/ 3 w 42"/>
                <a:gd name="T35" fmla="*/ 4 h 27"/>
                <a:gd name="T36" fmla="*/ 3 w 42"/>
                <a:gd name="T37" fmla="*/ 1 h 27"/>
                <a:gd name="T38" fmla="*/ 4 w 42"/>
                <a:gd name="T39" fmla="*/ 0 h 27"/>
                <a:gd name="T40" fmla="*/ 5 w 42"/>
                <a:gd name="T41" fmla="*/ 0 h 27"/>
                <a:gd name="T42" fmla="*/ 6 w 42"/>
                <a:gd name="T43" fmla="*/ 4 h 27"/>
                <a:gd name="T44" fmla="*/ 21 w 42"/>
                <a:gd name="T45" fmla="*/ 5 h 27"/>
                <a:gd name="T46" fmla="*/ 29 w 42"/>
                <a:gd name="T47" fmla="*/ 0 h 27"/>
                <a:gd name="T48" fmla="*/ 42 w 42"/>
                <a:gd name="T49" fmla="*/ 4 h 27"/>
                <a:gd name="T50" fmla="*/ 40 w 42"/>
                <a:gd name="T51" fmla="*/ 11 h 27"/>
                <a:gd name="T52" fmla="*/ 40 w 42"/>
                <a:gd name="T53" fmla="*/ 21 h 27"/>
                <a:gd name="T54" fmla="*/ 35 w 42"/>
                <a:gd name="T55" fmla="*/ 21 h 27"/>
                <a:gd name="T56" fmla="*/ 33 w 42"/>
                <a:gd name="T57" fmla="*/ 20 h 27"/>
                <a:gd name="T58" fmla="*/ 28 w 42"/>
                <a:gd name="T59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27">
                  <a:moveTo>
                    <a:pt x="28" y="22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7" y="0"/>
                    <a:pt x="29" y="0"/>
                  </a:cubicBezTo>
                  <a:cubicBezTo>
                    <a:pt x="31" y="0"/>
                    <a:pt x="39" y="3"/>
                    <a:pt x="42" y="4"/>
                  </a:cubicBezTo>
                  <a:cubicBezTo>
                    <a:pt x="42" y="6"/>
                    <a:pt x="41" y="8"/>
                    <a:pt x="40" y="11"/>
                  </a:cubicBezTo>
                  <a:cubicBezTo>
                    <a:pt x="38" y="17"/>
                    <a:pt x="39" y="19"/>
                    <a:pt x="40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3" y="20"/>
                    <a:pt x="33" y="20"/>
                    <a:pt x="33" y="20"/>
                  </a:cubicBezTo>
                  <a:lnTo>
                    <a:pt x="28" y="22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2" name="Freeform 143">
              <a:extLst>
                <a:ext uri="{FF2B5EF4-FFF2-40B4-BE49-F238E27FC236}">
                  <a16:creationId xmlns:a16="http://schemas.microsoft.com/office/drawing/2014/main" id="{46C1533A-1D59-6E99-4532-A97CE4ED4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1888" y="3548063"/>
              <a:ext cx="525463" cy="330200"/>
            </a:xfrm>
            <a:custGeom>
              <a:avLst/>
              <a:gdLst>
                <a:gd name="T0" fmla="*/ 48 w 48"/>
                <a:gd name="T1" fmla="*/ 15 h 30"/>
                <a:gd name="T2" fmla="*/ 48 w 48"/>
                <a:gd name="T3" fmla="*/ 24 h 30"/>
                <a:gd name="T4" fmla="*/ 48 w 48"/>
                <a:gd name="T5" fmla="*/ 24 h 30"/>
                <a:gd name="T6" fmla="*/ 44 w 48"/>
                <a:gd name="T7" fmla="*/ 29 h 30"/>
                <a:gd name="T8" fmla="*/ 41 w 48"/>
                <a:gd name="T9" fmla="*/ 27 h 30"/>
                <a:gd name="T10" fmla="*/ 38 w 48"/>
                <a:gd name="T11" fmla="*/ 29 h 30"/>
                <a:gd name="T12" fmla="*/ 38 w 48"/>
                <a:gd name="T13" fmla="*/ 30 h 30"/>
                <a:gd name="T14" fmla="*/ 32 w 48"/>
                <a:gd name="T15" fmla="*/ 24 h 30"/>
                <a:gd name="T16" fmla="*/ 27 w 48"/>
                <a:gd name="T17" fmla="*/ 23 h 30"/>
                <a:gd name="T18" fmla="*/ 26 w 48"/>
                <a:gd name="T19" fmla="*/ 20 h 30"/>
                <a:gd name="T20" fmla="*/ 21 w 48"/>
                <a:gd name="T21" fmla="*/ 23 h 30"/>
                <a:gd name="T22" fmla="*/ 14 w 48"/>
                <a:gd name="T23" fmla="*/ 22 h 30"/>
                <a:gd name="T24" fmla="*/ 7 w 48"/>
                <a:gd name="T25" fmla="*/ 20 h 30"/>
                <a:gd name="T26" fmla="*/ 1 w 48"/>
                <a:gd name="T27" fmla="*/ 25 h 30"/>
                <a:gd name="T28" fmla="*/ 0 w 48"/>
                <a:gd name="T29" fmla="*/ 25 h 30"/>
                <a:gd name="T30" fmla="*/ 4 w 48"/>
                <a:gd name="T31" fmla="*/ 9 h 30"/>
                <a:gd name="T32" fmla="*/ 14 w 48"/>
                <a:gd name="T33" fmla="*/ 8 h 30"/>
                <a:gd name="T34" fmla="*/ 21 w 48"/>
                <a:gd name="T35" fmla="*/ 13 h 30"/>
                <a:gd name="T36" fmla="*/ 23 w 48"/>
                <a:gd name="T37" fmla="*/ 2 h 30"/>
                <a:gd name="T38" fmla="*/ 29 w 48"/>
                <a:gd name="T39" fmla="*/ 0 h 30"/>
                <a:gd name="T40" fmla="*/ 37 w 48"/>
                <a:gd name="T41" fmla="*/ 8 h 30"/>
                <a:gd name="T42" fmla="*/ 40 w 48"/>
                <a:gd name="T43" fmla="*/ 6 h 30"/>
                <a:gd name="T44" fmla="*/ 41 w 48"/>
                <a:gd name="T45" fmla="*/ 8 h 30"/>
                <a:gd name="T46" fmla="*/ 43 w 48"/>
                <a:gd name="T47" fmla="*/ 7 h 30"/>
                <a:gd name="T48" fmla="*/ 43 w 48"/>
                <a:gd name="T49" fmla="*/ 8 h 30"/>
                <a:gd name="T50" fmla="*/ 45 w 48"/>
                <a:gd name="T51" fmla="*/ 10 h 30"/>
                <a:gd name="T52" fmla="*/ 44 w 48"/>
                <a:gd name="T53" fmla="*/ 16 h 30"/>
                <a:gd name="T54" fmla="*/ 48 w 48"/>
                <a:gd name="T55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8" h="30">
                  <a:moveTo>
                    <a:pt x="48" y="15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6"/>
                    <a:pt x="3" y="10"/>
                    <a:pt x="4" y="9"/>
                  </a:cubicBezTo>
                  <a:cubicBezTo>
                    <a:pt x="6" y="7"/>
                    <a:pt x="11" y="4"/>
                    <a:pt x="14" y="8"/>
                  </a:cubicBezTo>
                  <a:cubicBezTo>
                    <a:pt x="17" y="12"/>
                    <a:pt x="19" y="13"/>
                    <a:pt x="21" y="13"/>
                  </a:cubicBezTo>
                  <a:cubicBezTo>
                    <a:pt x="22" y="12"/>
                    <a:pt x="23" y="6"/>
                    <a:pt x="23" y="2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6"/>
                    <a:pt x="44" y="16"/>
                    <a:pt x="44" y="16"/>
                  </a:cubicBezTo>
                  <a:lnTo>
                    <a:pt x="48" y="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3" name="Freeform 144">
              <a:extLst>
                <a:ext uri="{FF2B5EF4-FFF2-40B4-BE49-F238E27FC236}">
                  <a16:creationId xmlns:a16="http://schemas.microsoft.com/office/drawing/2014/main" id="{9EC4AA72-657A-1E22-05EB-43CF32A65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1888" y="3768725"/>
              <a:ext cx="415925" cy="339725"/>
            </a:xfrm>
            <a:custGeom>
              <a:avLst/>
              <a:gdLst>
                <a:gd name="T0" fmla="*/ 37 w 38"/>
                <a:gd name="T1" fmla="*/ 14 h 31"/>
                <a:gd name="T2" fmla="*/ 38 w 38"/>
                <a:gd name="T3" fmla="*/ 15 h 31"/>
                <a:gd name="T4" fmla="*/ 31 w 38"/>
                <a:gd name="T5" fmla="*/ 20 h 31"/>
                <a:gd name="T6" fmla="*/ 30 w 38"/>
                <a:gd name="T7" fmla="*/ 27 h 31"/>
                <a:gd name="T8" fmla="*/ 23 w 38"/>
                <a:gd name="T9" fmla="*/ 30 h 31"/>
                <a:gd name="T10" fmla="*/ 17 w 38"/>
                <a:gd name="T11" fmla="*/ 31 h 31"/>
                <a:gd name="T12" fmla="*/ 13 w 38"/>
                <a:gd name="T13" fmla="*/ 25 h 31"/>
                <a:gd name="T14" fmla="*/ 11 w 38"/>
                <a:gd name="T15" fmla="*/ 25 h 31"/>
                <a:gd name="T16" fmla="*/ 11 w 38"/>
                <a:gd name="T17" fmla="*/ 22 h 31"/>
                <a:gd name="T18" fmla="*/ 12 w 38"/>
                <a:gd name="T19" fmla="*/ 20 h 31"/>
                <a:gd name="T20" fmla="*/ 11 w 38"/>
                <a:gd name="T21" fmla="*/ 17 h 31"/>
                <a:gd name="T22" fmla="*/ 7 w 38"/>
                <a:gd name="T23" fmla="*/ 17 h 31"/>
                <a:gd name="T24" fmla="*/ 3 w 38"/>
                <a:gd name="T25" fmla="*/ 15 h 31"/>
                <a:gd name="T26" fmla="*/ 1 w 38"/>
                <a:gd name="T27" fmla="*/ 14 h 31"/>
                <a:gd name="T28" fmla="*/ 0 w 38"/>
                <a:gd name="T29" fmla="*/ 7 h 31"/>
                <a:gd name="T30" fmla="*/ 0 w 38"/>
                <a:gd name="T31" fmla="*/ 5 h 31"/>
                <a:gd name="T32" fmla="*/ 1 w 38"/>
                <a:gd name="T33" fmla="*/ 5 h 31"/>
                <a:gd name="T34" fmla="*/ 7 w 38"/>
                <a:gd name="T35" fmla="*/ 0 h 31"/>
                <a:gd name="T36" fmla="*/ 14 w 38"/>
                <a:gd name="T37" fmla="*/ 2 h 31"/>
                <a:gd name="T38" fmla="*/ 21 w 38"/>
                <a:gd name="T39" fmla="*/ 3 h 31"/>
                <a:gd name="T40" fmla="*/ 26 w 38"/>
                <a:gd name="T41" fmla="*/ 0 h 31"/>
                <a:gd name="T42" fmla="*/ 27 w 38"/>
                <a:gd name="T43" fmla="*/ 3 h 31"/>
                <a:gd name="T44" fmla="*/ 32 w 38"/>
                <a:gd name="T45" fmla="*/ 4 h 31"/>
                <a:gd name="T46" fmla="*/ 38 w 38"/>
                <a:gd name="T47" fmla="*/ 10 h 31"/>
                <a:gd name="T48" fmla="*/ 37 w 38"/>
                <a:gd name="T4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1">
                  <a:moveTo>
                    <a:pt x="37" y="14"/>
                  </a:moveTo>
                  <a:cubicBezTo>
                    <a:pt x="38" y="15"/>
                    <a:pt x="38" y="15"/>
                    <a:pt x="38" y="15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0" y="25"/>
                    <a:pt x="30" y="27"/>
                  </a:cubicBezTo>
                  <a:cubicBezTo>
                    <a:pt x="30" y="28"/>
                    <a:pt x="25" y="30"/>
                    <a:pt x="23" y="30"/>
                  </a:cubicBezTo>
                  <a:cubicBezTo>
                    <a:pt x="21" y="31"/>
                    <a:pt x="17" y="31"/>
                    <a:pt x="17" y="31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3"/>
                    <a:pt x="0" y="11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7" y="1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4" name="Freeform 145">
              <a:extLst>
                <a:ext uri="{FF2B5EF4-FFF2-40B4-BE49-F238E27FC236}">
                  <a16:creationId xmlns:a16="http://schemas.microsoft.com/office/drawing/2014/main" id="{998C3C09-CC05-36C4-46E4-A61DC2560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1238" y="5459413"/>
              <a:ext cx="536575" cy="515938"/>
            </a:xfrm>
            <a:custGeom>
              <a:avLst/>
              <a:gdLst>
                <a:gd name="T0" fmla="*/ 11 w 49"/>
                <a:gd name="T1" fmla="*/ 9 h 47"/>
                <a:gd name="T2" fmla="*/ 23 w 49"/>
                <a:gd name="T3" fmla="*/ 5 h 47"/>
                <a:gd name="T4" fmla="*/ 23 w 49"/>
                <a:gd name="T5" fmla="*/ 4 h 47"/>
                <a:gd name="T6" fmla="*/ 29 w 49"/>
                <a:gd name="T7" fmla="*/ 2 h 47"/>
                <a:gd name="T8" fmla="*/ 35 w 49"/>
                <a:gd name="T9" fmla="*/ 3 h 47"/>
                <a:gd name="T10" fmla="*/ 38 w 49"/>
                <a:gd name="T11" fmla="*/ 4 h 47"/>
                <a:gd name="T12" fmla="*/ 43 w 49"/>
                <a:gd name="T13" fmla="*/ 4 h 47"/>
                <a:gd name="T14" fmla="*/ 45 w 49"/>
                <a:gd name="T15" fmla="*/ 1 h 47"/>
                <a:gd name="T16" fmla="*/ 47 w 49"/>
                <a:gd name="T17" fmla="*/ 0 h 47"/>
                <a:gd name="T18" fmla="*/ 49 w 49"/>
                <a:gd name="T19" fmla="*/ 4 h 47"/>
                <a:gd name="T20" fmla="*/ 47 w 49"/>
                <a:gd name="T21" fmla="*/ 7 h 47"/>
                <a:gd name="T22" fmla="*/ 44 w 49"/>
                <a:gd name="T23" fmla="*/ 10 h 47"/>
                <a:gd name="T24" fmla="*/ 40 w 49"/>
                <a:gd name="T25" fmla="*/ 9 h 47"/>
                <a:gd name="T26" fmla="*/ 31 w 49"/>
                <a:gd name="T27" fmla="*/ 11 h 47"/>
                <a:gd name="T28" fmla="*/ 27 w 49"/>
                <a:gd name="T29" fmla="*/ 14 h 47"/>
                <a:gd name="T30" fmla="*/ 23 w 49"/>
                <a:gd name="T31" fmla="*/ 16 h 47"/>
                <a:gd name="T32" fmla="*/ 31 w 49"/>
                <a:gd name="T33" fmla="*/ 27 h 47"/>
                <a:gd name="T34" fmla="*/ 34 w 49"/>
                <a:gd name="T35" fmla="*/ 33 h 47"/>
                <a:gd name="T36" fmla="*/ 26 w 49"/>
                <a:gd name="T37" fmla="*/ 34 h 47"/>
                <a:gd name="T38" fmla="*/ 26 w 49"/>
                <a:gd name="T39" fmla="*/ 36 h 47"/>
                <a:gd name="T40" fmla="*/ 25 w 49"/>
                <a:gd name="T41" fmla="*/ 40 h 47"/>
                <a:gd name="T42" fmla="*/ 25 w 49"/>
                <a:gd name="T43" fmla="*/ 47 h 47"/>
                <a:gd name="T44" fmla="*/ 16 w 49"/>
                <a:gd name="T45" fmla="*/ 41 h 47"/>
                <a:gd name="T46" fmla="*/ 12 w 49"/>
                <a:gd name="T47" fmla="*/ 33 h 47"/>
                <a:gd name="T48" fmla="*/ 16 w 49"/>
                <a:gd name="T49" fmla="*/ 31 h 47"/>
                <a:gd name="T50" fmla="*/ 13 w 49"/>
                <a:gd name="T51" fmla="*/ 30 h 47"/>
                <a:gd name="T52" fmla="*/ 9 w 49"/>
                <a:gd name="T53" fmla="*/ 25 h 47"/>
                <a:gd name="T54" fmla="*/ 2 w 49"/>
                <a:gd name="T55" fmla="*/ 24 h 47"/>
                <a:gd name="T56" fmla="*/ 0 w 49"/>
                <a:gd name="T57" fmla="*/ 19 h 47"/>
                <a:gd name="T58" fmla="*/ 8 w 49"/>
                <a:gd name="T59" fmla="*/ 14 h 47"/>
                <a:gd name="T60" fmla="*/ 10 w 49"/>
                <a:gd name="T61" fmla="*/ 9 h 47"/>
                <a:gd name="T62" fmla="*/ 11 w 49"/>
                <a:gd name="T63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7">
                  <a:moveTo>
                    <a:pt x="11" y="9"/>
                  </a:moveTo>
                  <a:cubicBezTo>
                    <a:pt x="23" y="5"/>
                    <a:pt x="23" y="5"/>
                    <a:pt x="23" y="5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3" y="9"/>
                    <a:pt x="42" y="9"/>
                    <a:pt x="40" y="9"/>
                  </a:cubicBezTo>
                  <a:cubicBezTo>
                    <a:pt x="35" y="8"/>
                    <a:pt x="29" y="9"/>
                    <a:pt x="31" y="11"/>
                  </a:cubicBezTo>
                  <a:cubicBezTo>
                    <a:pt x="32" y="12"/>
                    <a:pt x="30" y="14"/>
                    <a:pt x="27" y="14"/>
                  </a:cubicBezTo>
                  <a:cubicBezTo>
                    <a:pt x="25" y="13"/>
                    <a:pt x="21" y="10"/>
                    <a:pt x="23" y="16"/>
                  </a:cubicBezTo>
                  <a:cubicBezTo>
                    <a:pt x="25" y="21"/>
                    <a:pt x="29" y="26"/>
                    <a:pt x="31" y="27"/>
                  </a:cubicBezTo>
                  <a:cubicBezTo>
                    <a:pt x="33" y="29"/>
                    <a:pt x="38" y="31"/>
                    <a:pt x="34" y="33"/>
                  </a:cubicBezTo>
                  <a:cubicBezTo>
                    <a:pt x="30" y="36"/>
                    <a:pt x="28" y="35"/>
                    <a:pt x="26" y="34"/>
                  </a:cubicBezTo>
                  <a:cubicBezTo>
                    <a:pt x="25" y="33"/>
                    <a:pt x="24" y="34"/>
                    <a:pt x="26" y="36"/>
                  </a:cubicBezTo>
                  <a:cubicBezTo>
                    <a:pt x="27" y="37"/>
                    <a:pt x="25" y="39"/>
                    <a:pt x="25" y="40"/>
                  </a:cubicBezTo>
                  <a:cubicBezTo>
                    <a:pt x="25" y="42"/>
                    <a:pt x="27" y="47"/>
                    <a:pt x="25" y="47"/>
                  </a:cubicBezTo>
                  <a:cubicBezTo>
                    <a:pt x="22" y="46"/>
                    <a:pt x="17" y="45"/>
                    <a:pt x="16" y="41"/>
                  </a:cubicBezTo>
                  <a:cubicBezTo>
                    <a:pt x="14" y="38"/>
                    <a:pt x="10" y="33"/>
                    <a:pt x="12" y="33"/>
                  </a:cubicBezTo>
                  <a:cubicBezTo>
                    <a:pt x="14" y="33"/>
                    <a:pt x="16" y="31"/>
                    <a:pt x="16" y="31"/>
                  </a:cubicBezTo>
                  <a:cubicBezTo>
                    <a:pt x="16" y="31"/>
                    <a:pt x="15" y="31"/>
                    <a:pt x="13" y="30"/>
                  </a:cubicBezTo>
                  <a:cubicBezTo>
                    <a:pt x="11" y="29"/>
                    <a:pt x="10" y="27"/>
                    <a:pt x="9" y="25"/>
                  </a:cubicBezTo>
                  <a:cubicBezTo>
                    <a:pt x="8" y="24"/>
                    <a:pt x="3" y="28"/>
                    <a:pt x="2" y="24"/>
                  </a:cubicBezTo>
                  <a:cubicBezTo>
                    <a:pt x="1" y="23"/>
                    <a:pt x="1" y="21"/>
                    <a:pt x="0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1" y="9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5" name="Freeform 146">
              <a:extLst>
                <a:ext uri="{FF2B5EF4-FFF2-40B4-BE49-F238E27FC236}">
                  <a16:creationId xmlns:a16="http://schemas.microsoft.com/office/drawing/2014/main" id="{733BCF3C-46B9-B72B-4499-8E49A8181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8738" y="6051550"/>
              <a:ext cx="198438" cy="65088"/>
            </a:xfrm>
            <a:custGeom>
              <a:avLst/>
              <a:gdLst>
                <a:gd name="T0" fmla="*/ 18 w 18"/>
                <a:gd name="T1" fmla="*/ 4 h 6"/>
                <a:gd name="T2" fmla="*/ 18 w 18"/>
                <a:gd name="T3" fmla="*/ 5 h 6"/>
                <a:gd name="T4" fmla="*/ 16 w 18"/>
                <a:gd name="T5" fmla="*/ 6 h 6"/>
                <a:gd name="T6" fmla="*/ 13 w 18"/>
                <a:gd name="T7" fmla="*/ 6 h 6"/>
                <a:gd name="T8" fmla="*/ 1 w 18"/>
                <a:gd name="T9" fmla="*/ 3 h 6"/>
                <a:gd name="T10" fmla="*/ 0 w 18"/>
                <a:gd name="T11" fmla="*/ 2 h 6"/>
                <a:gd name="T12" fmla="*/ 0 w 18"/>
                <a:gd name="T13" fmla="*/ 1 h 6"/>
                <a:gd name="T14" fmla="*/ 0 w 18"/>
                <a:gd name="T15" fmla="*/ 1 h 6"/>
                <a:gd name="T16" fmla="*/ 9 w 18"/>
                <a:gd name="T17" fmla="*/ 1 h 6"/>
                <a:gd name="T18" fmla="*/ 14 w 18"/>
                <a:gd name="T19" fmla="*/ 2 h 6"/>
                <a:gd name="T20" fmla="*/ 17 w 18"/>
                <a:gd name="T21" fmla="*/ 3 h 6"/>
                <a:gd name="T22" fmla="*/ 18 w 18"/>
                <a:gd name="T2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6">
                  <a:moveTo>
                    <a:pt x="18" y="4"/>
                  </a:moveTo>
                  <a:cubicBezTo>
                    <a:pt x="18" y="4"/>
                    <a:pt x="18" y="5"/>
                    <a:pt x="18" y="5"/>
                  </a:cubicBezTo>
                  <a:cubicBezTo>
                    <a:pt x="17" y="5"/>
                    <a:pt x="17" y="6"/>
                    <a:pt x="16" y="6"/>
                  </a:cubicBezTo>
                  <a:cubicBezTo>
                    <a:pt x="15" y="6"/>
                    <a:pt x="14" y="6"/>
                    <a:pt x="13" y="6"/>
                  </a:cubicBezTo>
                  <a:cubicBezTo>
                    <a:pt x="9" y="6"/>
                    <a:pt x="5" y="4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6" y="1"/>
                    <a:pt x="9" y="1"/>
                  </a:cubicBezTo>
                  <a:cubicBezTo>
                    <a:pt x="10" y="1"/>
                    <a:pt x="12" y="2"/>
                    <a:pt x="14" y="2"/>
                  </a:cubicBezTo>
                  <a:cubicBezTo>
                    <a:pt x="15" y="2"/>
                    <a:pt x="16" y="2"/>
                    <a:pt x="17" y="3"/>
                  </a:cubicBezTo>
                  <a:cubicBezTo>
                    <a:pt x="17" y="3"/>
                    <a:pt x="18" y="3"/>
                    <a:pt x="18" y="4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6" name="Freeform 147">
              <a:extLst>
                <a:ext uri="{FF2B5EF4-FFF2-40B4-BE49-F238E27FC236}">
                  <a16:creationId xmlns:a16="http://schemas.microsoft.com/office/drawing/2014/main" id="{F213567D-0DFD-28AA-3B40-0C13D84D0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5951" y="3976688"/>
              <a:ext cx="746125" cy="703263"/>
            </a:xfrm>
            <a:custGeom>
              <a:avLst/>
              <a:gdLst>
                <a:gd name="T0" fmla="*/ 58 w 68"/>
                <a:gd name="T1" fmla="*/ 6 h 64"/>
                <a:gd name="T2" fmla="*/ 60 w 68"/>
                <a:gd name="T3" fmla="*/ 6 h 64"/>
                <a:gd name="T4" fmla="*/ 64 w 68"/>
                <a:gd name="T5" fmla="*/ 12 h 64"/>
                <a:gd name="T6" fmla="*/ 64 w 68"/>
                <a:gd name="T7" fmla="*/ 16 h 64"/>
                <a:gd name="T8" fmla="*/ 66 w 68"/>
                <a:gd name="T9" fmla="*/ 24 h 64"/>
                <a:gd name="T10" fmla="*/ 63 w 68"/>
                <a:gd name="T11" fmla="*/ 28 h 64"/>
                <a:gd name="T12" fmla="*/ 61 w 68"/>
                <a:gd name="T13" fmla="*/ 31 h 64"/>
                <a:gd name="T14" fmla="*/ 64 w 68"/>
                <a:gd name="T15" fmla="*/ 33 h 64"/>
                <a:gd name="T16" fmla="*/ 64 w 68"/>
                <a:gd name="T17" fmla="*/ 39 h 64"/>
                <a:gd name="T18" fmla="*/ 66 w 68"/>
                <a:gd name="T19" fmla="*/ 41 h 64"/>
                <a:gd name="T20" fmla="*/ 66 w 68"/>
                <a:gd name="T21" fmla="*/ 43 h 64"/>
                <a:gd name="T22" fmla="*/ 68 w 68"/>
                <a:gd name="T23" fmla="*/ 43 h 64"/>
                <a:gd name="T24" fmla="*/ 68 w 68"/>
                <a:gd name="T25" fmla="*/ 51 h 64"/>
                <a:gd name="T26" fmla="*/ 64 w 68"/>
                <a:gd name="T27" fmla="*/ 51 h 64"/>
                <a:gd name="T28" fmla="*/ 58 w 68"/>
                <a:gd name="T29" fmla="*/ 60 h 64"/>
                <a:gd name="T30" fmla="*/ 59 w 68"/>
                <a:gd name="T31" fmla="*/ 64 h 64"/>
                <a:gd name="T32" fmla="*/ 58 w 68"/>
                <a:gd name="T33" fmla="*/ 64 h 64"/>
                <a:gd name="T34" fmla="*/ 53 w 68"/>
                <a:gd name="T35" fmla="*/ 63 h 64"/>
                <a:gd name="T36" fmla="*/ 51 w 68"/>
                <a:gd name="T37" fmla="*/ 61 h 64"/>
                <a:gd name="T38" fmla="*/ 48 w 68"/>
                <a:gd name="T39" fmla="*/ 61 h 64"/>
                <a:gd name="T40" fmla="*/ 44 w 68"/>
                <a:gd name="T41" fmla="*/ 62 h 64"/>
                <a:gd name="T42" fmla="*/ 38 w 68"/>
                <a:gd name="T43" fmla="*/ 63 h 64"/>
                <a:gd name="T44" fmla="*/ 36 w 68"/>
                <a:gd name="T45" fmla="*/ 59 h 64"/>
                <a:gd name="T46" fmla="*/ 31 w 68"/>
                <a:gd name="T47" fmla="*/ 60 h 64"/>
                <a:gd name="T48" fmla="*/ 31 w 68"/>
                <a:gd name="T49" fmla="*/ 60 h 64"/>
                <a:gd name="T50" fmla="*/ 31 w 68"/>
                <a:gd name="T51" fmla="*/ 55 h 64"/>
                <a:gd name="T52" fmla="*/ 23 w 68"/>
                <a:gd name="T53" fmla="*/ 53 h 64"/>
                <a:gd name="T54" fmla="*/ 22 w 68"/>
                <a:gd name="T55" fmla="*/ 50 h 64"/>
                <a:gd name="T56" fmla="*/ 18 w 68"/>
                <a:gd name="T57" fmla="*/ 54 h 64"/>
                <a:gd name="T58" fmla="*/ 14 w 68"/>
                <a:gd name="T59" fmla="*/ 47 h 64"/>
                <a:gd name="T60" fmla="*/ 7 w 68"/>
                <a:gd name="T61" fmla="*/ 46 h 64"/>
                <a:gd name="T62" fmla="*/ 6 w 68"/>
                <a:gd name="T63" fmla="*/ 45 h 64"/>
                <a:gd name="T64" fmla="*/ 6 w 68"/>
                <a:gd name="T65" fmla="*/ 39 h 64"/>
                <a:gd name="T66" fmla="*/ 3 w 68"/>
                <a:gd name="T67" fmla="*/ 37 h 64"/>
                <a:gd name="T68" fmla="*/ 3 w 68"/>
                <a:gd name="T69" fmla="*/ 27 h 64"/>
                <a:gd name="T70" fmla="*/ 0 w 68"/>
                <a:gd name="T71" fmla="*/ 24 h 64"/>
                <a:gd name="T72" fmla="*/ 2 w 68"/>
                <a:gd name="T73" fmla="*/ 20 h 64"/>
                <a:gd name="T74" fmla="*/ 3 w 68"/>
                <a:gd name="T75" fmla="*/ 17 h 64"/>
                <a:gd name="T76" fmla="*/ 1 w 68"/>
                <a:gd name="T77" fmla="*/ 16 h 64"/>
                <a:gd name="T78" fmla="*/ 1 w 68"/>
                <a:gd name="T79" fmla="*/ 11 h 64"/>
                <a:gd name="T80" fmla="*/ 8 w 68"/>
                <a:gd name="T81" fmla="*/ 10 h 64"/>
                <a:gd name="T82" fmla="*/ 22 w 68"/>
                <a:gd name="T83" fmla="*/ 2 h 64"/>
                <a:gd name="T84" fmla="*/ 30 w 68"/>
                <a:gd name="T85" fmla="*/ 2 h 64"/>
                <a:gd name="T86" fmla="*/ 35 w 68"/>
                <a:gd name="T87" fmla="*/ 7 h 64"/>
                <a:gd name="T88" fmla="*/ 39 w 68"/>
                <a:gd name="T89" fmla="*/ 5 h 64"/>
                <a:gd name="T90" fmla="*/ 58 w 68"/>
                <a:gd name="T91" fmla="*/ 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8" h="64">
                  <a:moveTo>
                    <a:pt x="58" y="6"/>
                  </a:moveTo>
                  <a:cubicBezTo>
                    <a:pt x="60" y="6"/>
                    <a:pt x="60" y="6"/>
                    <a:pt x="60" y="6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12"/>
                    <a:pt x="64" y="16"/>
                    <a:pt x="64" y="16"/>
                  </a:cubicBezTo>
                  <a:cubicBezTo>
                    <a:pt x="65" y="17"/>
                    <a:pt x="67" y="23"/>
                    <a:pt x="66" y="24"/>
                  </a:cubicBezTo>
                  <a:cubicBezTo>
                    <a:pt x="66" y="25"/>
                    <a:pt x="63" y="28"/>
                    <a:pt x="63" y="28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59" y="64"/>
                    <a:pt x="58" y="64"/>
                  </a:cubicBezTo>
                  <a:cubicBezTo>
                    <a:pt x="56" y="64"/>
                    <a:pt x="53" y="63"/>
                    <a:pt x="53" y="63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8" y="61"/>
                    <a:pt x="46" y="63"/>
                    <a:pt x="44" y="62"/>
                  </a:cubicBezTo>
                  <a:cubicBezTo>
                    <a:pt x="42" y="61"/>
                    <a:pt x="38" y="63"/>
                    <a:pt x="38" y="63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3" y="53"/>
                    <a:pt x="24" y="50"/>
                    <a:pt x="22" y="50"/>
                  </a:cubicBezTo>
                  <a:cubicBezTo>
                    <a:pt x="20" y="51"/>
                    <a:pt x="19" y="56"/>
                    <a:pt x="18" y="54"/>
                  </a:cubicBezTo>
                  <a:cubicBezTo>
                    <a:pt x="16" y="53"/>
                    <a:pt x="15" y="48"/>
                    <a:pt x="14" y="47"/>
                  </a:cubicBezTo>
                  <a:cubicBezTo>
                    <a:pt x="13" y="46"/>
                    <a:pt x="7" y="46"/>
                    <a:pt x="7" y="46"/>
                  </a:cubicBezTo>
                  <a:cubicBezTo>
                    <a:pt x="7" y="46"/>
                    <a:pt x="6" y="45"/>
                    <a:pt x="6" y="45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6" y="11"/>
                    <a:pt x="8" y="10"/>
                  </a:cubicBezTo>
                  <a:cubicBezTo>
                    <a:pt x="10" y="9"/>
                    <a:pt x="19" y="2"/>
                    <a:pt x="22" y="2"/>
                  </a:cubicBezTo>
                  <a:cubicBezTo>
                    <a:pt x="25" y="1"/>
                    <a:pt x="29" y="0"/>
                    <a:pt x="30" y="2"/>
                  </a:cubicBezTo>
                  <a:cubicBezTo>
                    <a:pt x="30" y="4"/>
                    <a:pt x="29" y="9"/>
                    <a:pt x="35" y="7"/>
                  </a:cubicBezTo>
                  <a:cubicBezTo>
                    <a:pt x="37" y="7"/>
                    <a:pt x="38" y="6"/>
                    <a:pt x="39" y="5"/>
                  </a:cubicBezTo>
                  <a:lnTo>
                    <a:pt x="58" y="6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7" name="Freeform 148">
              <a:extLst>
                <a:ext uri="{FF2B5EF4-FFF2-40B4-BE49-F238E27FC236}">
                  <a16:creationId xmlns:a16="http://schemas.microsoft.com/office/drawing/2014/main" id="{588E0D38-D955-BC86-E93E-5C825AA77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7988" y="1682750"/>
              <a:ext cx="942975" cy="2228850"/>
            </a:xfrm>
            <a:custGeom>
              <a:avLst/>
              <a:gdLst>
                <a:gd name="T0" fmla="*/ 83 w 86"/>
                <a:gd name="T1" fmla="*/ 50 h 203"/>
                <a:gd name="T2" fmla="*/ 86 w 86"/>
                <a:gd name="T3" fmla="*/ 58 h 203"/>
                <a:gd name="T4" fmla="*/ 76 w 86"/>
                <a:gd name="T5" fmla="*/ 58 h 203"/>
                <a:gd name="T6" fmla="*/ 68 w 86"/>
                <a:gd name="T7" fmla="*/ 76 h 203"/>
                <a:gd name="T8" fmla="*/ 57 w 86"/>
                <a:gd name="T9" fmla="*/ 96 h 203"/>
                <a:gd name="T10" fmla="*/ 40 w 86"/>
                <a:gd name="T11" fmla="*/ 125 h 203"/>
                <a:gd name="T12" fmla="*/ 47 w 86"/>
                <a:gd name="T13" fmla="*/ 138 h 203"/>
                <a:gd name="T14" fmla="*/ 49 w 86"/>
                <a:gd name="T15" fmla="*/ 157 h 203"/>
                <a:gd name="T16" fmla="*/ 37 w 86"/>
                <a:gd name="T17" fmla="*/ 172 h 203"/>
                <a:gd name="T18" fmla="*/ 31 w 86"/>
                <a:gd name="T19" fmla="*/ 194 h 203"/>
                <a:gd name="T20" fmla="*/ 18 w 86"/>
                <a:gd name="T21" fmla="*/ 203 h 203"/>
                <a:gd name="T22" fmla="*/ 11 w 86"/>
                <a:gd name="T23" fmla="*/ 197 h 203"/>
                <a:gd name="T24" fmla="*/ 10 w 86"/>
                <a:gd name="T25" fmla="*/ 188 h 203"/>
                <a:gd name="T26" fmla="*/ 1 w 86"/>
                <a:gd name="T27" fmla="*/ 165 h 203"/>
                <a:gd name="T28" fmla="*/ 0 w 86"/>
                <a:gd name="T29" fmla="*/ 159 h 203"/>
                <a:gd name="T30" fmla="*/ 1 w 86"/>
                <a:gd name="T31" fmla="*/ 159 h 203"/>
                <a:gd name="T32" fmla="*/ 3 w 86"/>
                <a:gd name="T33" fmla="*/ 148 h 203"/>
                <a:gd name="T34" fmla="*/ 7 w 86"/>
                <a:gd name="T35" fmla="*/ 133 h 203"/>
                <a:gd name="T36" fmla="*/ 7 w 86"/>
                <a:gd name="T37" fmla="*/ 130 h 203"/>
                <a:gd name="T38" fmla="*/ 7 w 86"/>
                <a:gd name="T39" fmla="*/ 123 h 203"/>
                <a:gd name="T40" fmla="*/ 5 w 86"/>
                <a:gd name="T41" fmla="*/ 93 h 203"/>
                <a:gd name="T42" fmla="*/ 10 w 86"/>
                <a:gd name="T43" fmla="*/ 86 h 203"/>
                <a:gd name="T44" fmla="*/ 19 w 86"/>
                <a:gd name="T45" fmla="*/ 87 h 203"/>
                <a:gd name="T46" fmla="*/ 16 w 86"/>
                <a:gd name="T47" fmla="*/ 75 h 203"/>
                <a:gd name="T48" fmla="*/ 21 w 86"/>
                <a:gd name="T49" fmla="*/ 67 h 203"/>
                <a:gd name="T50" fmla="*/ 21 w 86"/>
                <a:gd name="T51" fmla="*/ 53 h 203"/>
                <a:gd name="T52" fmla="*/ 28 w 86"/>
                <a:gd name="T53" fmla="*/ 50 h 203"/>
                <a:gd name="T54" fmla="*/ 28 w 86"/>
                <a:gd name="T55" fmla="*/ 45 h 203"/>
                <a:gd name="T56" fmla="*/ 34 w 86"/>
                <a:gd name="T57" fmla="*/ 36 h 203"/>
                <a:gd name="T58" fmla="*/ 33 w 86"/>
                <a:gd name="T59" fmla="*/ 26 h 203"/>
                <a:gd name="T60" fmla="*/ 34 w 86"/>
                <a:gd name="T61" fmla="*/ 25 h 203"/>
                <a:gd name="T62" fmla="*/ 40 w 86"/>
                <a:gd name="T63" fmla="*/ 18 h 203"/>
                <a:gd name="T64" fmla="*/ 46 w 86"/>
                <a:gd name="T65" fmla="*/ 13 h 203"/>
                <a:gd name="T66" fmla="*/ 45 w 86"/>
                <a:gd name="T67" fmla="*/ 8 h 203"/>
                <a:gd name="T68" fmla="*/ 58 w 86"/>
                <a:gd name="T69" fmla="*/ 13 h 203"/>
                <a:gd name="T70" fmla="*/ 60 w 86"/>
                <a:gd name="T71" fmla="*/ 3 h 203"/>
                <a:gd name="T72" fmla="*/ 61 w 86"/>
                <a:gd name="T73" fmla="*/ 1 h 203"/>
                <a:gd name="T74" fmla="*/ 63 w 86"/>
                <a:gd name="T75" fmla="*/ 0 h 203"/>
                <a:gd name="T76" fmla="*/ 67 w 86"/>
                <a:gd name="T77" fmla="*/ 6 h 203"/>
                <a:gd name="T78" fmla="*/ 74 w 86"/>
                <a:gd name="T79" fmla="*/ 12 h 203"/>
                <a:gd name="T80" fmla="*/ 83 w 86"/>
                <a:gd name="T81" fmla="*/ 19 h 203"/>
                <a:gd name="T82" fmla="*/ 82 w 86"/>
                <a:gd name="T83" fmla="*/ 28 h 203"/>
                <a:gd name="T84" fmla="*/ 84 w 86"/>
                <a:gd name="T85" fmla="*/ 32 h 203"/>
                <a:gd name="T86" fmla="*/ 83 w 86"/>
                <a:gd name="T87" fmla="*/ 36 h 203"/>
                <a:gd name="T88" fmla="*/ 85 w 86"/>
                <a:gd name="T89" fmla="*/ 41 h 203"/>
                <a:gd name="T90" fmla="*/ 85 w 86"/>
                <a:gd name="T91" fmla="*/ 43 h 203"/>
                <a:gd name="T92" fmla="*/ 83 w 86"/>
                <a:gd name="T93" fmla="*/ 5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203">
                  <a:moveTo>
                    <a:pt x="83" y="50"/>
                  </a:moveTo>
                  <a:cubicBezTo>
                    <a:pt x="86" y="58"/>
                    <a:pt x="86" y="58"/>
                    <a:pt x="86" y="58"/>
                  </a:cubicBezTo>
                  <a:cubicBezTo>
                    <a:pt x="82" y="56"/>
                    <a:pt x="78" y="55"/>
                    <a:pt x="76" y="58"/>
                  </a:cubicBezTo>
                  <a:cubicBezTo>
                    <a:pt x="72" y="63"/>
                    <a:pt x="69" y="71"/>
                    <a:pt x="68" y="76"/>
                  </a:cubicBezTo>
                  <a:cubicBezTo>
                    <a:pt x="67" y="82"/>
                    <a:pt x="65" y="89"/>
                    <a:pt x="57" y="96"/>
                  </a:cubicBezTo>
                  <a:cubicBezTo>
                    <a:pt x="49" y="102"/>
                    <a:pt x="40" y="117"/>
                    <a:pt x="40" y="125"/>
                  </a:cubicBezTo>
                  <a:cubicBezTo>
                    <a:pt x="40" y="132"/>
                    <a:pt x="44" y="135"/>
                    <a:pt x="47" y="138"/>
                  </a:cubicBezTo>
                  <a:cubicBezTo>
                    <a:pt x="51" y="142"/>
                    <a:pt x="56" y="154"/>
                    <a:pt x="49" y="157"/>
                  </a:cubicBezTo>
                  <a:cubicBezTo>
                    <a:pt x="42" y="161"/>
                    <a:pt x="37" y="167"/>
                    <a:pt x="37" y="172"/>
                  </a:cubicBezTo>
                  <a:cubicBezTo>
                    <a:pt x="37" y="177"/>
                    <a:pt x="38" y="192"/>
                    <a:pt x="31" y="194"/>
                  </a:cubicBezTo>
                  <a:cubicBezTo>
                    <a:pt x="24" y="197"/>
                    <a:pt x="23" y="203"/>
                    <a:pt x="18" y="203"/>
                  </a:cubicBezTo>
                  <a:cubicBezTo>
                    <a:pt x="15" y="203"/>
                    <a:pt x="13" y="201"/>
                    <a:pt x="11" y="197"/>
                  </a:cubicBezTo>
                  <a:cubicBezTo>
                    <a:pt x="11" y="194"/>
                    <a:pt x="10" y="191"/>
                    <a:pt x="10" y="188"/>
                  </a:cubicBezTo>
                  <a:cubicBezTo>
                    <a:pt x="8" y="180"/>
                    <a:pt x="3" y="170"/>
                    <a:pt x="1" y="165"/>
                  </a:cubicBezTo>
                  <a:cubicBezTo>
                    <a:pt x="0" y="164"/>
                    <a:pt x="0" y="161"/>
                    <a:pt x="0" y="159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7" y="146"/>
                    <a:pt x="9" y="137"/>
                    <a:pt x="7" y="133"/>
                  </a:cubicBezTo>
                  <a:cubicBezTo>
                    <a:pt x="5" y="128"/>
                    <a:pt x="7" y="130"/>
                    <a:pt x="7" y="130"/>
                  </a:cubicBezTo>
                  <a:cubicBezTo>
                    <a:pt x="7" y="130"/>
                    <a:pt x="11" y="127"/>
                    <a:pt x="7" y="123"/>
                  </a:cubicBezTo>
                  <a:cubicBezTo>
                    <a:pt x="3" y="120"/>
                    <a:pt x="5" y="93"/>
                    <a:pt x="5" y="93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45"/>
                    <a:pt x="35" y="39"/>
                    <a:pt x="34" y="36"/>
                  </a:cubicBezTo>
                  <a:cubicBezTo>
                    <a:pt x="33" y="33"/>
                    <a:pt x="33" y="28"/>
                    <a:pt x="33" y="26"/>
                  </a:cubicBezTo>
                  <a:cubicBezTo>
                    <a:pt x="33" y="25"/>
                    <a:pt x="34" y="25"/>
                    <a:pt x="34" y="25"/>
                  </a:cubicBezTo>
                  <a:cubicBezTo>
                    <a:pt x="35" y="24"/>
                    <a:pt x="37" y="18"/>
                    <a:pt x="40" y="18"/>
                  </a:cubicBezTo>
                  <a:cubicBezTo>
                    <a:pt x="44" y="19"/>
                    <a:pt x="47" y="18"/>
                    <a:pt x="46" y="13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3"/>
                    <a:pt x="60" y="5"/>
                    <a:pt x="60" y="3"/>
                  </a:cubicBezTo>
                  <a:cubicBezTo>
                    <a:pt x="59" y="2"/>
                    <a:pt x="61" y="1"/>
                    <a:pt x="61" y="1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4" y="2"/>
                    <a:pt x="66" y="5"/>
                    <a:pt x="67" y="6"/>
                  </a:cubicBezTo>
                  <a:cubicBezTo>
                    <a:pt x="69" y="8"/>
                    <a:pt x="73" y="12"/>
                    <a:pt x="74" y="12"/>
                  </a:cubicBezTo>
                  <a:cubicBezTo>
                    <a:pt x="76" y="12"/>
                    <a:pt x="85" y="18"/>
                    <a:pt x="83" y="19"/>
                  </a:cubicBezTo>
                  <a:cubicBezTo>
                    <a:pt x="82" y="20"/>
                    <a:pt x="83" y="26"/>
                    <a:pt x="82" y="28"/>
                  </a:cubicBezTo>
                  <a:cubicBezTo>
                    <a:pt x="81" y="30"/>
                    <a:pt x="84" y="32"/>
                    <a:pt x="84" y="32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85" y="41"/>
                    <a:pt x="85" y="41"/>
                    <a:pt x="85" y="41"/>
                  </a:cubicBezTo>
                  <a:cubicBezTo>
                    <a:pt x="85" y="43"/>
                    <a:pt x="85" y="43"/>
                    <a:pt x="85" y="43"/>
                  </a:cubicBezTo>
                  <a:lnTo>
                    <a:pt x="83" y="5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8" name="Freeform 149">
              <a:extLst>
                <a:ext uri="{FF2B5EF4-FFF2-40B4-BE49-F238E27FC236}">
                  <a16:creationId xmlns:a16="http://schemas.microsoft.com/office/drawing/2014/main" id="{B8ABFB7D-AD4A-2664-74B8-874BD1EDA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901" y="4997450"/>
              <a:ext cx="307975" cy="439738"/>
            </a:xfrm>
            <a:custGeom>
              <a:avLst/>
              <a:gdLst>
                <a:gd name="T0" fmla="*/ 0 w 28"/>
                <a:gd name="T1" fmla="*/ 13 h 40"/>
                <a:gd name="T2" fmla="*/ 2 w 28"/>
                <a:gd name="T3" fmla="*/ 10 h 40"/>
                <a:gd name="T4" fmla="*/ 0 w 28"/>
                <a:gd name="T5" fmla="*/ 8 h 40"/>
                <a:gd name="T6" fmla="*/ 0 w 28"/>
                <a:gd name="T7" fmla="*/ 3 h 40"/>
                <a:gd name="T8" fmla="*/ 0 w 28"/>
                <a:gd name="T9" fmla="*/ 3 h 40"/>
                <a:gd name="T10" fmla="*/ 3 w 28"/>
                <a:gd name="T11" fmla="*/ 1 h 40"/>
                <a:gd name="T12" fmla="*/ 9 w 28"/>
                <a:gd name="T13" fmla="*/ 0 h 40"/>
                <a:gd name="T14" fmla="*/ 12 w 28"/>
                <a:gd name="T15" fmla="*/ 4 h 40"/>
                <a:gd name="T16" fmla="*/ 12 w 28"/>
                <a:gd name="T17" fmla="*/ 8 h 40"/>
                <a:gd name="T18" fmla="*/ 17 w 28"/>
                <a:gd name="T19" fmla="*/ 10 h 40"/>
                <a:gd name="T20" fmla="*/ 16 w 28"/>
                <a:gd name="T21" fmla="*/ 14 h 40"/>
                <a:gd name="T22" fmla="*/ 19 w 28"/>
                <a:gd name="T23" fmla="*/ 16 h 40"/>
                <a:gd name="T24" fmla="*/ 20 w 28"/>
                <a:gd name="T25" fmla="*/ 17 h 40"/>
                <a:gd name="T26" fmla="*/ 24 w 28"/>
                <a:gd name="T27" fmla="*/ 14 h 40"/>
                <a:gd name="T28" fmla="*/ 25 w 28"/>
                <a:gd name="T29" fmla="*/ 15 h 40"/>
                <a:gd name="T30" fmla="*/ 25 w 28"/>
                <a:gd name="T31" fmla="*/ 20 h 40"/>
                <a:gd name="T32" fmla="*/ 26 w 28"/>
                <a:gd name="T33" fmla="*/ 20 h 40"/>
                <a:gd name="T34" fmla="*/ 25 w 28"/>
                <a:gd name="T35" fmla="*/ 21 h 40"/>
                <a:gd name="T36" fmla="*/ 25 w 28"/>
                <a:gd name="T37" fmla="*/ 24 h 40"/>
                <a:gd name="T38" fmla="*/ 22 w 28"/>
                <a:gd name="T39" fmla="*/ 24 h 40"/>
                <a:gd name="T40" fmla="*/ 26 w 28"/>
                <a:gd name="T41" fmla="*/ 27 h 40"/>
                <a:gd name="T42" fmla="*/ 28 w 28"/>
                <a:gd name="T43" fmla="*/ 28 h 40"/>
                <a:gd name="T44" fmla="*/ 25 w 28"/>
                <a:gd name="T45" fmla="*/ 31 h 40"/>
                <a:gd name="T46" fmla="*/ 23 w 28"/>
                <a:gd name="T47" fmla="*/ 37 h 40"/>
                <a:gd name="T48" fmla="*/ 23 w 28"/>
                <a:gd name="T49" fmla="*/ 38 h 40"/>
                <a:gd name="T50" fmla="*/ 18 w 28"/>
                <a:gd name="T51" fmla="*/ 37 h 40"/>
                <a:gd name="T52" fmla="*/ 18 w 28"/>
                <a:gd name="T53" fmla="*/ 39 h 40"/>
                <a:gd name="T54" fmla="*/ 14 w 28"/>
                <a:gd name="T55" fmla="*/ 39 h 40"/>
                <a:gd name="T56" fmla="*/ 11 w 28"/>
                <a:gd name="T57" fmla="*/ 40 h 40"/>
                <a:gd name="T58" fmla="*/ 11 w 28"/>
                <a:gd name="T59" fmla="*/ 40 h 40"/>
                <a:gd name="T60" fmla="*/ 9 w 28"/>
                <a:gd name="T61" fmla="*/ 37 h 40"/>
                <a:gd name="T62" fmla="*/ 7 w 28"/>
                <a:gd name="T63" fmla="*/ 35 h 40"/>
                <a:gd name="T64" fmla="*/ 10 w 28"/>
                <a:gd name="T65" fmla="*/ 32 h 40"/>
                <a:gd name="T66" fmla="*/ 7 w 28"/>
                <a:gd name="T67" fmla="*/ 30 h 40"/>
                <a:gd name="T68" fmla="*/ 2 w 28"/>
                <a:gd name="T69" fmla="*/ 26 h 40"/>
                <a:gd name="T70" fmla="*/ 2 w 28"/>
                <a:gd name="T71" fmla="*/ 22 h 40"/>
                <a:gd name="T72" fmla="*/ 4 w 28"/>
                <a:gd name="T73" fmla="*/ 21 h 40"/>
                <a:gd name="T74" fmla="*/ 0 w 28"/>
                <a:gd name="T75" fmla="*/ 18 h 40"/>
                <a:gd name="T76" fmla="*/ 1 w 28"/>
                <a:gd name="T77" fmla="*/ 17 h 40"/>
                <a:gd name="T78" fmla="*/ 3 w 28"/>
                <a:gd name="T79" fmla="*/ 15 h 40"/>
                <a:gd name="T80" fmla="*/ 0 w 28"/>
                <a:gd name="T81" fmla="*/ 1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" h="40">
                  <a:moveTo>
                    <a:pt x="0" y="13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3" y="1"/>
                    <a:pt x="3" y="1"/>
                  </a:cubicBezTo>
                  <a:cubicBezTo>
                    <a:pt x="3" y="1"/>
                    <a:pt x="5" y="1"/>
                    <a:pt x="9" y="0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1" y="23"/>
                    <a:pt x="2" y="22"/>
                  </a:cubicBezTo>
                  <a:cubicBezTo>
                    <a:pt x="2" y="21"/>
                    <a:pt x="4" y="21"/>
                    <a:pt x="4" y="2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3" y="15"/>
                    <a:pt x="3" y="15"/>
                    <a:pt x="3" y="15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9" name="Freeform 150">
              <a:extLst>
                <a:ext uri="{FF2B5EF4-FFF2-40B4-BE49-F238E27FC236}">
                  <a16:creationId xmlns:a16="http://schemas.microsoft.com/office/drawing/2014/main" id="{794A8693-08BA-C981-A9AD-322AC031F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4576" y="3922713"/>
              <a:ext cx="219075" cy="120650"/>
            </a:xfrm>
            <a:custGeom>
              <a:avLst/>
              <a:gdLst>
                <a:gd name="T0" fmla="*/ 19 w 20"/>
                <a:gd name="T1" fmla="*/ 3 h 11"/>
                <a:gd name="T2" fmla="*/ 20 w 20"/>
                <a:gd name="T3" fmla="*/ 6 h 11"/>
                <a:gd name="T4" fmla="*/ 19 w 20"/>
                <a:gd name="T5" fmla="*/ 8 h 11"/>
                <a:gd name="T6" fmla="*/ 19 w 20"/>
                <a:gd name="T7" fmla="*/ 11 h 11"/>
                <a:gd name="T8" fmla="*/ 0 w 20"/>
                <a:gd name="T9" fmla="*/ 10 h 11"/>
                <a:gd name="T10" fmla="*/ 1 w 20"/>
                <a:gd name="T11" fmla="*/ 7 h 11"/>
                <a:gd name="T12" fmla="*/ 5 w 20"/>
                <a:gd name="T13" fmla="*/ 4 h 11"/>
                <a:gd name="T14" fmla="*/ 7 w 20"/>
                <a:gd name="T15" fmla="*/ 3 h 11"/>
                <a:gd name="T16" fmla="*/ 9 w 20"/>
                <a:gd name="T17" fmla="*/ 0 h 11"/>
                <a:gd name="T18" fmla="*/ 11 w 20"/>
                <a:gd name="T19" fmla="*/ 1 h 11"/>
                <a:gd name="T20" fmla="*/ 15 w 20"/>
                <a:gd name="T21" fmla="*/ 3 h 11"/>
                <a:gd name="T22" fmla="*/ 19 w 20"/>
                <a:gd name="T2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1">
                  <a:moveTo>
                    <a:pt x="19" y="3"/>
                  </a:moveTo>
                  <a:cubicBezTo>
                    <a:pt x="20" y="6"/>
                    <a:pt x="20" y="6"/>
                    <a:pt x="20" y="6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9"/>
                    <a:pt x="1" y="8"/>
                    <a:pt x="1" y="7"/>
                  </a:cubicBezTo>
                  <a:cubicBezTo>
                    <a:pt x="1" y="5"/>
                    <a:pt x="4" y="4"/>
                    <a:pt x="5" y="4"/>
                  </a:cubicBezTo>
                  <a:cubicBezTo>
                    <a:pt x="6" y="4"/>
                    <a:pt x="7" y="3"/>
                    <a:pt x="7" y="3"/>
                  </a:cubicBezTo>
                  <a:cubicBezTo>
                    <a:pt x="9" y="3"/>
                    <a:pt x="9" y="3"/>
                    <a:pt x="9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5" y="3"/>
                    <a:pt x="15" y="3"/>
                    <a:pt x="15" y="3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0" name="Freeform 151">
              <a:extLst>
                <a:ext uri="{FF2B5EF4-FFF2-40B4-BE49-F238E27FC236}">
                  <a16:creationId xmlns:a16="http://schemas.microsoft.com/office/drawing/2014/main" id="{05B119B6-7A86-E91B-DD22-BF315C409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8551" y="5403850"/>
              <a:ext cx="165100" cy="153988"/>
            </a:xfrm>
            <a:custGeom>
              <a:avLst/>
              <a:gdLst>
                <a:gd name="T0" fmla="*/ 83 w 104"/>
                <a:gd name="T1" fmla="*/ 7 h 97"/>
                <a:gd name="T2" fmla="*/ 90 w 104"/>
                <a:gd name="T3" fmla="*/ 7 h 97"/>
                <a:gd name="T4" fmla="*/ 90 w 104"/>
                <a:gd name="T5" fmla="*/ 14 h 97"/>
                <a:gd name="T6" fmla="*/ 104 w 104"/>
                <a:gd name="T7" fmla="*/ 21 h 97"/>
                <a:gd name="T8" fmla="*/ 104 w 104"/>
                <a:gd name="T9" fmla="*/ 69 h 97"/>
                <a:gd name="T10" fmla="*/ 21 w 104"/>
                <a:gd name="T11" fmla="*/ 97 h 97"/>
                <a:gd name="T12" fmla="*/ 0 w 104"/>
                <a:gd name="T13" fmla="*/ 69 h 97"/>
                <a:gd name="T14" fmla="*/ 0 w 104"/>
                <a:gd name="T15" fmla="*/ 41 h 97"/>
                <a:gd name="T16" fmla="*/ 0 w 104"/>
                <a:gd name="T17" fmla="*/ 21 h 97"/>
                <a:gd name="T18" fmla="*/ 21 w 104"/>
                <a:gd name="T19" fmla="*/ 14 h 97"/>
                <a:gd name="T20" fmla="*/ 48 w 104"/>
                <a:gd name="T21" fmla="*/ 14 h 97"/>
                <a:gd name="T22" fmla="*/ 48 w 104"/>
                <a:gd name="T23" fmla="*/ 0 h 97"/>
                <a:gd name="T24" fmla="*/ 83 w 104"/>
                <a:gd name="T25" fmla="*/ 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97">
                  <a:moveTo>
                    <a:pt x="83" y="7"/>
                  </a:moveTo>
                  <a:lnTo>
                    <a:pt x="90" y="7"/>
                  </a:lnTo>
                  <a:lnTo>
                    <a:pt x="90" y="14"/>
                  </a:lnTo>
                  <a:lnTo>
                    <a:pt x="104" y="21"/>
                  </a:lnTo>
                  <a:lnTo>
                    <a:pt x="104" y="69"/>
                  </a:lnTo>
                  <a:lnTo>
                    <a:pt x="21" y="97"/>
                  </a:lnTo>
                  <a:lnTo>
                    <a:pt x="0" y="69"/>
                  </a:lnTo>
                  <a:lnTo>
                    <a:pt x="0" y="41"/>
                  </a:lnTo>
                  <a:lnTo>
                    <a:pt x="0" y="21"/>
                  </a:lnTo>
                  <a:lnTo>
                    <a:pt x="21" y="14"/>
                  </a:lnTo>
                  <a:lnTo>
                    <a:pt x="48" y="14"/>
                  </a:lnTo>
                  <a:lnTo>
                    <a:pt x="48" y="0"/>
                  </a:lnTo>
                  <a:lnTo>
                    <a:pt x="83" y="7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1" name="Freeform 152">
              <a:extLst>
                <a:ext uri="{FF2B5EF4-FFF2-40B4-BE49-F238E27FC236}">
                  <a16:creationId xmlns:a16="http://schemas.microsoft.com/office/drawing/2014/main" id="{08E83545-76B1-E912-7646-7B6D74695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8826" y="4745038"/>
              <a:ext cx="493713" cy="307975"/>
            </a:xfrm>
            <a:custGeom>
              <a:avLst/>
              <a:gdLst>
                <a:gd name="T0" fmla="*/ 5 w 45"/>
                <a:gd name="T1" fmla="*/ 21 h 28"/>
                <a:gd name="T2" fmla="*/ 0 w 45"/>
                <a:gd name="T3" fmla="*/ 17 h 28"/>
                <a:gd name="T4" fmla="*/ 3 w 45"/>
                <a:gd name="T5" fmla="*/ 16 h 28"/>
                <a:gd name="T6" fmla="*/ 3 w 45"/>
                <a:gd name="T7" fmla="*/ 10 h 28"/>
                <a:gd name="T8" fmla="*/ 7 w 45"/>
                <a:gd name="T9" fmla="*/ 9 h 28"/>
                <a:gd name="T10" fmla="*/ 8 w 45"/>
                <a:gd name="T11" fmla="*/ 5 h 28"/>
                <a:gd name="T12" fmla="*/ 14 w 45"/>
                <a:gd name="T13" fmla="*/ 8 h 28"/>
                <a:gd name="T14" fmla="*/ 19 w 45"/>
                <a:gd name="T15" fmla="*/ 7 h 28"/>
                <a:gd name="T16" fmla="*/ 19 w 45"/>
                <a:gd name="T17" fmla="*/ 4 h 28"/>
                <a:gd name="T18" fmla="*/ 24 w 45"/>
                <a:gd name="T19" fmla="*/ 5 h 28"/>
                <a:gd name="T20" fmla="*/ 24 w 45"/>
                <a:gd name="T21" fmla="*/ 3 h 28"/>
                <a:gd name="T22" fmla="*/ 27 w 45"/>
                <a:gd name="T23" fmla="*/ 4 h 28"/>
                <a:gd name="T24" fmla="*/ 32 w 45"/>
                <a:gd name="T25" fmla="*/ 0 h 28"/>
                <a:gd name="T26" fmla="*/ 34 w 45"/>
                <a:gd name="T27" fmla="*/ 1 h 28"/>
                <a:gd name="T28" fmla="*/ 41 w 45"/>
                <a:gd name="T29" fmla="*/ 1 h 28"/>
                <a:gd name="T30" fmla="*/ 41 w 45"/>
                <a:gd name="T31" fmla="*/ 1 h 28"/>
                <a:gd name="T32" fmla="*/ 45 w 45"/>
                <a:gd name="T33" fmla="*/ 6 h 28"/>
                <a:gd name="T34" fmla="*/ 40 w 45"/>
                <a:gd name="T35" fmla="*/ 11 h 28"/>
                <a:gd name="T36" fmla="*/ 36 w 45"/>
                <a:gd name="T37" fmla="*/ 21 h 28"/>
                <a:gd name="T38" fmla="*/ 30 w 45"/>
                <a:gd name="T39" fmla="*/ 23 h 28"/>
                <a:gd name="T40" fmla="*/ 29 w 45"/>
                <a:gd name="T41" fmla="*/ 23 h 28"/>
                <a:gd name="T42" fmla="*/ 23 w 45"/>
                <a:gd name="T43" fmla="*/ 24 h 28"/>
                <a:gd name="T44" fmla="*/ 20 w 45"/>
                <a:gd name="T45" fmla="*/ 26 h 28"/>
                <a:gd name="T46" fmla="*/ 20 w 45"/>
                <a:gd name="T47" fmla="*/ 26 h 28"/>
                <a:gd name="T48" fmla="*/ 16 w 45"/>
                <a:gd name="T49" fmla="*/ 28 h 28"/>
                <a:gd name="T50" fmla="*/ 6 w 45"/>
                <a:gd name="T51" fmla="*/ 23 h 28"/>
                <a:gd name="T52" fmla="*/ 5 w 45"/>
                <a:gd name="T53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" h="28">
                  <a:moveTo>
                    <a:pt x="5" y="21"/>
                  </a:moveTo>
                  <a:cubicBezTo>
                    <a:pt x="3" y="19"/>
                    <a:pt x="0" y="17"/>
                    <a:pt x="0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6"/>
                    <a:pt x="41" y="10"/>
                    <a:pt x="40" y="11"/>
                  </a:cubicBezTo>
                  <a:cubicBezTo>
                    <a:pt x="39" y="12"/>
                    <a:pt x="37" y="20"/>
                    <a:pt x="36" y="21"/>
                  </a:cubicBezTo>
                  <a:cubicBezTo>
                    <a:pt x="34" y="22"/>
                    <a:pt x="34" y="23"/>
                    <a:pt x="30" y="23"/>
                  </a:cubicBezTo>
                  <a:cubicBezTo>
                    <a:pt x="30" y="23"/>
                    <a:pt x="29" y="23"/>
                    <a:pt x="29" y="23"/>
                  </a:cubicBezTo>
                  <a:cubicBezTo>
                    <a:pt x="25" y="24"/>
                    <a:pt x="23" y="24"/>
                    <a:pt x="23" y="24"/>
                  </a:cubicBezTo>
                  <a:cubicBezTo>
                    <a:pt x="23" y="24"/>
                    <a:pt x="21" y="25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8" y="27"/>
                    <a:pt x="17" y="28"/>
                    <a:pt x="16" y="28"/>
                  </a:cubicBezTo>
                  <a:cubicBezTo>
                    <a:pt x="15" y="28"/>
                    <a:pt x="7" y="24"/>
                    <a:pt x="6" y="23"/>
                  </a:cubicBezTo>
                  <a:cubicBezTo>
                    <a:pt x="6" y="23"/>
                    <a:pt x="6" y="22"/>
                    <a:pt x="5" y="21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2" name="Freeform 153">
              <a:extLst>
                <a:ext uri="{FF2B5EF4-FFF2-40B4-BE49-F238E27FC236}">
                  <a16:creationId xmlns:a16="http://schemas.microsoft.com/office/drawing/2014/main" id="{77247CD2-AF53-8CDD-B3EC-9E349CDE9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3913" y="4624388"/>
              <a:ext cx="428625" cy="207963"/>
            </a:xfrm>
            <a:custGeom>
              <a:avLst/>
              <a:gdLst>
                <a:gd name="T0" fmla="*/ 34 w 39"/>
                <a:gd name="T1" fmla="*/ 4 h 19"/>
                <a:gd name="T2" fmla="*/ 39 w 39"/>
                <a:gd name="T3" fmla="*/ 5 h 19"/>
                <a:gd name="T4" fmla="*/ 37 w 39"/>
                <a:gd name="T5" fmla="*/ 7 h 19"/>
                <a:gd name="T6" fmla="*/ 35 w 39"/>
                <a:gd name="T7" fmla="*/ 12 h 19"/>
                <a:gd name="T8" fmla="*/ 28 w 39"/>
                <a:gd name="T9" fmla="*/ 12 h 19"/>
                <a:gd name="T10" fmla="*/ 26 w 39"/>
                <a:gd name="T11" fmla="*/ 11 h 19"/>
                <a:gd name="T12" fmla="*/ 21 w 39"/>
                <a:gd name="T13" fmla="*/ 15 h 19"/>
                <a:gd name="T14" fmla="*/ 18 w 39"/>
                <a:gd name="T15" fmla="*/ 14 h 19"/>
                <a:gd name="T16" fmla="*/ 18 w 39"/>
                <a:gd name="T17" fmla="*/ 16 h 19"/>
                <a:gd name="T18" fmla="*/ 13 w 39"/>
                <a:gd name="T19" fmla="*/ 15 h 19"/>
                <a:gd name="T20" fmla="*/ 13 w 39"/>
                <a:gd name="T21" fmla="*/ 18 h 19"/>
                <a:gd name="T22" fmla="*/ 8 w 39"/>
                <a:gd name="T23" fmla="*/ 19 h 19"/>
                <a:gd name="T24" fmla="*/ 2 w 39"/>
                <a:gd name="T25" fmla="*/ 16 h 19"/>
                <a:gd name="T26" fmla="*/ 0 w 39"/>
                <a:gd name="T27" fmla="*/ 14 h 19"/>
                <a:gd name="T28" fmla="*/ 0 w 39"/>
                <a:gd name="T29" fmla="*/ 9 h 19"/>
                <a:gd name="T30" fmla="*/ 3 w 39"/>
                <a:gd name="T31" fmla="*/ 7 h 19"/>
                <a:gd name="T32" fmla="*/ 7 w 39"/>
                <a:gd name="T33" fmla="*/ 7 h 19"/>
                <a:gd name="T34" fmla="*/ 7 w 39"/>
                <a:gd name="T35" fmla="*/ 4 h 19"/>
                <a:gd name="T36" fmla="*/ 9 w 39"/>
                <a:gd name="T37" fmla="*/ 3 h 19"/>
                <a:gd name="T38" fmla="*/ 12 w 39"/>
                <a:gd name="T39" fmla="*/ 2 h 19"/>
                <a:gd name="T40" fmla="*/ 12 w 39"/>
                <a:gd name="T41" fmla="*/ 1 h 19"/>
                <a:gd name="T42" fmla="*/ 12 w 39"/>
                <a:gd name="T43" fmla="*/ 1 h 19"/>
                <a:gd name="T44" fmla="*/ 17 w 39"/>
                <a:gd name="T45" fmla="*/ 0 h 19"/>
                <a:gd name="T46" fmla="*/ 19 w 39"/>
                <a:gd name="T47" fmla="*/ 4 h 19"/>
                <a:gd name="T48" fmla="*/ 25 w 39"/>
                <a:gd name="T49" fmla="*/ 3 h 19"/>
                <a:gd name="T50" fmla="*/ 29 w 39"/>
                <a:gd name="T51" fmla="*/ 2 h 19"/>
                <a:gd name="T52" fmla="*/ 32 w 39"/>
                <a:gd name="T53" fmla="*/ 2 h 19"/>
                <a:gd name="T54" fmla="*/ 34 w 39"/>
                <a:gd name="T55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19">
                  <a:moveTo>
                    <a:pt x="34" y="4"/>
                  </a:moveTo>
                  <a:cubicBezTo>
                    <a:pt x="34" y="4"/>
                    <a:pt x="37" y="5"/>
                    <a:pt x="39" y="5"/>
                  </a:cubicBezTo>
                  <a:cubicBezTo>
                    <a:pt x="39" y="6"/>
                    <a:pt x="38" y="7"/>
                    <a:pt x="37" y="7"/>
                  </a:cubicBezTo>
                  <a:cubicBezTo>
                    <a:pt x="37" y="7"/>
                    <a:pt x="35" y="11"/>
                    <a:pt x="35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23" y="2"/>
                    <a:pt x="25" y="3"/>
                  </a:cubicBezTo>
                  <a:cubicBezTo>
                    <a:pt x="27" y="4"/>
                    <a:pt x="29" y="2"/>
                    <a:pt x="29" y="2"/>
                  </a:cubicBezTo>
                  <a:cubicBezTo>
                    <a:pt x="32" y="2"/>
                    <a:pt x="32" y="2"/>
                    <a:pt x="32" y="2"/>
                  </a:cubicBezTo>
                  <a:lnTo>
                    <a:pt x="34" y="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3" name="Freeform 154">
              <a:extLst>
                <a:ext uri="{FF2B5EF4-FFF2-40B4-BE49-F238E27FC236}">
                  <a16:creationId xmlns:a16="http://schemas.microsoft.com/office/drawing/2014/main" id="{4B0B403C-2777-6DAF-29C6-22F8BB978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0126" y="5381625"/>
              <a:ext cx="131763" cy="285750"/>
            </a:xfrm>
            <a:custGeom>
              <a:avLst/>
              <a:gdLst>
                <a:gd name="T0" fmla="*/ 9 w 12"/>
                <a:gd name="T1" fmla="*/ 5 h 26"/>
                <a:gd name="T2" fmla="*/ 9 w 12"/>
                <a:gd name="T3" fmla="*/ 8 h 26"/>
                <a:gd name="T4" fmla="*/ 9 w 12"/>
                <a:gd name="T5" fmla="*/ 12 h 26"/>
                <a:gd name="T6" fmla="*/ 12 w 12"/>
                <a:gd name="T7" fmla="*/ 16 h 26"/>
                <a:gd name="T8" fmla="*/ 11 w 12"/>
                <a:gd name="T9" fmla="*/ 16 h 26"/>
                <a:gd name="T10" fmla="*/ 9 w 12"/>
                <a:gd name="T11" fmla="*/ 21 h 26"/>
                <a:gd name="T12" fmla="*/ 1 w 12"/>
                <a:gd name="T13" fmla="*/ 26 h 26"/>
                <a:gd name="T14" fmla="*/ 1 w 12"/>
                <a:gd name="T15" fmla="*/ 21 h 26"/>
                <a:gd name="T16" fmla="*/ 1 w 12"/>
                <a:gd name="T17" fmla="*/ 13 h 26"/>
                <a:gd name="T18" fmla="*/ 0 w 12"/>
                <a:gd name="T19" fmla="*/ 4 h 26"/>
                <a:gd name="T20" fmla="*/ 1 w 12"/>
                <a:gd name="T21" fmla="*/ 1 h 26"/>
                <a:gd name="T22" fmla="*/ 5 w 12"/>
                <a:gd name="T23" fmla="*/ 0 h 26"/>
                <a:gd name="T24" fmla="*/ 7 w 12"/>
                <a:gd name="T25" fmla="*/ 2 h 26"/>
                <a:gd name="T26" fmla="*/ 9 w 12"/>
                <a:gd name="T27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26">
                  <a:moveTo>
                    <a:pt x="9" y="5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4"/>
                    <a:pt x="1" y="23"/>
                    <a:pt x="1" y="21"/>
                  </a:cubicBezTo>
                  <a:cubicBezTo>
                    <a:pt x="1" y="18"/>
                    <a:pt x="1" y="15"/>
                    <a:pt x="1" y="13"/>
                  </a:cubicBezTo>
                  <a:cubicBezTo>
                    <a:pt x="2" y="9"/>
                    <a:pt x="1" y="6"/>
                    <a:pt x="0" y="4"/>
                  </a:cubicBezTo>
                  <a:cubicBezTo>
                    <a:pt x="1" y="3"/>
                    <a:pt x="1" y="2"/>
                    <a:pt x="1" y="1"/>
                  </a:cubicBezTo>
                  <a:cubicBezTo>
                    <a:pt x="2" y="0"/>
                    <a:pt x="5" y="0"/>
                    <a:pt x="5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5"/>
                    <a:pt x="9" y="5"/>
                    <a:pt x="9" y="5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4" name="Freeform 155">
              <a:extLst>
                <a:ext uri="{FF2B5EF4-FFF2-40B4-BE49-F238E27FC236}">
                  <a16:creationId xmlns:a16="http://schemas.microsoft.com/office/drawing/2014/main" id="{EE8A94D3-3AE5-7D16-A92E-EE15DB6B3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5038" y="5272088"/>
              <a:ext cx="152400" cy="153988"/>
            </a:xfrm>
            <a:custGeom>
              <a:avLst/>
              <a:gdLst>
                <a:gd name="T0" fmla="*/ 14 w 14"/>
                <a:gd name="T1" fmla="*/ 7 h 14"/>
                <a:gd name="T2" fmla="*/ 11 w 14"/>
                <a:gd name="T3" fmla="*/ 10 h 14"/>
                <a:gd name="T4" fmla="*/ 7 w 14"/>
                <a:gd name="T5" fmla="*/ 11 h 14"/>
                <a:gd name="T6" fmla="*/ 6 w 14"/>
                <a:gd name="T7" fmla="*/ 14 h 14"/>
                <a:gd name="T8" fmla="*/ 0 w 14"/>
                <a:gd name="T9" fmla="*/ 9 h 14"/>
                <a:gd name="T10" fmla="*/ 2 w 14"/>
                <a:gd name="T11" fmla="*/ 3 h 14"/>
                <a:gd name="T12" fmla="*/ 6 w 14"/>
                <a:gd name="T13" fmla="*/ 1 h 14"/>
                <a:gd name="T14" fmla="*/ 11 w 14"/>
                <a:gd name="T15" fmla="*/ 5 h 14"/>
                <a:gd name="T16" fmla="*/ 14 w 14"/>
                <a:gd name="T17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14" y="7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8" y="10"/>
                    <a:pt x="7" y="11"/>
                  </a:cubicBezTo>
                  <a:cubicBezTo>
                    <a:pt x="7" y="12"/>
                    <a:pt x="7" y="13"/>
                    <a:pt x="6" y="14"/>
                  </a:cubicBezTo>
                  <a:cubicBezTo>
                    <a:pt x="5" y="12"/>
                    <a:pt x="3" y="10"/>
                    <a:pt x="0" y="9"/>
                  </a:cubicBezTo>
                  <a:cubicBezTo>
                    <a:pt x="1" y="7"/>
                    <a:pt x="2" y="5"/>
                    <a:pt x="2" y="3"/>
                  </a:cubicBezTo>
                  <a:cubicBezTo>
                    <a:pt x="4" y="0"/>
                    <a:pt x="6" y="1"/>
                    <a:pt x="6" y="1"/>
                  </a:cubicBezTo>
                  <a:cubicBezTo>
                    <a:pt x="11" y="5"/>
                    <a:pt x="11" y="5"/>
                    <a:pt x="11" y="5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5" name="Freeform 156">
              <a:extLst>
                <a:ext uri="{FF2B5EF4-FFF2-40B4-BE49-F238E27FC236}">
                  <a16:creationId xmlns:a16="http://schemas.microsoft.com/office/drawing/2014/main" id="{102752C8-ACF1-1354-C88C-D820A11FA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6601" y="5106988"/>
              <a:ext cx="285750" cy="263525"/>
            </a:xfrm>
            <a:custGeom>
              <a:avLst/>
              <a:gdLst>
                <a:gd name="T0" fmla="*/ 22 w 26"/>
                <a:gd name="T1" fmla="*/ 8 h 24"/>
                <a:gd name="T2" fmla="*/ 26 w 26"/>
                <a:gd name="T3" fmla="*/ 11 h 24"/>
                <a:gd name="T4" fmla="*/ 24 w 26"/>
                <a:gd name="T5" fmla="*/ 12 h 24"/>
                <a:gd name="T6" fmla="*/ 24 w 26"/>
                <a:gd name="T7" fmla="*/ 16 h 24"/>
                <a:gd name="T8" fmla="*/ 20 w 26"/>
                <a:gd name="T9" fmla="*/ 18 h 24"/>
                <a:gd name="T10" fmla="*/ 18 w 26"/>
                <a:gd name="T11" fmla="*/ 24 h 24"/>
                <a:gd name="T12" fmla="*/ 11 w 26"/>
                <a:gd name="T13" fmla="*/ 21 h 24"/>
                <a:gd name="T14" fmla="*/ 10 w 26"/>
                <a:gd name="T15" fmla="*/ 16 h 24"/>
                <a:gd name="T16" fmla="*/ 0 w 26"/>
                <a:gd name="T17" fmla="*/ 4 h 24"/>
                <a:gd name="T18" fmla="*/ 0 w 26"/>
                <a:gd name="T19" fmla="*/ 0 h 24"/>
                <a:gd name="T20" fmla="*/ 4 w 26"/>
                <a:gd name="T21" fmla="*/ 2 h 24"/>
                <a:gd name="T22" fmla="*/ 7 w 26"/>
                <a:gd name="T23" fmla="*/ 0 h 24"/>
                <a:gd name="T24" fmla="*/ 14 w 26"/>
                <a:gd name="T25" fmla="*/ 0 h 24"/>
                <a:gd name="T26" fmla="*/ 17 w 26"/>
                <a:gd name="T27" fmla="*/ 1 h 24"/>
                <a:gd name="T28" fmla="*/ 22 w 26"/>
                <a:gd name="T29" fmla="*/ 3 h 24"/>
                <a:gd name="T30" fmla="*/ 25 w 26"/>
                <a:gd name="T31" fmla="*/ 5 h 24"/>
                <a:gd name="T32" fmla="*/ 23 w 26"/>
                <a:gd name="T33" fmla="*/ 7 h 24"/>
                <a:gd name="T34" fmla="*/ 22 w 26"/>
                <a:gd name="T35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4">
                  <a:moveTo>
                    <a:pt x="22" y="8"/>
                  </a:move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4" y="11"/>
                    <a:pt x="24" y="12"/>
                  </a:cubicBezTo>
                  <a:cubicBezTo>
                    <a:pt x="23" y="13"/>
                    <a:pt x="24" y="16"/>
                    <a:pt x="24" y="16"/>
                  </a:cubicBezTo>
                  <a:cubicBezTo>
                    <a:pt x="24" y="16"/>
                    <a:pt x="22" y="15"/>
                    <a:pt x="20" y="18"/>
                  </a:cubicBezTo>
                  <a:cubicBezTo>
                    <a:pt x="20" y="20"/>
                    <a:pt x="19" y="22"/>
                    <a:pt x="18" y="24"/>
                  </a:cubicBezTo>
                  <a:cubicBezTo>
                    <a:pt x="16" y="23"/>
                    <a:pt x="13" y="22"/>
                    <a:pt x="11" y="21"/>
                  </a:cubicBezTo>
                  <a:cubicBezTo>
                    <a:pt x="11" y="19"/>
                    <a:pt x="11" y="17"/>
                    <a:pt x="10" y="16"/>
                  </a:cubicBezTo>
                  <a:cubicBezTo>
                    <a:pt x="8" y="13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3"/>
                    <a:pt x="4" y="2"/>
                  </a:cubicBezTo>
                  <a:cubicBezTo>
                    <a:pt x="5" y="2"/>
                    <a:pt x="7" y="0"/>
                    <a:pt x="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7"/>
                    <a:pt x="23" y="7"/>
                    <a:pt x="23" y="7"/>
                  </a:cubicBezTo>
                  <a:lnTo>
                    <a:pt x="22" y="8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6" name="Freeform 157">
              <a:extLst>
                <a:ext uri="{FF2B5EF4-FFF2-40B4-BE49-F238E27FC236}">
                  <a16:creationId xmlns:a16="http://schemas.microsoft.com/office/drawing/2014/main" id="{81D50838-ABBB-AEFE-1A87-900FDF9DC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2613" y="4975225"/>
              <a:ext cx="417513" cy="363538"/>
            </a:xfrm>
            <a:custGeom>
              <a:avLst/>
              <a:gdLst>
                <a:gd name="T0" fmla="*/ 38 w 38"/>
                <a:gd name="T1" fmla="*/ 12 h 33"/>
                <a:gd name="T2" fmla="*/ 36 w 38"/>
                <a:gd name="T3" fmla="*/ 15 h 33"/>
                <a:gd name="T4" fmla="*/ 31 w 38"/>
                <a:gd name="T5" fmla="*/ 13 h 33"/>
                <a:gd name="T6" fmla="*/ 28 w 38"/>
                <a:gd name="T7" fmla="*/ 12 h 33"/>
                <a:gd name="T8" fmla="*/ 21 w 38"/>
                <a:gd name="T9" fmla="*/ 12 h 33"/>
                <a:gd name="T10" fmla="*/ 18 w 38"/>
                <a:gd name="T11" fmla="*/ 14 h 33"/>
                <a:gd name="T12" fmla="*/ 14 w 38"/>
                <a:gd name="T13" fmla="*/ 12 h 33"/>
                <a:gd name="T14" fmla="*/ 14 w 38"/>
                <a:gd name="T15" fmla="*/ 16 h 33"/>
                <a:gd name="T16" fmla="*/ 24 w 38"/>
                <a:gd name="T17" fmla="*/ 28 h 33"/>
                <a:gd name="T18" fmla="*/ 25 w 38"/>
                <a:gd name="T19" fmla="*/ 33 h 33"/>
                <a:gd name="T20" fmla="*/ 25 w 38"/>
                <a:gd name="T21" fmla="*/ 33 h 33"/>
                <a:gd name="T22" fmla="*/ 13 w 38"/>
                <a:gd name="T23" fmla="*/ 24 h 33"/>
                <a:gd name="T24" fmla="*/ 9 w 38"/>
                <a:gd name="T25" fmla="*/ 15 h 33"/>
                <a:gd name="T26" fmla="*/ 6 w 38"/>
                <a:gd name="T27" fmla="*/ 12 h 33"/>
                <a:gd name="T28" fmla="*/ 4 w 38"/>
                <a:gd name="T29" fmla="*/ 15 h 33"/>
                <a:gd name="T30" fmla="*/ 0 w 38"/>
                <a:gd name="T31" fmla="*/ 11 h 33"/>
                <a:gd name="T32" fmla="*/ 0 w 38"/>
                <a:gd name="T33" fmla="*/ 9 h 33"/>
                <a:gd name="T34" fmla="*/ 6 w 38"/>
                <a:gd name="T35" fmla="*/ 9 h 33"/>
                <a:gd name="T36" fmla="*/ 6 w 38"/>
                <a:gd name="T37" fmla="*/ 8 h 33"/>
                <a:gd name="T38" fmla="*/ 9 w 38"/>
                <a:gd name="T39" fmla="*/ 9 h 33"/>
                <a:gd name="T40" fmla="*/ 11 w 38"/>
                <a:gd name="T41" fmla="*/ 9 h 33"/>
                <a:gd name="T42" fmla="*/ 12 w 38"/>
                <a:gd name="T43" fmla="*/ 6 h 33"/>
                <a:gd name="T44" fmla="*/ 13 w 38"/>
                <a:gd name="T45" fmla="*/ 6 h 33"/>
                <a:gd name="T46" fmla="*/ 13 w 38"/>
                <a:gd name="T47" fmla="*/ 2 h 33"/>
                <a:gd name="T48" fmla="*/ 17 w 38"/>
                <a:gd name="T49" fmla="*/ 1 h 33"/>
                <a:gd name="T50" fmla="*/ 21 w 38"/>
                <a:gd name="T51" fmla="*/ 0 h 33"/>
                <a:gd name="T52" fmla="*/ 22 w 38"/>
                <a:gd name="T53" fmla="*/ 2 h 33"/>
                <a:gd name="T54" fmla="*/ 32 w 38"/>
                <a:gd name="T55" fmla="*/ 7 h 33"/>
                <a:gd name="T56" fmla="*/ 36 w 38"/>
                <a:gd name="T57" fmla="*/ 5 h 33"/>
                <a:gd name="T58" fmla="*/ 36 w 38"/>
                <a:gd name="T59" fmla="*/ 10 h 33"/>
                <a:gd name="T60" fmla="*/ 38 w 38"/>
                <a:gd name="T61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3">
                  <a:moveTo>
                    <a:pt x="38" y="12"/>
                  </a:moveTo>
                  <a:cubicBezTo>
                    <a:pt x="36" y="15"/>
                    <a:pt x="36" y="15"/>
                    <a:pt x="36" y="15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19" y="14"/>
                    <a:pt x="18" y="14"/>
                  </a:cubicBezTo>
                  <a:cubicBezTo>
                    <a:pt x="16" y="15"/>
                    <a:pt x="14" y="12"/>
                    <a:pt x="14" y="12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22" y="25"/>
                    <a:pt x="24" y="28"/>
                  </a:cubicBezTo>
                  <a:cubicBezTo>
                    <a:pt x="25" y="29"/>
                    <a:pt x="25" y="31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0" y="27"/>
                    <a:pt x="16" y="28"/>
                    <a:pt x="13" y="24"/>
                  </a:cubicBezTo>
                  <a:cubicBezTo>
                    <a:pt x="12" y="22"/>
                    <a:pt x="10" y="20"/>
                    <a:pt x="9" y="15"/>
                  </a:cubicBezTo>
                  <a:cubicBezTo>
                    <a:pt x="8" y="14"/>
                    <a:pt x="7" y="13"/>
                    <a:pt x="6" y="12"/>
                  </a:cubicBezTo>
                  <a:cubicBezTo>
                    <a:pt x="5" y="12"/>
                    <a:pt x="5" y="14"/>
                    <a:pt x="4" y="15"/>
                  </a:cubicBezTo>
                  <a:cubicBezTo>
                    <a:pt x="2" y="15"/>
                    <a:pt x="0" y="14"/>
                    <a:pt x="0" y="11"/>
                  </a:cubicBezTo>
                  <a:cubicBezTo>
                    <a:pt x="0" y="10"/>
                    <a:pt x="0" y="10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1"/>
                    <a:pt x="22" y="2"/>
                    <a:pt x="22" y="2"/>
                  </a:cubicBezTo>
                  <a:cubicBezTo>
                    <a:pt x="23" y="3"/>
                    <a:pt x="31" y="7"/>
                    <a:pt x="32" y="7"/>
                  </a:cubicBezTo>
                  <a:cubicBezTo>
                    <a:pt x="33" y="7"/>
                    <a:pt x="34" y="6"/>
                    <a:pt x="36" y="5"/>
                  </a:cubicBezTo>
                  <a:cubicBezTo>
                    <a:pt x="36" y="10"/>
                    <a:pt x="36" y="10"/>
                    <a:pt x="36" y="10"/>
                  </a:cubicBezTo>
                  <a:lnTo>
                    <a:pt x="38" y="1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7" name="Freeform 158">
              <a:extLst>
                <a:ext uri="{FF2B5EF4-FFF2-40B4-BE49-F238E27FC236}">
                  <a16:creationId xmlns:a16="http://schemas.microsoft.com/office/drawing/2014/main" id="{7F8D9FB1-5B61-CB6A-618E-D25FE588B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1963" y="4459288"/>
              <a:ext cx="493713" cy="296863"/>
            </a:xfrm>
            <a:custGeom>
              <a:avLst/>
              <a:gdLst>
                <a:gd name="T0" fmla="*/ 14 w 45"/>
                <a:gd name="T1" fmla="*/ 25 h 27"/>
                <a:gd name="T2" fmla="*/ 1 w 45"/>
                <a:gd name="T3" fmla="*/ 14 h 27"/>
                <a:gd name="T4" fmla="*/ 2 w 45"/>
                <a:gd name="T5" fmla="*/ 11 h 27"/>
                <a:gd name="T6" fmla="*/ 0 w 45"/>
                <a:gd name="T7" fmla="*/ 8 h 27"/>
                <a:gd name="T8" fmla="*/ 15 w 45"/>
                <a:gd name="T9" fmla="*/ 0 h 27"/>
                <a:gd name="T10" fmla="*/ 19 w 45"/>
                <a:gd name="T11" fmla="*/ 0 h 27"/>
                <a:gd name="T12" fmla="*/ 20 w 45"/>
                <a:gd name="T13" fmla="*/ 1 h 27"/>
                <a:gd name="T14" fmla="*/ 21 w 45"/>
                <a:gd name="T15" fmla="*/ 2 h 27"/>
                <a:gd name="T16" fmla="*/ 28 w 45"/>
                <a:gd name="T17" fmla="*/ 3 h 27"/>
                <a:gd name="T18" fmla="*/ 32 w 45"/>
                <a:gd name="T19" fmla="*/ 10 h 27"/>
                <a:gd name="T20" fmla="*/ 36 w 45"/>
                <a:gd name="T21" fmla="*/ 6 h 27"/>
                <a:gd name="T22" fmla="*/ 37 w 45"/>
                <a:gd name="T23" fmla="*/ 9 h 27"/>
                <a:gd name="T24" fmla="*/ 45 w 45"/>
                <a:gd name="T25" fmla="*/ 11 h 27"/>
                <a:gd name="T26" fmla="*/ 45 w 45"/>
                <a:gd name="T27" fmla="*/ 16 h 27"/>
                <a:gd name="T28" fmla="*/ 45 w 45"/>
                <a:gd name="T29" fmla="*/ 17 h 27"/>
                <a:gd name="T30" fmla="*/ 42 w 45"/>
                <a:gd name="T31" fmla="*/ 18 h 27"/>
                <a:gd name="T32" fmla="*/ 40 w 45"/>
                <a:gd name="T33" fmla="*/ 19 h 27"/>
                <a:gd name="T34" fmla="*/ 40 w 45"/>
                <a:gd name="T35" fmla="*/ 22 h 27"/>
                <a:gd name="T36" fmla="*/ 36 w 45"/>
                <a:gd name="T37" fmla="*/ 22 h 27"/>
                <a:gd name="T38" fmla="*/ 33 w 45"/>
                <a:gd name="T39" fmla="*/ 24 h 27"/>
                <a:gd name="T40" fmla="*/ 32 w 45"/>
                <a:gd name="T41" fmla="*/ 25 h 27"/>
                <a:gd name="T42" fmla="*/ 28 w 45"/>
                <a:gd name="T43" fmla="*/ 25 h 27"/>
                <a:gd name="T44" fmla="*/ 26 w 45"/>
                <a:gd name="T45" fmla="*/ 23 h 27"/>
                <a:gd name="T46" fmla="*/ 23 w 45"/>
                <a:gd name="T47" fmla="*/ 21 h 27"/>
                <a:gd name="T48" fmla="*/ 20 w 45"/>
                <a:gd name="T49" fmla="*/ 20 h 27"/>
                <a:gd name="T50" fmla="*/ 18 w 45"/>
                <a:gd name="T51" fmla="*/ 24 h 27"/>
                <a:gd name="T52" fmla="*/ 18 w 45"/>
                <a:gd name="T53" fmla="*/ 26 h 27"/>
                <a:gd name="T54" fmla="*/ 16 w 45"/>
                <a:gd name="T55" fmla="*/ 27 h 27"/>
                <a:gd name="T56" fmla="*/ 14 w 45"/>
                <a:gd name="T57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" h="27">
                  <a:moveTo>
                    <a:pt x="14" y="25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3" y="12"/>
                    <a:pt x="2" y="11"/>
                  </a:cubicBezTo>
                  <a:cubicBezTo>
                    <a:pt x="2" y="9"/>
                    <a:pt x="0" y="8"/>
                    <a:pt x="0" y="8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8" y="0"/>
                    <a:pt x="19" y="0"/>
                  </a:cubicBezTo>
                  <a:cubicBezTo>
                    <a:pt x="19" y="0"/>
                    <a:pt x="19" y="0"/>
                    <a:pt x="20" y="1"/>
                  </a:cubicBezTo>
                  <a:cubicBezTo>
                    <a:pt x="20" y="1"/>
                    <a:pt x="21" y="2"/>
                    <a:pt x="21" y="2"/>
                  </a:cubicBezTo>
                  <a:cubicBezTo>
                    <a:pt x="21" y="2"/>
                    <a:pt x="27" y="2"/>
                    <a:pt x="28" y="3"/>
                  </a:cubicBezTo>
                  <a:cubicBezTo>
                    <a:pt x="29" y="4"/>
                    <a:pt x="30" y="9"/>
                    <a:pt x="32" y="10"/>
                  </a:cubicBezTo>
                  <a:cubicBezTo>
                    <a:pt x="33" y="12"/>
                    <a:pt x="34" y="7"/>
                    <a:pt x="36" y="6"/>
                  </a:cubicBezTo>
                  <a:cubicBezTo>
                    <a:pt x="38" y="6"/>
                    <a:pt x="37" y="9"/>
                    <a:pt x="37" y="9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6" y="27"/>
                    <a:pt x="16" y="27"/>
                    <a:pt x="16" y="27"/>
                  </a:cubicBezTo>
                  <a:lnTo>
                    <a:pt x="14" y="2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8" name="Freeform 159">
              <a:extLst>
                <a:ext uri="{FF2B5EF4-FFF2-40B4-BE49-F238E27FC236}">
                  <a16:creationId xmlns:a16="http://schemas.microsoft.com/office/drawing/2014/main" id="{3B78128D-9A7C-0F9D-2BC6-6565D9E47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5113" y="4679950"/>
              <a:ext cx="581025" cy="295275"/>
            </a:xfrm>
            <a:custGeom>
              <a:avLst/>
              <a:gdLst>
                <a:gd name="T0" fmla="*/ 51 w 53"/>
                <a:gd name="T1" fmla="*/ 9 h 27"/>
                <a:gd name="T2" fmla="*/ 53 w 53"/>
                <a:gd name="T3" fmla="*/ 11 h 27"/>
                <a:gd name="T4" fmla="*/ 52 w 53"/>
                <a:gd name="T5" fmla="*/ 15 h 27"/>
                <a:gd name="T6" fmla="*/ 48 w 53"/>
                <a:gd name="T7" fmla="*/ 16 h 27"/>
                <a:gd name="T8" fmla="*/ 48 w 53"/>
                <a:gd name="T9" fmla="*/ 22 h 27"/>
                <a:gd name="T10" fmla="*/ 45 w 53"/>
                <a:gd name="T11" fmla="*/ 23 h 27"/>
                <a:gd name="T12" fmla="*/ 44 w 53"/>
                <a:gd name="T13" fmla="*/ 24 h 27"/>
                <a:gd name="T14" fmla="*/ 38 w 53"/>
                <a:gd name="T15" fmla="*/ 25 h 27"/>
                <a:gd name="T16" fmla="*/ 35 w 53"/>
                <a:gd name="T17" fmla="*/ 27 h 27"/>
                <a:gd name="T18" fmla="*/ 28 w 53"/>
                <a:gd name="T19" fmla="*/ 26 h 27"/>
                <a:gd name="T20" fmla="*/ 20 w 53"/>
                <a:gd name="T21" fmla="*/ 24 h 27"/>
                <a:gd name="T22" fmla="*/ 20 w 53"/>
                <a:gd name="T23" fmla="*/ 21 h 27"/>
                <a:gd name="T24" fmla="*/ 13 w 53"/>
                <a:gd name="T25" fmla="*/ 21 h 27"/>
                <a:gd name="T26" fmla="*/ 12 w 53"/>
                <a:gd name="T27" fmla="*/ 23 h 27"/>
                <a:gd name="T28" fmla="*/ 8 w 53"/>
                <a:gd name="T29" fmla="*/ 23 h 27"/>
                <a:gd name="T30" fmla="*/ 7 w 53"/>
                <a:gd name="T31" fmla="*/ 22 h 27"/>
                <a:gd name="T32" fmla="*/ 3 w 53"/>
                <a:gd name="T33" fmla="*/ 22 h 27"/>
                <a:gd name="T34" fmla="*/ 2 w 53"/>
                <a:gd name="T35" fmla="*/ 20 h 27"/>
                <a:gd name="T36" fmla="*/ 1 w 53"/>
                <a:gd name="T37" fmla="*/ 20 h 27"/>
                <a:gd name="T38" fmla="*/ 0 w 53"/>
                <a:gd name="T39" fmla="*/ 16 h 27"/>
                <a:gd name="T40" fmla="*/ 3 w 53"/>
                <a:gd name="T41" fmla="*/ 16 h 27"/>
                <a:gd name="T42" fmla="*/ 4 w 53"/>
                <a:gd name="T43" fmla="*/ 18 h 27"/>
                <a:gd name="T44" fmla="*/ 7 w 53"/>
                <a:gd name="T45" fmla="*/ 19 h 27"/>
                <a:gd name="T46" fmla="*/ 7 w 53"/>
                <a:gd name="T47" fmla="*/ 16 h 27"/>
                <a:gd name="T48" fmla="*/ 10 w 53"/>
                <a:gd name="T49" fmla="*/ 16 h 27"/>
                <a:gd name="T50" fmla="*/ 12 w 53"/>
                <a:gd name="T51" fmla="*/ 18 h 27"/>
                <a:gd name="T52" fmla="*/ 16 w 53"/>
                <a:gd name="T53" fmla="*/ 16 h 27"/>
                <a:gd name="T54" fmla="*/ 19 w 53"/>
                <a:gd name="T55" fmla="*/ 14 h 27"/>
                <a:gd name="T56" fmla="*/ 25 w 53"/>
                <a:gd name="T57" fmla="*/ 17 h 27"/>
                <a:gd name="T58" fmla="*/ 24 w 53"/>
                <a:gd name="T59" fmla="*/ 12 h 27"/>
                <a:gd name="T60" fmla="*/ 26 w 53"/>
                <a:gd name="T61" fmla="*/ 7 h 27"/>
                <a:gd name="T62" fmla="*/ 26 w 53"/>
                <a:gd name="T63" fmla="*/ 6 h 27"/>
                <a:gd name="T64" fmla="*/ 32 w 53"/>
                <a:gd name="T65" fmla="*/ 5 h 27"/>
                <a:gd name="T66" fmla="*/ 34 w 53"/>
                <a:gd name="T67" fmla="*/ 7 h 27"/>
                <a:gd name="T68" fmla="*/ 36 w 53"/>
                <a:gd name="T69" fmla="*/ 6 h 27"/>
                <a:gd name="T70" fmla="*/ 36 w 53"/>
                <a:gd name="T71" fmla="*/ 4 h 27"/>
                <a:gd name="T72" fmla="*/ 38 w 53"/>
                <a:gd name="T73" fmla="*/ 0 h 27"/>
                <a:gd name="T74" fmla="*/ 41 w 53"/>
                <a:gd name="T75" fmla="*/ 1 h 27"/>
                <a:gd name="T76" fmla="*/ 44 w 53"/>
                <a:gd name="T77" fmla="*/ 3 h 27"/>
                <a:gd name="T78" fmla="*/ 46 w 53"/>
                <a:gd name="T79" fmla="*/ 5 h 27"/>
                <a:gd name="T80" fmla="*/ 50 w 53"/>
                <a:gd name="T81" fmla="*/ 5 h 27"/>
                <a:gd name="T82" fmla="*/ 51 w 53"/>
                <a:gd name="T83" fmla="*/ 4 h 27"/>
                <a:gd name="T84" fmla="*/ 51 w 53"/>
                <a:gd name="T85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" h="27">
                  <a:moveTo>
                    <a:pt x="51" y="9"/>
                  </a:moveTo>
                  <a:cubicBezTo>
                    <a:pt x="53" y="11"/>
                    <a:pt x="53" y="11"/>
                    <a:pt x="53" y="11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5"/>
                    <a:pt x="37" y="27"/>
                    <a:pt x="35" y="27"/>
                  </a:cubicBezTo>
                  <a:cubicBezTo>
                    <a:pt x="33" y="27"/>
                    <a:pt x="28" y="26"/>
                    <a:pt x="28" y="26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1" y="4"/>
                    <a:pt x="51" y="4"/>
                    <a:pt x="51" y="4"/>
                  </a:cubicBezTo>
                  <a:lnTo>
                    <a:pt x="51" y="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9" name="Freeform 160">
              <a:extLst>
                <a:ext uri="{FF2B5EF4-FFF2-40B4-BE49-F238E27FC236}">
                  <a16:creationId xmlns:a16="http://schemas.microsoft.com/office/drawing/2014/main" id="{8DFE46F5-0344-384D-4719-9542945D0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3088" y="4932363"/>
              <a:ext cx="241300" cy="142875"/>
            </a:xfrm>
            <a:custGeom>
              <a:avLst/>
              <a:gdLst>
                <a:gd name="T0" fmla="*/ 22 w 22"/>
                <a:gd name="T1" fmla="*/ 4 h 13"/>
                <a:gd name="T2" fmla="*/ 18 w 22"/>
                <a:gd name="T3" fmla="*/ 5 h 13"/>
                <a:gd name="T4" fmla="*/ 14 w 22"/>
                <a:gd name="T5" fmla="*/ 6 h 13"/>
                <a:gd name="T6" fmla="*/ 14 w 22"/>
                <a:gd name="T7" fmla="*/ 10 h 13"/>
                <a:gd name="T8" fmla="*/ 13 w 22"/>
                <a:gd name="T9" fmla="*/ 10 h 13"/>
                <a:gd name="T10" fmla="*/ 12 w 22"/>
                <a:gd name="T11" fmla="*/ 13 h 13"/>
                <a:gd name="T12" fmla="*/ 10 w 22"/>
                <a:gd name="T13" fmla="*/ 13 h 13"/>
                <a:gd name="T14" fmla="*/ 7 w 22"/>
                <a:gd name="T15" fmla="*/ 12 h 13"/>
                <a:gd name="T16" fmla="*/ 7 w 22"/>
                <a:gd name="T17" fmla="*/ 13 h 13"/>
                <a:gd name="T18" fmla="*/ 1 w 22"/>
                <a:gd name="T19" fmla="*/ 13 h 13"/>
                <a:gd name="T20" fmla="*/ 0 w 22"/>
                <a:gd name="T21" fmla="*/ 11 h 13"/>
                <a:gd name="T22" fmla="*/ 1 w 22"/>
                <a:gd name="T23" fmla="*/ 10 h 13"/>
                <a:gd name="T24" fmla="*/ 0 w 22"/>
                <a:gd name="T25" fmla="*/ 6 h 13"/>
                <a:gd name="T26" fmla="*/ 0 w 22"/>
                <a:gd name="T27" fmla="*/ 3 h 13"/>
                <a:gd name="T28" fmla="*/ 7 w 22"/>
                <a:gd name="T29" fmla="*/ 4 h 13"/>
                <a:gd name="T30" fmla="*/ 10 w 22"/>
                <a:gd name="T31" fmla="*/ 2 h 13"/>
                <a:gd name="T32" fmla="*/ 16 w 22"/>
                <a:gd name="T33" fmla="*/ 1 h 13"/>
                <a:gd name="T34" fmla="*/ 17 w 22"/>
                <a:gd name="T35" fmla="*/ 0 h 13"/>
                <a:gd name="T36" fmla="*/ 22 w 22"/>
                <a:gd name="T3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22" y="4"/>
                  </a:moveTo>
                  <a:cubicBezTo>
                    <a:pt x="18" y="5"/>
                    <a:pt x="18" y="5"/>
                    <a:pt x="18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2"/>
                    <a:pt x="1" y="11"/>
                    <a:pt x="0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5" y="4"/>
                    <a:pt x="7" y="4"/>
                  </a:cubicBezTo>
                  <a:cubicBezTo>
                    <a:pt x="9" y="4"/>
                    <a:pt x="10" y="2"/>
                    <a:pt x="10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20" y="2"/>
                    <a:pt x="22" y="4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0" name="Freeform 161">
              <a:extLst>
                <a:ext uri="{FF2B5EF4-FFF2-40B4-BE49-F238E27FC236}">
                  <a16:creationId xmlns:a16="http://schemas.microsoft.com/office/drawing/2014/main" id="{EFD2D8B5-D63D-74F8-3070-E53BA4D08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1588" y="3976688"/>
              <a:ext cx="681038" cy="911225"/>
            </a:xfrm>
            <a:custGeom>
              <a:avLst/>
              <a:gdLst>
                <a:gd name="T0" fmla="*/ 2 w 62"/>
                <a:gd name="T1" fmla="*/ 54 h 83"/>
                <a:gd name="T2" fmla="*/ 3 w 62"/>
                <a:gd name="T3" fmla="*/ 51 h 83"/>
                <a:gd name="T4" fmla="*/ 2 w 62"/>
                <a:gd name="T5" fmla="*/ 48 h 83"/>
                <a:gd name="T6" fmla="*/ 2 w 62"/>
                <a:gd name="T7" fmla="*/ 48 h 83"/>
                <a:gd name="T8" fmla="*/ 2 w 62"/>
                <a:gd name="T9" fmla="*/ 45 h 83"/>
                <a:gd name="T10" fmla="*/ 0 w 62"/>
                <a:gd name="T11" fmla="*/ 43 h 83"/>
                <a:gd name="T12" fmla="*/ 3 w 62"/>
                <a:gd name="T13" fmla="*/ 39 h 83"/>
                <a:gd name="T14" fmla="*/ 0 w 62"/>
                <a:gd name="T15" fmla="*/ 36 h 83"/>
                <a:gd name="T16" fmla="*/ 7 w 62"/>
                <a:gd name="T17" fmla="*/ 33 h 83"/>
                <a:gd name="T18" fmla="*/ 7 w 62"/>
                <a:gd name="T19" fmla="*/ 26 h 83"/>
                <a:gd name="T20" fmla="*/ 9 w 62"/>
                <a:gd name="T21" fmla="*/ 26 h 83"/>
                <a:gd name="T22" fmla="*/ 10 w 62"/>
                <a:gd name="T23" fmla="*/ 16 h 83"/>
                <a:gd name="T24" fmla="*/ 20 w 62"/>
                <a:gd name="T25" fmla="*/ 12 h 83"/>
                <a:gd name="T26" fmla="*/ 20 w 62"/>
                <a:gd name="T27" fmla="*/ 0 h 83"/>
                <a:gd name="T28" fmla="*/ 28 w 62"/>
                <a:gd name="T29" fmla="*/ 1 h 83"/>
                <a:gd name="T30" fmla="*/ 32 w 62"/>
                <a:gd name="T31" fmla="*/ 6 h 83"/>
                <a:gd name="T32" fmla="*/ 37 w 62"/>
                <a:gd name="T33" fmla="*/ 6 h 83"/>
                <a:gd name="T34" fmla="*/ 38 w 62"/>
                <a:gd name="T35" fmla="*/ 11 h 83"/>
                <a:gd name="T36" fmla="*/ 52 w 62"/>
                <a:gd name="T37" fmla="*/ 4 h 83"/>
                <a:gd name="T38" fmla="*/ 54 w 62"/>
                <a:gd name="T39" fmla="*/ 9 h 83"/>
                <a:gd name="T40" fmla="*/ 57 w 62"/>
                <a:gd name="T41" fmla="*/ 11 h 83"/>
                <a:gd name="T42" fmla="*/ 57 w 62"/>
                <a:gd name="T43" fmla="*/ 16 h 83"/>
                <a:gd name="T44" fmla="*/ 59 w 62"/>
                <a:gd name="T45" fmla="*/ 17 h 83"/>
                <a:gd name="T46" fmla="*/ 58 w 62"/>
                <a:gd name="T47" fmla="*/ 20 h 83"/>
                <a:gd name="T48" fmla="*/ 56 w 62"/>
                <a:gd name="T49" fmla="*/ 24 h 83"/>
                <a:gd name="T50" fmla="*/ 59 w 62"/>
                <a:gd name="T51" fmla="*/ 27 h 83"/>
                <a:gd name="T52" fmla="*/ 59 w 62"/>
                <a:gd name="T53" fmla="*/ 37 h 83"/>
                <a:gd name="T54" fmla="*/ 62 w 62"/>
                <a:gd name="T55" fmla="*/ 39 h 83"/>
                <a:gd name="T56" fmla="*/ 62 w 62"/>
                <a:gd name="T57" fmla="*/ 45 h 83"/>
                <a:gd name="T58" fmla="*/ 61 w 62"/>
                <a:gd name="T59" fmla="*/ 44 h 83"/>
                <a:gd name="T60" fmla="*/ 57 w 62"/>
                <a:gd name="T61" fmla="*/ 44 h 83"/>
                <a:gd name="T62" fmla="*/ 42 w 62"/>
                <a:gd name="T63" fmla="*/ 52 h 83"/>
                <a:gd name="T64" fmla="*/ 44 w 62"/>
                <a:gd name="T65" fmla="*/ 55 h 83"/>
                <a:gd name="T66" fmla="*/ 43 w 62"/>
                <a:gd name="T67" fmla="*/ 58 h 83"/>
                <a:gd name="T68" fmla="*/ 56 w 62"/>
                <a:gd name="T69" fmla="*/ 69 h 83"/>
                <a:gd name="T70" fmla="*/ 50 w 62"/>
                <a:gd name="T71" fmla="*/ 70 h 83"/>
                <a:gd name="T72" fmla="*/ 50 w 62"/>
                <a:gd name="T73" fmla="*/ 71 h 83"/>
                <a:gd name="T74" fmla="*/ 48 w 62"/>
                <a:gd name="T75" fmla="*/ 76 h 83"/>
                <a:gd name="T76" fmla="*/ 49 w 62"/>
                <a:gd name="T77" fmla="*/ 81 h 83"/>
                <a:gd name="T78" fmla="*/ 43 w 62"/>
                <a:gd name="T79" fmla="*/ 78 h 83"/>
                <a:gd name="T80" fmla="*/ 40 w 62"/>
                <a:gd name="T81" fmla="*/ 80 h 83"/>
                <a:gd name="T82" fmla="*/ 36 w 62"/>
                <a:gd name="T83" fmla="*/ 82 h 83"/>
                <a:gd name="T84" fmla="*/ 34 w 62"/>
                <a:gd name="T85" fmla="*/ 80 h 83"/>
                <a:gd name="T86" fmla="*/ 31 w 62"/>
                <a:gd name="T87" fmla="*/ 80 h 83"/>
                <a:gd name="T88" fmla="*/ 31 w 62"/>
                <a:gd name="T89" fmla="*/ 83 h 83"/>
                <a:gd name="T90" fmla="*/ 28 w 62"/>
                <a:gd name="T91" fmla="*/ 82 h 83"/>
                <a:gd name="T92" fmla="*/ 27 w 62"/>
                <a:gd name="T93" fmla="*/ 80 h 83"/>
                <a:gd name="T94" fmla="*/ 24 w 62"/>
                <a:gd name="T95" fmla="*/ 80 h 83"/>
                <a:gd name="T96" fmla="*/ 24 w 62"/>
                <a:gd name="T97" fmla="*/ 79 h 83"/>
                <a:gd name="T98" fmla="*/ 21 w 62"/>
                <a:gd name="T99" fmla="*/ 79 h 83"/>
                <a:gd name="T100" fmla="*/ 15 w 62"/>
                <a:gd name="T101" fmla="*/ 80 h 83"/>
                <a:gd name="T102" fmla="*/ 11 w 62"/>
                <a:gd name="T103" fmla="*/ 81 h 83"/>
                <a:gd name="T104" fmla="*/ 12 w 62"/>
                <a:gd name="T105" fmla="*/ 73 h 83"/>
                <a:gd name="T106" fmla="*/ 16 w 62"/>
                <a:gd name="T107" fmla="*/ 65 h 83"/>
                <a:gd name="T108" fmla="*/ 8 w 62"/>
                <a:gd name="T109" fmla="*/ 65 h 83"/>
                <a:gd name="T110" fmla="*/ 7 w 62"/>
                <a:gd name="T111" fmla="*/ 63 h 83"/>
                <a:gd name="T112" fmla="*/ 3 w 62"/>
                <a:gd name="T113" fmla="*/ 60 h 83"/>
                <a:gd name="T114" fmla="*/ 4 w 62"/>
                <a:gd name="T115" fmla="*/ 57 h 83"/>
                <a:gd name="T116" fmla="*/ 2 w 62"/>
                <a:gd name="T117" fmla="*/ 5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2" h="83">
                  <a:moveTo>
                    <a:pt x="2" y="54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3" y="15"/>
                    <a:pt x="19" y="14"/>
                    <a:pt x="20" y="12"/>
                  </a:cubicBezTo>
                  <a:cubicBezTo>
                    <a:pt x="21" y="10"/>
                    <a:pt x="20" y="5"/>
                    <a:pt x="20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9" y="3"/>
                    <a:pt x="30" y="6"/>
                    <a:pt x="32" y="6"/>
                  </a:cubicBezTo>
                  <a:cubicBezTo>
                    <a:pt x="34" y="6"/>
                    <a:pt x="37" y="4"/>
                    <a:pt x="37" y="6"/>
                  </a:cubicBezTo>
                  <a:cubicBezTo>
                    <a:pt x="36" y="7"/>
                    <a:pt x="34" y="12"/>
                    <a:pt x="38" y="11"/>
                  </a:cubicBezTo>
                  <a:cubicBezTo>
                    <a:pt x="41" y="10"/>
                    <a:pt x="50" y="4"/>
                    <a:pt x="52" y="4"/>
                  </a:cubicBezTo>
                  <a:cubicBezTo>
                    <a:pt x="53" y="4"/>
                    <a:pt x="50" y="7"/>
                    <a:pt x="54" y="9"/>
                  </a:cubicBezTo>
                  <a:cubicBezTo>
                    <a:pt x="55" y="10"/>
                    <a:pt x="56" y="10"/>
                    <a:pt x="57" y="11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62" y="39"/>
                    <a:pt x="62" y="39"/>
                    <a:pt x="62" y="39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60" y="44"/>
                    <a:pt x="57" y="44"/>
                    <a:pt x="57" y="44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2"/>
                    <a:pt x="44" y="53"/>
                    <a:pt x="44" y="55"/>
                  </a:cubicBezTo>
                  <a:cubicBezTo>
                    <a:pt x="45" y="56"/>
                    <a:pt x="43" y="58"/>
                    <a:pt x="43" y="58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79"/>
                    <a:pt x="24" y="79"/>
                    <a:pt x="24" y="79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1" y="81"/>
                    <a:pt x="11" y="81"/>
                    <a:pt x="11" y="81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2" y="54"/>
                    <a:pt x="2" y="54"/>
                    <a:pt x="2" y="54"/>
                  </a:cubicBezTo>
                  <a:close/>
                </a:path>
              </a:pathLst>
            </a:custGeom>
            <a:solidFill>
              <a:srgbClr val="D55DD1"/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1" name="Freeform 162">
              <a:extLst>
                <a:ext uri="{FF2B5EF4-FFF2-40B4-BE49-F238E27FC236}">
                  <a16:creationId xmlns:a16="http://schemas.microsoft.com/office/drawing/2014/main" id="{18D0C6C4-5621-9EA5-0AAF-C7AF560D2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6501" y="1265238"/>
              <a:ext cx="1984375" cy="2316163"/>
            </a:xfrm>
            <a:custGeom>
              <a:avLst/>
              <a:gdLst>
                <a:gd name="T0" fmla="*/ 171 w 181"/>
                <a:gd name="T1" fmla="*/ 7 h 211"/>
                <a:gd name="T2" fmla="*/ 152 w 181"/>
                <a:gd name="T3" fmla="*/ 0 h 211"/>
                <a:gd name="T4" fmla="*/ 130 w 181"/>
                <a:gd name="T5" fmla="*/ 6 h 211"/>
                <a:gd name="T6" fmla="*/ 103 w 181"/>
                <a:gd name="T7" fmla="*/ 17 h 211"/>
                <a:gd name="T8" fmla="*/ 78 w 181"/>
                <a:gd name="T9" fmla="*/ 45 h 211"/>
                <a:gd name="T10" fmla="*/ 69 w 181"/>
                <a:gd name="T11" fmla="*/ 63 h 211"/>
                <a:gd name="T12" fmla="*/ 67 w 181"/>
                <a:gd name="T13" fmla="*/ 68 h 211"/>
                <a:gd name="T14" fmla="*/ 56 w 181"/>
                <a:gd name="T15" fmla="*/ 89 h 211"/>
                <a:gd name="T16" fmla="*/ 35 w 181"/>
                <a:gd name="T17" fmla="*/ 126 h 211"/>
                <a:gd name="T18" fmla="*/ 14 w 181"/>
                <a:gd name="T19" fmla="*/ 143 h 211"/>
                <a:gd name="T20" fmla="*/ 2 w 181"/>
                <a:gd name="T21" fmla="*/ 159 h 211"/>
                <a:gd name="T22" fmla="*/ 3 w 181"/>
                <a:gd name="T23" fmla="*/ 195 h 211"/>
                <a:gd name="T24" fmla="*/ 23 w 181"/>
                <a:gd name="T25" fmla="*/ 207 h 211"/>
                <a:gd name="T26" fmla="*/ 37 w 181"/>
                <a:gd name="T27" fmla="*/ 193 h 211"/>
                <a:gd name="T28" fmla="*/ 43 w 181"/>
                <a:gd name="T29" fmla="*/ 197 h 211"/>
                <a:gd name="T30" fmla="*/ 44 w 181"/>
                <a:gd name="T31" fmla="*/ 197 h 211"/>
                <a:gd name="T32" fmla="*/ 46 w 181"/>
                <a:gd name="T33" fmla="*/ 186 h 211"/>
                <a:gd name="T34" fmla="*/ 50 w 181"/>
                <a:gd name="T35" fmla="*/ 171 h 211"/>
                <a:gd name="T36" fmla="*/ 50 w 181"/>
                <a:gd name="T37" fmla="*/ 168 h 211"/>
                <a:gd name="T38" fmla="*/ 50 w 181"/>
                <a:gd name="T39" fmla="*/ 161 h 211"/>
                <a:gd name="T40" fmla="*/ 48 w 181"/>
                <a:gd name="T41" fmla="*/ 131 h 211"/>
                <a:gd name="T42" fmla="*/ 53 w 181"/>
                <a:gd name="T43" fmla="*/ 124 h 211"/>
                <a:gd name="T44" fmla="*/ 62 w 181"/>
                <a:gd name="T45" fmla="*/ 125 h 211"/>
                <a:gd name="T46" fmla="*/ 59 w 181"/>
                <a:gd name="T47" fmla="*/ 113 h 211"/>
                <a:gd name="T48" fmla="*/ 64 w 181"/>
                <a:gd name="T49" fmla="*/ 105 h 211"/>
                <a:gd name="T50" fmla="*/ 64 w 181"/>
                <a:gd name="T51" fmla="*/ 91 h 211"/>
                <a:gd name="T52" fmla="*/ 71 w 181"/>
                <a:gd name="T53" fmla="*/ 88 h 211"/>
                <a:gd name="T54" fmla="*/ 71 w 181"/>
                <a:gd name="T55" fmla="*/ 83 h 211"/>
                <a:gd name="T56" fmla="*/ 77 w 181"/>
                <a:gd name="T57" fmla="*/ 74 h 211"/>
                <a:gd name="T58" fmla="*/ 76 w 181"/>
                <a:gd name="T59" fmla="*/ 64 h 211"/>
                <a:gd name="T60" fmla="*/ 77 w 181"/>
                <a:gd name="T61" fmla="*/ 63 h 211"/>
                <a:gd name="T62" fmla="*/ 83 w 181"/>
                <a:gd name="T63" fmla="*/ 56 h 211"/>
                <a:gd name="T64" fmla="*/ 89 w 181"/>
                <a:gd name="T65" fmla="*/ 51 h 211"/>
                <a:gd name="T66" fmla="*/ 88 w 181"/>
                <a:gd name="T67" fmla="*/ 46 h 211"/>
                <a:gd name="T68" fmla="*/ 101 w 181"/>
                <a:gd name="T69" fmla="*/ 51 h 211"/>
                <a:gd name="T70" fmla="*/ 103 w 181"/>
                <a:gd name="T71" fmla="*/ 41 h 211"/>
                <a:gd name="T72" fmla="*/ 104 w 181"/>
                <a:gd name="T73" fmla="*/ 39 h 211"/>
                <a:gd name="T74" fmla="*/ 106 w 181"/>
                <a:gd name="T75" fmla="*/ 38 h 211"/>
                <a:gd name="T76" fmla="*/ 109 w 181"/>
                <a:gd name="T77" fmla="*/ 37 h 211"/>
                <a:gd name="T78" fmla="*/ 113 w 181"/>
                <a:gd name="T79" fmla="*/ 34 h 211"/>
                <a:gd name="T80" fmla="*/ 118 w 181"/>
                <a:gd name="T81" fmla="*/ 44 h 211"/>
                <a:gd name="T82" fmla="*/ 127 w 181"/>
                <a:gd name="T83" fmla="*/ 43 h 211"/>
                <a:gd name="T84" fmla="*/ 134 w 181"/>
                <a:gd name="T85" fmla="*/ 48 h 211"/>
                <a:gd name="T86" fmla="*/ 137 w 181"/>
                <a:gd name="T87" fmla="*/ 42 h 211"/>
                <a:gd name="T88" fmla="*/ 141 w 181"/>
                <a:gd name="T89" fmla="*/ 36 h 211"/>
                <a:gd name="T90" fmla="*/ 146 w 181"/>
                <a:gd name="T91" fmla="*/ 21 h 211"/>
                <a:gd name="T92" fmla="*/ 149 w 181"/>
                <a:gd name="T93" fmla="*/ 21 h 211"/>
                <a:gd name="T94" fmla="*/ 156 w 181"/>
                <a:gd name="T95" fmla="*/ 18 h 211"/>
                <a:gd name="T96" fmla="*/ 158 w 181"/>
                <a:gd name="T97" fmla="*/ 24 h 211"/>
                <a:gd name="T98" fmla="*/ 163 w 181"/>
                <a:gd name="T99" fmla="*/ 25 h 211"/>
                <a:gd name="T100" fmla="*/ 162 w 181"/>
                <a:gd name="T101" fmla="*/ 35 h 211"/>
                <a:gd name="T102" fmla="*/ 161 w 181"/>
                <a:gd name="T103" fmla="*/ 41 h 211"/>
                <a:gd name="T104" fmla="*/ 164 w 181"/>
                <a:gd name="T105" fmla="*/ 39 h 211"/>
                <a:gd name="T106" fmla="*/ 165 w 181"/>
                <a:gd name="T107" fmla="*/ 34 h 211"/>
                <a:gd name="T108" fmla="*/ 170 w 181"/>
                <a:gd name="T109" fmla="*/ 32 h 211"/>
                <a:gd name="T110" fmla="*/ 170 w 181"/>
                <a:gd name="T111" fmla="*/ 27 h 211"/>
                <a:gd name="T112" fmla="*/ 173 w 181"/>
                <a:gd name="T113" fmla="*/ 29 h 211"/>
                <a:gd name="T114" fmla="*/ 176 w 181"/>
                <a:gd name="T115" fmla="*/ 29 h 211"/>
                <a:gd name="T116" fmla="*/ 176 w 181"/>
                <a:gd name="T117" fmla="*/ 26 h 211"/>
                <a:gd name="T118" fmla="*/ 176 w 181"/>
                <a:gd name="T119" fmla="*/ 26 h 211"/>
                <a:gd name="T120" fmla="*/ 169 w 181"/>
                <a:gd name="T121" fmla="*/ 22 h 211"/>
                <a:gd name="T122" fmla="*/ 176 w 181"/>
                <a:gd name="T123" fmla="*/ 15 h 211"/>
                <a:gd name="T124" fmla="*/ 171 w 181"/>
                <a:gd name="T125" fmla="*/ 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211">
                  <a:moveTo>
                    <a:pt x="171" y="7"/>
                  </a:moveTo>
                  <a:cubicBezTo>
                    <a:pt x="169" y="7"/>
                    <a:pt x="155" y="0"/>
                    <a:pt x="152" y="0"/>
                  </a:cubicBezTo>
                  <a:cubicBezTo>
                    <a:pt x="148" y="0"/>
                    <a:pt x="135" y="2"/>
                    <a:pt x="130" y="6"/>
                  </a:cubicBezTo>
                  <a:cubicBezTo>
                    <a:pt x="124" y="9"/>
                    <a:pt x="116" y="13"/>
                    <a:pt x="103" y="17"/>
                  </a:cubicBezTo>
                  <a:cubicBezTo>
                    <a:pt x="90" y="20"/>
                    <a:pt x="80" y="38"/>
                    <a:pt x="78" y="45"/>
                  </a:cubicBezTo>
                  <a:cubicBezTo>
                    <a:pt x="76" y="50"/>
                    <a:pt x="73" y="55"/>
                    <a:pt x="69" y="63"/>
                  </a:cubicBezTo>
                  <a:cubicBezTo>
                    <a:pt x="68" y="64"/>
                    <a:pt x="68" y="66"/>
                    <a:pt x="67" y="68"/>
                  </a:cubicBezTo>
                  <a:cubicBezTo>
                    <a:pt x="65" y="72"/>
                    <a:pt x="60" y="80"/>
                    <a:pt x="56" y="89"/>
                  </a:cubicBezTo>
                  <a:cubicBezTo>
                    <a:pt x="48" y="104"/>
                    <a:pt x="39" y="121"/>
                    <a:pt x="35" y="126"/>
                  </a:cubicBezTo>
                  <a:cubicBezTo>
                    <a:pt x="29" y="135"/>
                    <a:pt x="14" y="143"/>
                    <a:pt x="14" y="143"/>
                  </a:cubicBezTo>
                  <a:cubicBezTo>
                    <a:pt x="4" y="152"/>
                    <a:pt x="0" y="155"/>
                    <a:pt x="2" y="159"/>
                  </a:cubicBezTo>
                  <a:cubicBezTo>
                    <a:pt x="3" y="163"/>
                    <a:pt x="2" y="180"/>
                    <a:pt x="3" y="195"/>
                  </a:cubicBezTo>
                  <a:cubicBezTo>
                    <a:pt x="3" y="211"/>
                    <a:pt x="20" y="209"/>
                    <a:pt x="23" y="207"/>
                  </a:cubicBezTo>
                  <a:cubicBezTo>
                    <a:pt x="27" y="205"/>
                    <a:pt x="31" y="200"/>
                    <a:pt x="37" y="193"/>
                  </a:cubicBezTo>
                  <a:cubicBezTo>
                    <a:pt x="41" y="189"/>
                    <a:pt x="42" y="193"/>
                    <a:pt x="43" y="197"/>
                  </a:cubicBezTo>
                  <a:cubicBezTo>
                    <a:pt x="44" y="197"/>
                    <a:pt x="44" y="197"/>
                    <a:pt x="44" y="197"/>
                  </a:cubicBezTo>
                  <a:cubicBezTo>
                    <a:pt x="46" y="186"/>
                    <a:pt x="46" y="186"/>
                    <a:pt x="46" y="186"/>
                  </a:cubicBezTo>
                  <a:cubicBezTo>
                    <a:pt x="50" y="184"/>
                    <a:pt x="52" y="175"/>
                    <a:pt x="50" y="171"/>
                  </a:cubicBezTo>
                  <a:cubicBezTo>
                    <a:pt x="48" y="166"/>
                    <a:pt x="50" y="168"/>
                    <a:pt x="50" y="168"/>
                  </a:cubicBezTo>
                  <a:cubicBezTo>
                    <a:pt x="50" y="168"/>
                    <a:pt x="54" y="165"/>
                    <a:pt x="50" y="161"/>
                  </a:cubicBezTo>
                  <a:cubicBezTo>
                    <a:pt x="46" y="158"/>
                    <a:pt x="48" y="131"/>
                    <a:pt x="48" y="131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62" y="125"/>
                    <a:pt x="62" y="125"/>
                    <a:pt x="62" y="125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64" y="105"/>
                    <a:pt x="64" y="105"/>
                    <a:pt x="64" y="105"/>
                  </a:cubicBezTo>
                  <a:cubicBezTo>
                    <a:pt x="64" y="91"/>
                    <a:pt x="64" y="91"/>
                    <a:pt x="64" y="91"/>
                  </a:cubicBezTo>
                  <a:cubicBezTo>
                    <a:pt x="71" y="88"/>
                    <a:pt x="71" y="88"/>
                    <a:pt x="71" y="88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8" y="77"/>
                    <a:pt x="77" y="74"/>
                  </a:cubicBezTo>
                  <a:cubicBezTo>
                    <a:pt x="76" y="71"/>
                    <a:pt x="76" y="66"/>
                    <a:pt x="76" y="64"/>
                  </a:cubicBezTo>
                  <a:cubicBezTo>
                    <a:pt x="76" y="63"/>
                    <a:pt x="77" y="63"/>
                    <a:pt x="77" y="63"/>
                  </a:cubicBezTo>
                  <a:cubicBezTo>
                    <a:pt x="78" y="62"/>
                    <a:pt x="80" y="56"/>
                    <a:pt x="83" y="56"/>
                  </a:cubicBezTo>
                  <a:cubicBezTo>
                    <a:pt x="87" y="57"/>
                    <a:pt x="90" y="56"/>
                    <a:pt x="89" y="51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1" y="51"/>
                    <a:pt x="103" y="43"/>
                    <a:pt x="103" y="41"/>
                  </a:cubicBezTo>
                  <a:cubicBezTo>
                    <a:pt x="102" y="40"/>
                    <a:pt x="104" y="39"/>
                    <a:pt x="104" y="39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9" y="37"/>
                    <a:pt x="109" y="37"/>
                    <a:pt x="109" y="37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13" y="34"/>
                    <a:pt x="116" y="44"/>
                    <a:pt x="118" y="44"/>
                  </a:cubicBezTo>
                  <a:cubicBezTo>
                    <a:pt x="120" y="45"/>
                    <a:pt x="127" y="43"/>
                    <a:pt x="127" y="43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37" y="42"/>
                    <a:pt x="137" y="42"/>
                    <a:pt x="137" y="42"/>
                  </a:cubicBezTo>
                  <a:cubicBezTo>
                    <a:pt x="137" y="42"/>
                    <a:pt x="142" y="42"/>
                    <a:pt x="141" y="36"/>
                  </a:cubicBezTo>
                  <a:cubicBezTo>
                    <a:pt x="140" y="29"/>
                    <a:pt x="146" y="21"/>
                    <a:pt x="146" y="21"/>
                  </a:cubicBezTo>
                  <a:cubicBezTo>
                    <a:pt x="149" y="21"/>
                    <a:pt x="149" y="21"/>
                    <a:pt x="149" y="21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63" y="25"/>
                    <a:pt x="163" y="25"/>
                    <a:pt x="163" y="25"/>
                  </a:cubicBezTo>
                  <a:cubicBezTo>
                    <a:pt x="163" y="25"/>
                    <a:pt x="164" y="31"/>
                    <a:pt x="162" y="35"/>
                  </a:cubicBezTo>
                  <a:cubicBezTo>
                    <a:pt x="162" y="37"/>
                    <a:pt x="161" y="39"/>
                    <a:pt x="161" y="41"/>
                  </a:cubicBezTo>
                  <a:cubicBezTo>
                    <a:pt x="164" y="39"/>
                    <a:pt x="164" y="39"/>
                    <a:pt x="164" y="39"/>
                  </a:cubicBezTo>
                  <a:cubicBezTo>
                    <a:pt x="165" y="34"/>
                    <a:pt x="165" y="34"/>
                    <a:pt x="165" y="34"/>
                  </a:cubicBezTo>
                  <a:cubicBezTo>
                    <a:pt x="170" y="32"/>
                    <a:pt x="170" y="32"/>
                    <a:pt x="170" y="32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6" y="29"/>
                    <a:pt x="176" y="29"/>
                    <a:pt x="176" y="29"/>
                  </a:cubicBezTo>
                  <a:cubicBezTo>
                    <a:pt x="176" y="26"/>
                    <a:pt x="176" y="26"/>
                    <a:pt x="176" y="26"/>
                  </a:cubicBezTo>
                  <a:cubicBezTo>
                    <a:pt x="176" y="26"/>
                    <a:pt x="176" y="26"/>
                    <a:pt x="176" y="26"/>
                  </a:cubicBezTo>
                  <a:cubicBezTo>
                    <a:pt x="173" y="24"/>
                    <a:pt x="170" y="23"/>
                    <a:pt x="169" y="22"/>
                  </a:cubicBezTo>
                  <a:cubicBezTo>
                    <a:pt x="167" y="20"/>
                    <a:pt x="171" y="17"/>
                    <a:pt x="176" y="15"/>
                  </a:cubicBezTo>
                  <a:cubicBezTo>
                    <a:pt x="181" y="13"/>
                    <a:pt x="173" y="8"/>
                    <a:pt x="171" y="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2" name="Freeform 163">
              <a:extLst>
                <a:ext uri="{FF2B5EF4-FFF2-40B4-BE49-F238E27FC236}">
                  <a16:creationId xmlns:a16="http://schemas.microsoft.com/office/drawing/2014/main" id="{F0FD6AB0-E0FE-2577-07E8-1B37211D7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876" y="3790950"/>
              <a:ext cx="131763" cy="241300"/>
            </a:xfrm>
            <a:custGeom>
              <a:avLst/>
              <a:gdLst>
                <a:gd name="T0" fmla="*/ 12 w 12"/>
                <a:gd name="T1" fmla="*/ 5 h 22"/>
                <a:gd name="T2" fmla="*/ 10 w 12"/>
                <a:gd name="T3" fmla="*/ 8 h 22"/>
                <a:gd name="T4" fmla="*/ 9 w 12"/>
                <a:gd name="T5" fmla="*/ 14 h 22"/>
                <a:gd name="T6" fmla="*/ 5 w 12"/>
                <a:gd name="T7" fmla="*/ 21 h 22"/>
                <a:gd name="T8" fmla="*/ 1 w 12"/>
                <a:gd name="T9" fmla="*/ 19 h 22"/>
                <a:gd name="T10" fmla="*/ 3 w 12"/>
                <a:gd name="T11" fmla="*/ 18 h 22"/>
                <a:gd name="T12" fmla="*/ 6 w 12"/>
                <a:gd name="T13" fmla="*/ 15 h 22"/>
                <a:gd name="T14" fmla="*/ 1 w 12"/>
                <a:gd name="T15" fmla="*/ 12 h 22"/>
                <a:gd name="T16" fmla="*/ 0 w 12"/>
                <a:gd name="T17" fmla="*/ 12 h 22"/>
                <a:gd name="T18" fmla="*/ 0 w 12"/>
                <a:gd name="T19" fmla="*/ 7 h 22"/>
                <a:gd name="T20" fmla="*/ 4 w 12"/>
                <a:gd name="T21" fmla="*/ 1 h 22"/>
                <a:gd name="T22" fmla="*/ 7 w 12"/>
                <a:gd name="T23" fmla="*/ 0 h 22"/>
                <a:gd name="T24" fmla="*/ 11 w 12"/>
                <a:gd name="T25" fmla="*/ 4 h 22"/>
                <a:gd name="T26" fmla="*/ 12 w 12"/>
                <a:gd name="T27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22">
                  <a:moveTo>
                    <a:pt x="12" y="5"/>
                  </a:moveTo>
                  <a:cubicBezTo>
                    <a:pt x="12" y="7"/>
                    <a:pt x="10" y="7"/>
                    <a:pt x="10" y="8"/>
                  </a:cubicBezTo>
                  <a:cubicBezTo>
                    <a:pt x="9" y="9"/>
                    <a:pt x="9" y="11"/>
                    <a:pt x="9" y="14"/>
                  </a:cubicBezTo>
                  <a:cubicBezTo>
                    <a:pt x="9" y="17"/>
                    <a:pt x="7" y="20"/>
                    <a:pt x="5" y="21"/>
                  </a:cubicBezTo>
                  <a:cubicBezTo>
                    <a:pt x="3" y="22"/>
                    <a:pt x="2" y="21"/>
                    <a:pt x="1" y="19"/>
                  </a:cubicBezTo>
                  <a:cubicBezTo>
                    <a:pt x="0" y="17"/>
                    <a:pt x="2" y="17"/>
                    <a:pt x="3" y="18"/>
                  </a:cubicBezTo>
                  <a:cubicBezTo>
                    <a:pt x="5" y="18"/>
                    <a:pt x="6" y="16"/>
                    <a:pt x="6" y="15"/>
                  </a:cubicBezTo>
                  <a:cubicBezTo>
                    <a:pt x="6" y="14"/>
                    <a:pt x="4" y="12"/>
                    <a:pt x="1" y="12"/>
                  </a:cubicBezTo>
                  <a:cubicBezTo>
                    <a:pt x="1" y="12"/>
                    <a:pt x="1" y="12"/>
                    <a:pt x="0" y="12"/>
                  </a:cubicBezTo>
                  <a:cubicBezTo>
                    <a:pt x="0" y="11"/>
                    <a:pt x="1" y="8"/>
                    <a:pt x="0" y="7"/>
                  </a:cubicBezTo>
                  <a:cubicBezTo>
                    <a:pt x="0" y="5"/>
                    <a:pt x="2" y="2"/>
                    <a:pt x="4" y="1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11" y="4"/>
                  </a:cubicBezTo>
                  <a:cubicBezTo>
                    <a:pt x="11" y="4"/>
                    <a:pt x="12" y="5"/>
                    <a:pt x="12" y="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3" name="Freeform 164">
              <a:extLst>
                <a:ext uri="{FF2B5EF4-FFF2-40B4-BE49-F238E27FC236}">
                  <a16:creationId xmlns:a16="http://schemas.microsoft.com/office/drawing/2014/main" id="{67F25638-671A-85FD-0392-3110E0CDD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6688" y="3570288"/>
              <a:ext cx="219075" cy="417513"/>
            </a:xfrm>
            <a:custGeom>
              <a:avLst/>
              <a:gdLst>
                <a:gd name="T0" fmla="*/ 20 w 20"/>
                <a:gd name="T1" fmla="*/ 32 h 38"/>
                <a:gd name="T2" fmla="*/ 20 w 20"/>
                <a:gd name="T3" fmla="*/ 33 h 38"/>
                <a:gd name="T4" fmla="*/ 15 w 20"/>
                <a:gd name="T5" fmla="*/ 35 h 38"/>
                <a:gd name="T6" fmla="*/ 12 w 20"/>
                <a:gd name="T7" fmla="*/ 31 h 38"/>
                <a:gd name="T8" fmla="*/ 12 w 20"/>
                <a:gd name="T9" fmla="*/ 36 h 38"/>
                <a:gd name="T10" fmla="*/ 13 w 20"/>
                <a:gd name="T11" fmla="*/ 38 h 38"/>
                <a:gd name="T12" fmla="*/ 5 w 20"/>
                <a:gd name="T13" fmla="*/ 37 h 38"/>
                <a:gd name="T14" fmla="*/ 4 w 20"/>
                <a:gd name="T15" fmla="*/ 33 h 38"/>
                <a:gd name="T16" fmla="*/ 1 w 20"/>
                <a:gd name="T17" fmla="*/ 28 h 38"/>
                <a:gd name="T18" fmla="*/ 1 w 20"/>
                <a:gd name="T19" fmla="*/ 16 h 38"/>
                <a:gd name="T20" fmla="*/ 6 w 20"/>
                <a:gd name="T21" fmla="*/ 10 h 38"/>
                <a:gd name="T22" fmla="*/ 17 w 20"/>
                <a:gd name="T23" fmla="*/ 4 h 38"/>
                <a:gd name="T24" fmla="*/ 16 w 20"/>
                <a:gd name="T25" fmla="*/ 15 h 38"/>
                <a:gd name="T26" fmla="*/ 20 w 20"/>
                <a:gd name="T27" fmla="*/ 19 h 38"/>
                <a:gd name="T28" fmla="*/ 18 w 20"/>
                <a:gd name="T29" fmla="*/ 24 h 38"/>
                <a:gd name="T30" fmla="*/ 14 w 20"/>
                <a:gd name="T31" fmla="*/ 29 h 38"/>
                <a:gd name="T32" fmla="*/ 17 w 20"/>
                <a:gd name="T33" fmla="*/ 29 h 38"/>
                <a:gd name="T34" fmla="*/ 20 w 20"/>
                <a:gd name="T35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38">
                  <a:moveTo>
                    <a:pt x="20" y="32"/>
                  </a:moveTo>
                  <a:cubicBezTo>
                    <a:pt x="20" y="33"/>
                    <a:pt x="20" y="33"/>
                    <a:pt x="20" y="33"/>
                  </a:cubicBezTo>
                  <a:cubicBezTo>
                    <a:pt x="19" y="35"/>
                    <a:pt x="16" y="37"/>
                    <a:pt x="15" y="35"/>
                  </a:cubicBezTo>
                  <a:cubicBezTo>
                    <a:pt x="14" y="33"/>
                    <a:pt x="13" y="31"/>
                    <a:pt x="12" y="31"/>
                  </a:cubicBezTo>
                  <a:cubicBezTo>
                    <a:pt x="11" y="31"/>
                    <a:pt x="12" y="35"/>
                    <a:pt x="12" y="36"/>
                  </a:cubicBezTo>
                  <a:cubicBezTo>
                    <a:pt x="12" y="36"/>
                    <a:pt x="13" y="37"/>
                    <a:pt x="13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5"/>
                    <a:pt x="4" y="34"/>
                    <a:pt x="4" y="33"/>
                  </a:cubicBezTo>
                  <a:cubicBezTo>
                    <a:pt x="4" y="31"/>
                    <a:pt x="1" y="29"/>
                    <a:pt x="1" y="28"/>
                  </a:cubicBezTo>
                  <a:cubicBezTo>
                    <a:pt x="1" y="26"/>
                    <a:pt x="0" y="20"/>
                    <a:pt x="1" y="16"/>
                  </a:cubicBezTo>
                  <a:cubicBezTo>
                    <a:pt x="2" y="13"/>
                    <a:pt x="3" y="11"/>
                    <a:pt x="6" y="10"/>
                  </a:cubicBezTo>
                  <a:cubicBezTo>
                    <a:pt x="8" y="8"/>
                    <a:pt x="17" y="0"/>
                    <a:pt x="17" y="4"/>
                  </a:cubicBezTo>
                  <a:cubicBezTo>
                    <a:pt x="18" y="8"/>
                    <a:pt x="15" y="14"/>
                    <a:pt x="16" y="15"/>
                  </a:cubicBezTo>
                  <a:cubicBezTo>
                    <a:pt x="17" y="16"/>
                    <a:pt x="20" y="19"/>
                    <a:pt x="20" y="19"/>
                  </a:cubicBezTo>
                  <a:cubicBezTo>
                    <a:pt x="20" y="19"/>
                    <a:pt x="19" y="23"/>
                    <a:pt x="18" y="24"/>
                  </a:cubicBezTo>
                  <a:cubicBezTo>
                    <a:pt x="17" y="26"/>
                    <a:pt x="14" y="28"/>
                    <a:pt x="14" y="29"/>
                  </a:cubicBezTo>
                  <a:cubicBezTo>
                    <a:pt x="14" y="31"/>
                    <a:pt x="16" y="29"/>
                    <a:pt x="17" y="29"/>
                  </a:cubicBezTo>
                  <a:cubicBezTo>
                    <a:pt x="18" y="29"/>
                    <a:pt x="19" y="31"/>
                    <a:pt x="20" y="32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4" name="Freeform 165">
              <a:extLst>
                <a:ext uri="{FF2B5EF4-FFF2-40B4-BE49-F238E27FC236}">
                  <a16:creationId xmlns:a16="http://schemas.microsoft.com/office/drawing/2014/main" id="{37B6A566-9B7A-B3CC-57DB-BAEDB669E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1588" y="4843463"/>
              <a:ext cx="350838" cy="187325"/>
            </a:xfrm>
            <a:custGeom>
              <a:avLst/>
              <a:gdLst>
                <a:gd name="T0" fmla="*/ 166 w 221"/>
                <a:gd name="T1" fmla="*/ 7 h 118"/>
                <a:gd name="T2" fmla="*/ 173 w 221"/>
                <a:gd name="T3" fmla="*/ 35 h 118"/>
                <a:gd name="T4" fmla="*/ 180 w 221"/>
                <a:gd name="T5" fmla="*/ 35 h 118"/>
                <a:gd name="T6" fmla="*/ 187 w 221"/>
                <a:gd name="T7" fmla="*/ 49 h 118"/>
                <a:gd name="T8" fmla="*/ 214 w 221"/>
                <a:gd name="T9" fmla="*/ 49 h 118"/>
                <a:gd name="T10" fmla="*/ 221 w 221"/>
                <a:gd name="T11" fmla="*/ 56 h 118"/>
                <a:gd name="T12" fmla="*/ 214 w 221"/>
                <a:gd name="T13" fmla="*/ 56 h 118"/>
                <a:gd name="T14" fmla="*/ 208 w 221"/>
                <a:gd name="T15" fmla="*/ 70 h 118"/>
                <a:gd name="T16" fmla="*/ 201 w 221"/>
                <a:gd name="T17" fmla="*/ 70 h 118"/>
                <a:gd name="T18" fmla="*/ 194 w 221"/>
                <a:gd name="T19" fmla="*/ 97 h 118"/>
                <a:gd name="T20" fmla="*/ 159 w 221"/>
                <a:gd name="T21" fmla="*/ 83 h 118"/>
                <a:gd name="T22" fmla="*/ 145 w 221"/>
                <a:gd name="T23" fmla="*/ 118 h 118"/>
                <a:gd name="T24" fmla="*/ 118 w 221"/>
                <a:gd name="T25" fmla="*/ 83 h 118"/>
                <a:gd name="T26" fmla="*/ 97 w 221"/>
                <a:gd name="T27" fmla="*/ 118 h 118"/>
                <a:gd name="T28" fmla="*/ 56 w 221"/>
                <a:gd name="T29" fmla="*/ 118 h 118"/>
                <a:gd name="T30" fmla="*/ 42 w 221"/>
                <a:gd name="T31" fmla="*/ 76 h 118"/>
                <a:gd name="T32" fmla="*/ 0 w 221"/>
                <a:gd name="T33" fmla="*/ 97 h 118"/>
                <a:gd name="T34" fmla="*/ 14 w 221"/>
                <a:gd name="T35" fmla="*/ 49 h 118"/>
                <a:gd name="T36" fmla="*/ 56 w 221"/>
                <a:gd name="T37" fmla="*/ 35 h 118"/>
                <a:gd name="T38" fmla="*/ 49 w 221"/>
                <a:gd name="T39" fmla="*/ 7 h 118"/>
                <a:gd name="T40" fmla="*/ 76 w 221"/>
                <a:gd name="T41" fmla="*/ 14 h 118"/>
                <a:gd name="T42" fmla="*/ 104 w 221"/>
                <a:gd name="T43" fmla="*/ 7 h 118"/>
                <a:gd name="T44" fmla="*/ 145 w 221"/>
                <a:gd name="T45" fmla="*/ 0 h 118"/>
                <a:gd name="T46" fmla="*/ 166 w 221"/>
                <a:gd name="T47" fmla="*/ 0 h 118"/>
                <a:gd name="T48" fmla="*/ 166 w 221"/>
                <a:gd name="T49" fmla="*/ 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1" h="118">
                  <a:moveTo>
                    <a:pt x="166" y="7"/>
                  </a:moveTo>
                  <a:lnTo>
                    <a:pt x="173" y="35"/>
                  </a:lnTo>
                  <a:lnTo>
                    <a:pt x="180" y="35"/>
                  </a:lnTo>
                  <a:lnTo>
                    <a:pt x="187" y="49"/>
                  </a:lnTo>
                  <a:lnTo>
                    <a:pt x="214" y="49"/>
                  </a:lnTo>
                  <a:lnTo>
                    <a:pt x="221" y="56"/>
                  </a:lnTo>
                  <a:lnTo>
                    <a:pt x="214" y="56"/>
                  </a:lnTo>
                  <a:lnTo>
                    <a:pt x="208" y="70"/>
                  </a:lnTo>
                  <a:lnTo>
                    <a:pt x="201" y="70"/>
                  </a:lnTo>
                  <a:lnTo>
                    <a:pt x="194" y="97"/>
                  </a:lnTo>
                  <a:lnTo>
                    <a:pt x="159" y="83"/>
                  </a:lnTo>
                  <a:lnTo>
                    <a:pt x="145" y="118"/>
                  </a:lnTo>
                  <a:lnTo>
                    <a:pt x="118" y="83"/>
                  </a:lnTo>
                  <a:lnTo>
                    <a:pt x="97" y="118"/>
                  </a:lnTo>
                  <a:lnTo>
                    <a:pt x="56" y="118"/>
                  </a:lnTo>
                  <a:lnTo>
                    <a:pt x="42" y="76"/>
                  </a:lnTo>
                  <a:lnTo>
                    <a:pt x="0" y="97"/>
                  </a:lnTo>
                  <a:lnTo>
                    <a:pt x="14" y="49"/>
                  </a:lnTo>
                  <a:lnTo>
                    <a:pt x="56" y="35"/>
                  </a:lnTo>
                  <a:lnTo>
                    <a:pt x="49" y="7"/>
                  </a:lnTo>
                  <a:lnTo>
                    <a:pt x="76" y="14"/>
                  </a:lnTo>
                  <a:lnTo>
                    <a:pt x="104" y="7"/>
                  </a:lnTo>
                  <a:lnTo>
                    <a:pt x="145" y="0"/>
                  </a:lnTo>
                  <a:lnTo>
                    <a:pt x="166" y="0"/>
                  </a:lnTo>
                  <a:lnTo>
                    <a:pt x="166" y="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5" name="Freeform 166">
              <a:extLst>
                <a:ext uri="{FF2B5EF4-FFF2-40B4-BE49-F238E27FC236}">
                  <a16:creationId xmlns:a16="http://schemas.microsoft.com/office/drawing/2014/main" id="{4BDCA599-EDA0-3754-17C1-397E9F251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8263" y="4910138"/>
              <a:ext cx="876300" cy="942975"/>
            </a:xfrm>
            <a:custGeom>
              <a:avLst/>
              <a:gdLst>
                <a:gd name="T0" fmla="*/ 26 w 80"/>
                <a:gd name="T1" fmla="*/ 2 h 86"/>
                <a:gd name="T2" fmla="*/ 30 w 80"/>
                <a:gd name="T3" fmla="*/ 2 h 86"/>
                <a:gd name="T4" fmla="*/ 31 w 80"/>
                <a:gd name="T5" fmla="*/ 0 h 86"/>
                <a:gd name="T6" fmla="*/ 38 w 80"/>
                <a:gd name="T7" fmla="*/ 0 h 86"/>
                <a:gd name="T8" fmla="*/ 38 w 80"/>
                <a:gd name="T9" fmla="*/ 3 h 86"/>
                <a:gd name="T10" fmla="*/ 46 w 80"/>
                <a:gd name="T11" fmla="*/ 5 h 86"/>
                <a:gd name="T12" fmla="*/ 46 w 80"/>
                <a:gd name="T13" fmla="*/ 8 h 86"/>
                <a:gd name="T14" fmla="*/ 47 w 80"/>
                <a:gd name="T15" fmla="*/ 12 h 86"/>
                <a:gd name="T16" fmla="*/ 46 w 80"/>
                <a:gd name="T17" fmla="*/ 13 h 86"/>
                <a:gd name="T18" fmla="*/ 44 w 80"/>
                <a:gd name="T19" fmla="*/ 14 h 86"/>
                <a:gd name="T20" fmla="*/ 38 w 80"/>
                <a:gd name="T21" fmla="*/ 22 h 86"/>
                <a:gd name="T22" fmla="*/ 42 w 80"/>
                <a:gd name="T23" fmla="*/ 32 h 86"/>
                <a:gd name="T24" fmla="*/ 56 w 80"/>
                <a:gd name="T25" fmla="*/ 48 h 86"/>
                <a:gd name="T26" fmla="*/ 62 w 80"/>
                <a:gd name="T27" fmla="*/ 49 h 86"/>
                <a:gd name="T28" fmla="*/ 64 w 80"/>
                <a:gd name="T29" fmla="*/ 53 h 86"/>
                <a:gd name="T30" fmla="*/ 80 w 80"/>
                <a:gd name="T31" fmla="*/ 64 h 86"/>
                <a:gd name="T32" fmla="*/ 80 w 80"/>
                <a:gd name="T33" fmla="*/ 65 h 86"/>
                <a:gd name="T34" fmla="*/ 78 w 80"/>
                <a:gd name="T35" fmla="*/ 68 h 86"/>
                <a:gd name="T36" fmla="*/ 71 w 80"/>
                <a:gd name="T37" fmla="*/ 62 h 86"/>
                <a:gd name="T38" fmla="*/ 69 w 80"/>
                <a:gd name="T39" fmla="*/ 69 h 86"/>
                <a:gd name="T40" fmla="*/ 68 w 80"/>
                <a:gd name="T41" fmla="*/ 79 h 86"/>
                <a:gd name="T42" fmla="*/ 62 w 80"/>
                <a:gd name="T43" fmla="*/ 85 h 86"/>
                <a:gd name="T44" fmla="*/ 61 w 80"/>
                <a:gd name="T45" fmla="*/ 83 h 86"/>
                <a:gd name="T46" fmla="*/ 62 w 80"/>
                <a:gd name="T47" fmla="*/ 80 h 86"/>
                <a:gd name="T48" fmla="*/ 63 w 80"/>
                <a:gd name="T49" fmla="*/ 71 h 86"/>
                <a:gd name="T50" fmla="*/ 46 w 80"/>
                <a:gd name="T51" fmla="*/ 56 h 86"/>
                <a:gd name="T52" fmla="*/ 30 w 80"/>
                <a:gd name="T53" fmla="*/ 43 h 86"/>
                <a:gd name="T54" fmla="*/ 30 w 80"/>
                <a:gd name="T55" fmla="*/ 42 h 86"/>
                <a:gd name="T56" fmla="*/ 21 w 80"/>
                <a:gd name="T57" fmla="*/ 29 h 86"/>
                <a:gd name="T58" fmla="*/ 6 w 80"/>
                <a:gd name="T59" fmla="*/ 31 h 86"/>
                <a:gd name="T60" fmla="*/ 6 w 80"/>
                <a:gd name="T61" fmla="*/ 28 h 86"/>
                <a:gd name="T62" fmla="*/ 1 w 80"/>
                <a:gd name="T63" fmla="*/ 28 h 86"/>
                <a:gd name="T64" fmla="*/ 1 w 80"/>
                <a:gd name="T65" fmla="*/ 22 h 86"/>
                <a:gd name="T66" fmla="*/ 0 w 80"/>
                <a:gd name="T67" fmla="*/ 20 h 86"/>
                <a:gd name="T68" fmla="*/ 2 w 80"/>
                <a:gd name="T69" fmla="*/ 16 h 86"/>
                <a:gd name="T70" fmla="*/ 0 w 80"/>
                <a:gd name="T71" fmla="*/ 12 h 86"/>
                <a:gd name="T72" fmla="*/ 2 w 80"/>
                <a:gd name="T73" fmla="*/ 11 h 86"/>
                <a:gd name="T74" fmla="*/ 8 w 80"/>
                <a:gd name="T75" fmla="*/ 11 h 86"/>
                <a:gd name="T76" fmla="*/ 11 w 80"/>
                <a:gd name="T77" fmla="*/ 6 h 86"/>
                <a:gd name="T78" fmla="*/ 15 w 80"/>
                <a:gd name="T79" fmla="*/ 11 h 86"/>
                <a:gd name="T80" fmla="*/ 17 w 80"/>
                <a:gd name="T81" fmla="*/ 6 h 86"/>
                <a:gd name="T82" fmla="*/ 22 w 80"/>
                <a:gd name="T83" fmla="*/ 8 h 86"/>
                <a:gd name="T84" fmla="*/ 23 w 80"/>
                <a:gd name="T85" fmla="*/ 4 h 86"/>
                <a:gd name="T86" fmla="*/ 24 w 80"/>
                <a:gd name="T87" fmla="*/ 4 h 86"/>
                <a:gd name="T88" fmla="*/ 25 w 80"/>
                <a:gd name="T89" fmla="*/ 2 h 86"/>
                <a:gd name="T90" fmla="*/ 26 w 80"/>
                <a:gd name="T91" fmla="*/ 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0" h="86">
                  <a:moveTo>
                    <a:pt x="2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5" y="13"/>
                    <a:pt x="44" y="14"/>
                  </a:cubicBezTo>
                  <a:cubicBezTo>
                    <a:pt x="40" y="16"/>
                    <a:pt x="38" y="20"/>
                    <a:pt x="38" y="22"/>
                  </a:cubicBezTo>
                  <a:cubicBezTo>
                    <a:pt x="38" y="24"/>
                    <a:pt x="39" y="29"/>
                    <a:pt x="42" y="32"/>
                  </a:cubicBezTo>
                  <a:cubicBezTo>
                    <a:pt x="44" y="35"/>
                    <a:pt x="54" y="47"/>
                    <a:pt x="56" y="48"/>
                  </a:cubicBezTo>
                  <a:cubicBezTo>
                    <a:pt x="58" y="49"/>
                    <a:pt x="62" y="49"/>
                    <a:pt x="62" y="49"/>
                  </a:cubicBezTo>
                  <a:cubicBezTo>
                    <a:pt x="62" y="49"/>
                    <a:pt x="62" y="51"/>
                    <a:pt x="64" y="53"/>
                  </a:cubicBezTo>
                  <a:cubicBezTo>
                    <a:pt x="67" y="55"/>
                    <a:pt x="80" y="62"/>
                    <a:pt x="80" y="64"/>
                  </a:cubicBezTo>
                  <a:cubicBezTo>
                    <a:pt x="80" y="64"/>
                    <a:pt x="80" y="64"/>
                    <a:pt x="80" y="65"/>
                  </a:cubicBezTo>
                  <a:cubicBezTo>
                    <a:pt x="80" y="66"/>
                    <a:pt x="80" y="69"/>
                    <a:pt x="78" y="68"/>
                  </a:cubicBezTo>
                  <a:cubicBezTo>
                    <a:pt x="76" y="67"/>
                    <a:pt x="72" y="62"/>
                    <a:pt x="71" y="62"/>
                  </a:cubicBezTo>
                  <a:cubicBezTo>
                    <a:pt x="70" y="63"/>
                    <a:pt x="67" y="66"/>
                    <a:pt x="69" y="69"/>
                  </a:cubicBezTo>
                  <a:cubicBezTo>
                    <a:pt x="71" y="72"/>
                    <a:pt x="70" y="75"/>
                    <a:pt x="68" y="79"/>
                  </a:cubicBezTo>
                  <a:cubicBezTo>
                    <a:pt x="66" y="82"/>
                    <a:pt x="63" y="86"/>
                    <a:pt x="62" y="85"/>
                  </a:cubicBezTo>
                  <a:cubicBezTo>
                    <a:pt x="61" y="84"/>
                    <a:pt x="61" y="83"/>
                    <a:pt x="61" y="83"/>
                  </a:cubicBezTo>
                  <a:cubicBezTo>
                    <a:pt x="61" y="82"/>
                    <a:pt x="61" y="81"/>
                    <a:pt x="62" y="80"/>
                  </a:cubicBezTo>
                  <a:cubicBezTo>
                    <a:pt x="63" y="78"/>
                    <a:pt x="64" y="74"/>
                    <a:pt x="63" y="71"/>
                  </a:cubicBezTo>
                  <a:cubicBezTo>
                    <a:pt x="62" y="68"/>
                    <a:pt x="50" y="58"/>
                    <a:pt x="46" y="56"/>
                  </a:cubicBezTo>
                  <a:cubicBezTo>
                    <a:pt x="43" y="53"/>
                    <a:pt x="34" y="46"/>
                    <a:pt x="30" y="43"/>
                  </a:cubicBezTo>
                  <a:cubicBezTo>
                    <a:pt x="30" y="43"/>
                    <a:pt x="30" y="43"/>
                    <a:pt x="30" y="42"/>
                  </a:cubicBezTo>
                  <a:cubicBezTo>
                    <a:pt x="28" y="40"/>
                    <a:pt x="27" y="31"/>
                    <a:pt x="21" y="29"/>
                  </a:cubicBezTo>
                  <a:cubicBezTo>
                    <a:pt x="16" y="27"/>
                    <a:pt x="8" y="29"/>
                    <a:pt x="6" y="31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2"/>
                    <a:pt x="25" y="2"/>
                    <a:pt x="25" y="2"/>
                  </a:cubicBezTo>
                  <a:lnTo>
                    <a:pt x="26" y="2"/>
                  </a:lnTo>
                  <a:close/>
                </a:path>
              </a:pathLst>
            </a:custGeom>
            <a:solidFill>
              <a:srgbClr val="D55DD1"/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6" name="Freeform 167">
              <a:extLst>
                <a:ext uri="{FF2B5EF4-FFF2-40B4-BE49-F238E27FC236}">
                  <a16:creationId xmlns:a16="http://schemas.microsoft.com/office/drawing/2014/main" id="{CB2D64A7-A4CE-FB1E-159F-A71FEAE7A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4188" y="5810250"/>
              <a:ext cx="252413" cy="142875"/>
            </a:xfrm>
            <a:custGeom>
              <a:avLst/>
              <a:gdLst>
                <a:gd name="T0" fmla="*/ 21 w 23"/>
                <a:gd name="T1" fmla="*/ 0 h 13"/>
                <a:gd name="T2" fmla="*/ 22 w 23"/>
                <a:gd name="T3" fmla="*/ 1 h 13"/>
                <a:gd name="T4" fmla="*/ 22 w 23"/>
                <a:gd name="T5" fmla="*/ 1 h 13"/>
                <a:gd name="T6" fmla="*/ 20 w 23"/>
                <a:gd name="T7" fmla="*/ 6 h 13"/>
                <a:gd name="T8" fmla="*/ 20 w 23"/>
                <a:gd name="T9" fmla="*/ 11 h 13"/>
                <a:gd name="T10" fmla="*/ 15 w 23"/>
                <a:gd name="T11" fmla="*/ 11 h 13"/>
                <a:gd name="T12" fmla="*/ 5 w 23"/>
                <a:gd name="T13" fmla="*/ 6 h 13"/>
                <a:gd name="T14" fmla="*/ 3 w 23"/>
                <a:gd name="T15" fmla="*/ 5 h 13"/>
                <a:gd name="T16" fmla="*/ 1 w 23"/>
                <a:gd name="T17" fmla="*/ 2 h 13"/>
                <a:gd name="T18" fmla="*/ 5 w 23"/>
                <a:gd name="T19" fmla="*/ 0 h 13"/>
                <a:gd name="T20" fmla="*/ 13 w 23"/>
                <a:gd name="T21" fmla="*/ 1 h 13"/>
                <a:gd name="T22" fmla="*/ 21 w 23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13">
                  <a:moveTo>
                    <a:pt x="21" y="0"/>
                  </a:moveTo>
                  <a:cubicBezTo>
                    <a:pt x="22" y="0"/>
                    <a:pt x="23" y="0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4"/>
                    <a:pt x="20" y="6"/>
                  </a:cubicBezTo>
                  <a:cubicBezTo>
                    <a:pt x="20" y="8"/>
                    <a:pt x="21" y="9"/>
                    <a:pt x="20" y="11"/>
                  </a:cubicBezTo>
                  <a:cubicBezTo>
                    <a:pt x="20" y="13"/>
                    <a:pt x="17" y="12"/>
                    <a:pt x="15" y="11"/>
                  </a:cubicBezTo>
                  <a:cubicBezTo>
                    <a:pt x="14" y="10"/>
                    <a:pt x="9" y="7"/>
                    <a:pt x="5" y="6"/>
                  </a:cubicBezTo>
                  <a:cubicBezTo>
                    <a:pt x="4" y="6"/>
                    <a:pt x="3" y="6"/>
                    <a:pt x="3" y="5"/>
                  </a:cubicBezTo>
                  <a:cubicBezTo>
                    <a:pt x="2" y="5"/>
                    <a:pt x="1" y="4"/>
                    <a:pt x="1" y="2"/>
                  </a:cubicBezTo>
                  <a:cubicBezTo>
                    <a:pt x="1" y="2"/>
                    <a:pt x="0" y="1"/>
                    <a:pt x="5" y="0"/>
                  </a:cubicBezTo>
                  <a:cubicBezTo>
                    <a:pt x="7" y="0"/>
                    <a:pt x="11" y="2"/>
                    <a:pt x="13" y="1"/>
                  </a:cubicBezTo>
                  <a:cubicBezTo>
                    <a:pt x="16" y="1"/>
                    <a:pt x="19" y="0"/>
                    <a:pt x="21" y="0"/>
                  </a:cubicBezTo>
                  <a:close/>
                </a:path>
              </a:pathLst>
            </a:custGeom>
            <a:solidFill>
              <a:srgbClr val="D55DD1"/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7" name="Freeform 168">
              <a:extLst>
                <a:ext uri="{FF2B5EF4-FFF2-40B4-BE49-F238E27FC236}">
                  <a16:creationId xmlns:a16="http://schemas.microsoft.com/office/drawing/2014/main" id="{9E349993-ECD2-10F1-6B2F-3C664D260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0026" y="5370513"/>
              <a:ext cx="87313" cy="120650"/>
            </a:xfrm>
            <a:custGeom>
              <a:avLst/>
              <a:gdLst>
                <a:gd name="T0" fmla="*/ 8 w 8"/>
                <a:gd name="T1" fmla="*/ 2 h 11"/>
                <a:gd name="T2" fmla="*/ 8 w 8"/>
                <a:gd name="T3" fmla="*/ 3 h 11"/>
                <a:gd name="T4" fmla="*/ 5 w 8"/>
                <a:gd name="T5" fmla="*/ 11 h 11"/>
                <a:gd name="T6" fmla="*/ 5 w 8"/>
                <a:gd name="T7" fmla="*/ 11 h 11"/>
                <a:gd name="T8" fmla="*/ 1 w 8"/>
                <a:gd name="T9" fmla="*/ 7 h 11"/>
                <a:gd name="T10" fmla="*/ 6 w 8"/>
                <a:gd name="T11" fmla="*/ 0 h 11"/>
                <a:gd name="T12" fmla="*/ 8 w 8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1">
                  <a:moveTo>
                    <a:pt x="8" y="2"/>
                  </a:moveTo>
                  <a:cubicBezTo>
                    <a:pt x="8" y="2"/>
                    <a:pt x="8" y="2"/>
                    <a:pt x="8" y="3"/>
                  </a:cubicBezTo>
                  <a:cubicBezTo>
                    <a:pt x="8" y="4"/>
                    <a:pt x="7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3" y="11"/>
                    <a:pt x="2" y="10"/>
                    <a:pt x="1" y="7"/>
                  </a:cubicBezTo>
                  <a:cubicBezTo>
                    <a:pt x="0" y="3"/>
                    <a:pt x="3" y="1"/>
                    <a:pt x="6" y="0"/>
                  </a:cubicBezTo>
                  <a:cubicBezTo>
                    <a:pt x="6" y="0"/>
                    <a:pt x="7" y="0"/>
                    <a:pt x="8" y="2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8" name="Freeform 169">
              <a:extLst>
                <a:ext uri="{FF2B5EF4-FFF2-40B4-BE49-F238E27FC236}">
                  <a16:creationId xmlns:a16="http://schemas.microsoft.com/office/drawing/2014/main" id="{D39DB37E-E956-33B4-37CA-7DFFBC2A9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8913" y="5502275"/>
              <a:ext cx="142875" cy="230188"/>
            </a:xfrm>
            <a:custGeom>
              <a:avLst/>
              <a:gdLst>
                <a:gd name="T0" fmla="*/ 6 w 13"/>
                <a:gd name="T1" fmla="*/ 2 h 21"/>
                <a:gd name="T2" fmla="*/ 8 w 13"/>
                <a:gd name="T3" fmla="*/ 18 h 21"/>
                <a:gd name="T4" fmla="*/ 5 w 13"/>
                <a:gd name="T5" fmla="*/ 21 h 21"/>
                <a:gd name="T6" fmla="*/ 1 w 13"/>
                <a:gd name="T7" fmla="*/ 19 h 21"/>
                <a:gd name="T8" fmla="*/ 0 w 13"/>
                <a:gd name="T9" fmla="*/ 6 h 21"/>
                <a:gd name="T10" fmla="*/ 6 w 13"/>
                <a:gd name="T11" fmla="*/ 2 h 21"/>
                <a:gd name="T12" fmla="*/ 6 w 13"/>
                <a:gd name="T13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1">
                  <a:moveTo>
                    <a:pt x="6" y="2"/>
                  </a:moveTo>
                  <a:cubicBezTo>
                    <a:pt x="6" y="2"/>
                    <a:pt x="13" y="0"/>
                    <a:pt x="8" y="18"/>
                  </a:cubicBezTo>
                  <a:cubicBezTo>
                    <a:pt x="8" y="20"/>
                    <a:pt x="7" y="21"/>
                    <a:pt x="5" y="21"/>
                  </a:cubicBezTo>
                  <a:cubicBezTo>
                    <a:pt x="4" y="21"/>
                    <a:pt x="2" y="20"/>
                    <a:pt x="1" y="19"/>
                  </a:cubicBezTo>
                  <a:cubicBezTo>
                    <a:pt x="0" y="16"/>
                    <a:pt x="0" y="8"/>
                    <a:pt x="0" y="6"/>
                  </a:cubicBezTo>
                  <a:cubicBezTo>
                    <a:pt x="1" y="3"/>
                    <a:pt x="4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lose/>
                </a:path>
              </a:pathLst>
            </a:custGeom>
            <a:solidFill>
              <a:srgbClr val="D55DD1"/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9" name="Freeform 170">
              <a:extLst>
                <a:ext uri="{FF2B5EF4-FFF2-40B4-BE49-F238E27FC236}">
                  <a16:creationId xmlns:a16="http://schemas.microsoft.com/office/drawing/2014/main" id="{5B2DDACD-8C63-64E0-6242-3205B0B91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4448175"/>
              <a:ext cx="998538" cy="944563"/>
            </a:xfrm>
            <a:custGeom>
              <a:avLst/>
              <a:gdLst>
                <a:gd name="T0" fmla="*/ 78 w 91"/>
                <a:gd name="T1" fmla="*/ 17 h 86"/>
                <a:gd name="T2" fmla="*/ 82 w 91"/>
                <a:gd name="T3" fmla="*/ 20 h 86"/>
                <a:gd name="T4" fmla="*/ 83 w 91"/>
                <a:gd name="T5" fmla="*/ 22 h 86"/>
                <a:gd name="T6" fmla="*/ 91 w 91"/>
                <a:gd name="T7" fmla="*/ 22 h 86"/>
                <a:gd name="T8" fmla="*/ 87 w 91"/>
                <a:gd name="T9" fmla="*/ 30 h 86"/>
                <a:gd name="T10" fmla="*/ 86 w 91"/>
                <a:gd name="T11" fmla="*/ 38 h 86"/>
                <a:gd name="T12" fmla="*/ 82 w 91"/>
                <a:gd name="T13" fmla="*/ 37 h 86"/>
                <a:gd name="T14" fmla="*/ 83 w 91"/>
                <a:gd name="T15" fmla="*/ 41 h 86"/>
                <a:gd name="T16" fmla="*/ 77 w 91"/>
                <a:gd name="T17" fmla="*/ 43 h 86"/>
                <a:gd name="T18" fmla="*/ 75 w 91"/>
                <a:gd name="T19" fmla="*/ 50 h 86"/>
                <a:gd name="T20" fmla="*/ 81 w 91"/>
                <a:gd name="T21" fmla="*/ 47 h 86"/>
                <a:gd name="T22" fmla="*/ 83 w 91"/>
                <a:gd name="T23" fmla="*/ 53 h 86"/>
                <a:gd name="T24" fmla="*/ 81 w 91"/>
                <a:gd name="T25" fmla="*/ 54 h 86"/>
                <a:gd name="T26" fmla="*/ 83 w 91"/>
                <a:gd name="T27" fmla="*/ 58 h 86"/>
                <a:gd name="T28" fmla="*/ 81 w 91"/>
                <a:gd name="T29" fmla="*/ 62 h 86"/>
                <a:gd name="T30" fmla="*/ 82 w 91"/>
                <a:gd name="T31" fmla="*/ 64 h 86"/>
                <a:gd name="T32" fmla="*/ 82 w 91"/>
                <a:gd name="T33" fmla="*/ 70 h 86"/>
                <a:gd name="T34" fmla="*/ 87 w 91"/>
                <a:gd name="T35" fmla="*/ 70 h 86"/>
                <a:gd name="T36" fmla="*/ 87 w 91"/>
                <a:gd name="T37" fmla="*/ 73 h 86"/>
                <a:gd name="T38" fmla="*/ 87 w 91"/>
                <a:gd name="T39" fmla="*/ 73 h 86"/>
                <a:gd name="T40" fmla="*/ 77 w 91"/>
                <a:gd name="T41" fmla="*/ 80 h 86"/>
                <a:gd name="T42" fmla="*/ 59 w 91"/>
                <a:gd name="T43" fmla="*/ 79 h 86"/>
                <a:gd name="T44" fmla="*/ 58 w 91"/>
                <a:gd name="T45" fmla="*/ 86 h 86"/>
                <a:gd name="T46" fmla="*/ 48 w 91"/>
                <a:gd name="T47" fmla="*/ 86 h 86"/>
                <a:gd name="T48" fmla="*/ 44 w 91"/>
                <a:gd name="T49" fmla="*/ 83 h 86"/>
                <a:gd name="T50" fmla="*/ 37 w 91"/>
                <a:gd name="T51" fmla="*/ 84 h 86"/>
                <a:gd name="T52" fmla="*/ 27 w 91"/>
                <a:gd name="T53" fmla="*/ 81 h 86"/>
                <a:gd name="T54" fmla="*/ 22 w 91"/>
                <a:gd name="T55" fmla="*/ 76 h 86"/>
                <a:gd name="T56" fmla="*/ 29 w 91"/>
                <a:gd name="T57" fmla="*/ 56 h 86"/>
                <a:gd name="T58" fmla="*/ 17 w 91"/>
                <a:gd name="T59" fmla="*/ 37 h 86"/>
                <a:gd name="T60" fmla="*/ 5 w 91"/>
                <a:gd name="T61" fmla="*/ 34 h 86"/>
                <a:gd name="T62" fmla="*/ 5 w 91"/>
                <a:gd name="T63" fmla="*/ 25 h 86"/>
                <a:gd name="T64" fmla="*/ 21 w 91"/>
                <a:gd name="T65" fmla="*/ 26 h 86"/>
                <a:gd name="T66" fmla="*/ 26 w 91"/>
                <a:gd name="T67" fmla="*/ 23 h 86"/>
                <a:gd name="T68" fmla="*/ 26 w 91"/>
                <a:gd name="T69" fmla="*/ 15 h 86"/>
                <a:gd name="T70" fmla="*/ 34 w 91"/>
                <a:gd name="T71" fmla="*/ 19 h 86"/>
                <a:gd name="T72" fmla="*/ 44 w 91"/>
                <a:gd name="T73" fmla="*/ 11 h 86"/>
                <a:gd name="T74" fmla="*/ 48 w 91"/>
                <a:gd name="T75" fmla="*/ 2 h 86"/>
                <a:gd name="T76" fmla="*/ 53 w 91"/>
                <a:gd name="T77" fmla="*/ 0 h 86"/>
                <a:gd name="T78" fmla="*/ 55 w 91"/>
                <a:gd name="T79" fmla="*/ 3 h 86"/>
                <a:gd name="T80" fmla="*/ 58 w 91"/>
                <a:gd name="T81" fmla="*/ 3 h 86"/>
                <a:gd name="T82" fmla="*/ 59 w 91"/>
                <a:gd name="T83" fmla="*/ 8 h 86"/>
                <a:gd name="T84" fmla="*/ 64 w 91"/>
                <a:gd name="T85" fmla="*/ 8 h 86"/>
                <a:gd name="T86" fmla="*/ 64 w 91"/>
                <a:gd name="T87" fmla="*/ 12 h 86"/>
                <a:gd name="T88" fmla="*/ 66 w 91"/>
                <a:gd name="T89" fmla="*/ 12 h 86"/>
                <a:gd name="T90" fmla="*/ 68 w 91"/>
                <a:gd name="T91" fmla="*/ 10 h 86"/>
                <a:gd name="T92" fmla="*/ 70 w 91"/>
                <a:gd name="T93" fmla="*/ 15 h 86"/>
                <a:gd name="T94" fmla="*/ 73 w 91"/>
                <a:gd name="T95" fmla="*/ 17 h 86"/>
                <a:gd name="T96" fmla="*/ 74 w 91"/>
                <a:gd name="T97" fmla="*/ 17 h 86"/>
                <a:gd name="T98" fmla="*/ 78 w 91"/>
                <a:gd name="T99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1" h="86">
                  <a:moveTo>
                    <a:pt x="78" y="17"/>
                  </a:moveTo>
                  <a:cubicBezTo>
                    <a:pt x="82" y="20"/>
                    <a:pt x="82" y="20"/>
                    <a:pt x="82" y="20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87" y="30"/>
                    <a:pt x="87" y="30"/>
                    <a:pt x="87" y="30"/>
                  </a:cubicBezTo>
                  <a:cubicBezTo>
                    <a:pt x="86" y="38"/>
                    <a:pt x="86" y="38"/>
                    <a:pt x="86" y="38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83" y="53"/>
                    <a:pt x="83" y="53"/>
                    <a:pt x="83" y="53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5" y="76"/>
                    <a:pt x="82" y="81"/>
                    <a:pt x="77" y="80"/>
                  </a:cubicBezTo>
                  <a:cubicBezTo>
                    <a:pt x="72" y="79"/>
                    <a:pt x="61" y="73"/>
                    <a:pt x="59" y="79"/>
                  </a:cubicBezTo>
                  <a:cubicBezTo>
                    <a:pt x="58" y="81"/>
                    <a:pt x="58" y="84"/>
                    <a:pt x="58" y="86"/>
                  </a:cubicBezTo>
                  <a:cubicBezTo>
                    <a:pt x="54" y="86"/>
                    <a:pt x="49" y="86"/>
                    <a:pt x="48" y="86"/>
                  </a:cubicBezTo>
                  <a:cubicBezTo>
                    <a:pt x="46" y="86"/>
                    <a:pt x="44" y="83"/>
                    <a:pt x="44" y="83"/>
                  </a:cubicBezTo>
                  <a:cubicBezTo>
                    <a:pt x="37" y="84"/>
                    <a:pt x="37" y="84"/>
                    <a:pt x="37" y="84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4" y="78"/>
                    <a:pt x="22" y="76"/>
                  </a:cubicBezTo>
                  <a:cubicBezTo>
                    <a:pt x="26" y="73"/>
                    <a:pt x="30" y="66"/>
                    <a:pt x="29" y="56"/>
                  </a:cubicBezTo>
                  <a:cubicBezTo>
                    <a:pt x="27" y="45"/>
                    <a:pt x="20" y="39"/>
                    <a:pt x="17" y="37"/>
                  </a:cubicBezTo>
                  <a:cubicBezTo>
                    <a:pt x="13" y="36"/>
                    <a:pt x="6" y="36"/>
                    <a:pt x="5" y="34"/>
                  </a:cubicBezTo>
                  <a:cubicBezTo>
                    <a:pt x="4" y="32"/>
                    <a:pt x="0" y="26"/>
                    <a:pt x="5" y="25"/>
                  </a:cubicBezTo>
                  <a:cubicBezTo>
                    <a:pt x="11" y="24"/>
                    <a:pt x="19" y="26"/>
                    <a:pt x="21" y="26"/>
                  </a:cubicBezTo>
                  <a:cubicBezTo>
                    <a:pt x="24" y="26"/>
                    <a:pt x="26" y="24"/>
                    <a:pt x="26" y="23"/>
                  </a:cubicBezTo>
                  <a:cubicBezTo>
                    <a:pt x="25" y="22"/>
                    <a:pt x="22" y="12"/>
                    <a:pt x="26" y="15"/>
                  </a:cubicBezTo>
                  <a:cubicBezTo>
                    <a:pt x="29" y="18"/>
                    <a:pt x="32" y="20"/>
                    <a:pt x="34" y="19"/>
                  </a:cubicBezTo>
                  <a:cubicBezTo>
                    <a:pt x="36" y="18"/>
                    <a:pt x="41" y="13"/>
                    <a:pt x="44" y="11"/>
                  </a:cubicBezTo>
                  <a:cubicBezTo>
                    <a:pt x="46" y="9"/>
                    <a:pt x="46" y="3"/>
                    <a:pt x="48" y="2"/>
                  </a:cubicBezTo>
                  <a:cubicBezTo>
                    <a:pt x="49" y="1"/>
                    <a:pt x="51" y="1"/>
                    <a:pt x="53" y="0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78" y="17"/>
                    <a:pt x="78" y="17"/>
                    <a:pt x="78" y="1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70" name="Freeform 171">
              <a:extLst>
                <a:ext uri="{FF2B5EF4-FFF2-40B4-BE49-F238E27FC236}">
                  <a16:creationId xmlns:a16="http://schemas.microsoft.com/office/drawing/2014/main" id="{1D1D5475-2AC4-04E1-677D-0F06415C9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5851" y="4152900"/>
              <a:ext cx="295275" cy="350838"/>
            </a:xfrm>
            <a:custGeom>
              <a:avLst/>
              <a:gdLst>
                <a:gd name="T0" fmla="*/ 27 w 27"/>
                <a:gd name="T1" fmla="*/ 0 h 32"/>
                <a:gd name="T2" fmla="*/ 26 w 27"/>
                <a:gd name="T3" fmla="*/ 10 h 32"/>
                <a:gd name="T4" fmla="*/ 24 w 27"/>
                <a:gd name="T5" fmla="*/ 10 h 32"/>
                <a:gd name="T6" fmla="*/ 24 w 27"/>
                <a:gd name="T7" fmla="*/ 17 h 32"/>
                <a:gd name="T8" fmla="*/ 17 w 27"/>
                <a:gd name="T9" fmla="*/ 20 h 32"/>
                <a:gd name="T10" fmla="*/ 20 w 27"/>
                <a:gd name="T11" fmla="*/ 23 h 32"/>
                <a:gd name="T12" fmla="*/ 17 w 27"/>
                <a:gd name="T13" fmla="*/ 27 h 32"/>
                <a:gd name="T14" fmla="*/ 19 w 27"/>
                <a:gd name="T15" fmla="*/ 29 h 32"/>
                <a:gd name="T16" fmla="*/ 19 w 27"/>
                <a:gd name="T17" fmla="*/ 32 h 32"/>
                <a:gd name="T18" fmla="*/ 16 w 27"/>
                <a:gd name="T19" fmla="*/ 30 h 32"/>
                <a:gd name="T20" fmla="*/ 17 w 27"/>
                <a:gd name="T21" fmla="*/ 27 h 32"/>
                <a:gd name="T22" fmla="*/ 15 w 27"/>
                <a:gd name="T23" fmla="*/ 25 h 32"/>
                <a:gd name="T24" fmla="*/ 12 w 27"/>
                <a:gd name="T25" fmla="*/ 24 h 32"/>
                <a:gd name="T26" fmla="*/ 6 w 27"/>
                <a:gd name="T27" fmla="*/ 23 h 32"/>
                <a:gd name="T28" fmla="*/ 6 w 27"/>
                <a:gd name="T29" fmla="*/ 25 h 32"/>
                <a:gd name="T30" fmla="*/ 3 w 27"/>
                <a:gd name="T31" fmla="*/ 26 h 32"/>
                <a:gd name="T32" fmla="*/ 0 w 27"/>
                <a:gd name="T33" fmla="*/ 24 h 32"/>
                <a:gd name="T34" fmla="*/ 1 w 27"/>
                <a:gd name="T35" fmla="*/ 23 h 32"/>
                <a:gd name="T36" fmla="*/ 9 w 27"/>
                <a:gd name="T37" fmla="*/ 10 h 32"/>
                <a:gd name="T38" fmla="*/ 11 w 27"/>
                <a:gd name="T39" fmla="*/ 6 h 32"/>
                <a:gd name="T40" fmla="*/ 14 w 27"/>
                <a:gd name="T41" fmla="*/ 11 h 32"/>
                <a:gd name="T42" fmla="*/ 15 w 27"/>
                <a:gd name="T43" fmla="*/ 8 h 32"/>
                <a:gd name="T44" fmla="*/ 15 w 27"/>
                <a:gd name="T45" fmla="*/ 3 h 32"/>
                <a:gd name="T46" fmla="*/ 25 w 27"/>
                <a:gd name="T47" fmla="*/ 0 h 32"/>
                <a:gd name="T48" fmla="*/ 27 w 2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" h="32">
                  <a:moveTo>
                    <a:pt x="27" y="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3"/>
                    <a:pt x="1" y="23"/>
                  </a:cubicBezTo>
                  <a:cubicBezTo>
                    <a:pt x="4" y="20"/>
                    <a:pt x="8" y="12"/>
                    <a:pt x="9" y="10"/>
                  </a:cubicBezTo>
                  <a:cubicBezTo>
                    <a:pt x="9" y="8"/>
                    <a:pt x="10" y="5"/>
                    <a:pt x="11" y="6"/>
                  </a:cubicBezTo>
                  <a:cubicBezTo>
                    <a:pt x="12" y="7"/>
                    <a:pt x="12" y="11"/>
                    <a:pt x="14" y="11"/>
                  </a:cubicBezTo>
                  <a:cubicBezTo>
                    <a:pt x="16" y="11"/>
                    <a:pt x="16" y="10"/>
                    <a:pt x="15" y="8"/>
                  </a:cubicBezTo>
                  <a:cubicBezTo>
                    <a:pt x="15" y="7"/>
                    <a:pt x="14" y="4"/>
                    <a:pt x="15" y="3"/>
                  </a:cubicBezTo>
                  <a:cubicBezTo>
                    <a:pt x="17" y="1"/>
                    <a:pt x="23" y="1"/>
                    <a:pt x="25" y="0"/>
                  </a:cubicBezTo>
                  <a:cubicBezTo>
                    <a:pt x="25" y="0"/>
                    <a:pt x="26" y="0"/>
                    <a:pt x="27" y="0"/>
                  </a:cubicBezTo>
                  <a:close/>
                </a:path>
              </a:pathLst>
            </a:custGeom>
            <a:solidFill>
              <a:srgbClr val="D55DD1"/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71" name="Freeform 172">
              <a:extLst>
                <a:ext uri="{FF2B5EF4-FFF2-40B4-BE49-F238E27FC236}">
                  <a16:creationId xmlns:a16="http://schemas.microsoft.com/office/drawing/2014/main" id="{3B554977-C9E2-E4C8-4D4D-71B3B305D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0476" y="4568825"/>
              <a:ext cx="55563" cy="66675"/>
            </a:xfrm>
            <a:custGeom>
              <a:avLst/>
              <a:gdLst>
                <a:gd name="T0" fmla="*/ 21 w 35"/>
                <a:gd name="T1" fmla="*/ 0 h 42"/>
                <a:gd name="T2" fmla="*/ 35 w 35"/>
                <a:gd name="T3" fmla="*/ 21 h 42"/>
                <a:gd name="T4" fmla="*/ 28 w 35"/>
                <a:gd name="T5" fmla="*/ 42 h 42"/>
                <a:gd name="T6" fmla="*/ 28 w 35"/>
                <a:gd name="T7" fmla="*/ 42 h 42"/>
                <a:gd name="T8" fmla="*/ 0 w 35"/>
                <a:gd name="T9" fmla="*/ 42 h 42"/>
                <a:gd name="T10" fmla="*/ 0 w 35"/>
                <a:gd name="T11" fmla="*/ 7 h 42"/>
                <a:gd name="T12" fmla="*/ 21 w 35"/>
                <a:gd name="T13" fmla="*/ 0 h 42"/>
                <a:gd name="T14" fmla="*/ 21 w 35"/>
                <a:gd name="T1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42">
                  <a:moveTo>
                    <a:pt x="21" y="0"/>
                  </a:moveTo>
                  <a:lnTo>
                    <a:pt x="35" y="21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0" y="42"/>
                  </a:lnTo>
                  <a:lnTo>
                    <a:pt x="0" y="7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D55DD1"/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72" name="Freeform 173">
              <a:extLst>
                <a:ext uri="{FF2B5EF4-FFF2-40B4-BE49-F238E27FC236}">
                  <a16:creationId xmlns:a16="http://schemas.microsoft.com/office/drawing/2014/main" id="{AB4EE02B-3AB1-E5DF-522F-E718CC34F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288" y="4405313"/>
              <a:ext cx="274638" cy="230188"/>
            </a:xfrm>
            <a:custGeom>
              <a:avLst/>
              <a:gdLst>
                <a:gd name="T0" fmla="*/ 24 w 25"/>
                <a:gd name="T1" fmla="*/ 9 h 21"/>
                <a:gd name="T2" fmla="*/ 25 w 25"/>
                <a:gd name="T3" fmla="*/ 12 h 21"/>
                <a:gd name="T4" fmla="*/ 24 w 25"/>
                <a:gd name="T5" fmla="*/ 15 h 21"/>
                <a:gd name="T6" fmla="*/ 21 w 25"/>
                <a:gd name="T7" fmla="*/ 16 h 21"/>
                <a:gd name="T8" fmla="*/ 21 w 25"/>
                <a:gd name="T9" fmla="*/ 21 h 21"/>
                <a:gd name="T10" fmla="*/ 20 w 25"/>
                <a:gd name="T11" fmla="*/ 21 h 21"/>
                <a:gd name="T12" fmla="*/ 17 w 25"/>
                <a:gd name="T13" fmla="*/ 19 h 21"/>
                <a:gd name="T14" fmla="*/ 15 w 25"/>
                <a:gd name="T15" fmla="*/ 14 h 21"/>
                <a:gd name="T16" fmla="*/ 13 w 25"/>
                <a:gd name="T17" fmla="*/ 16 h 21"/>
                <a:gd name="T18" fmla="*/ 11 w 25"/>
                <a:gd name="T19" fmla="*/ 16 h 21"/>
                <a:gd name="T20" fmla="*/ 11 w 25"/>
                <a:gd name="T21" fmla="*/ 12 h 21"/>
                <a:gd name="T22" fmla="*/ 6 w 25"/>
                <a:gd name="T23" fmla="*/ 12 h 21"/>
                <a:gd name="T24" fmla="*/ 5 w 25"/>
                <a:gd name="T25" fmla="*/ 7 h 21"/>
                <a:gd name="T26" fmla="*/ 2 w 25"/>
                <a:gd name="T27" fmla="*/ 7 h 21"/>
                <a:gd name="T28" fmla="*/ 0 w 25"/>
                <a:gd name="T29" fmla="*/ 4 h 21"/>
                <a:gd name="T30" fmla="*/ 5 w 25"/>
                <a:gd name="T31" fmla="*/ 1 h 21"/>
                <a:gd name="T32" fmla="*/ 8 w 25"/>
                <a:gd name="T33" fmla="*/ 3 h 21"/>
                <a:gd name="T34" fmla="*/ 11 w 25"/>
                <a:gd name="T35" fmla="*/ 2 h 21"/>
                <a:gd name="T36" fmla="*/ 11 w 25"/>
                <a:gd name="T37" fmla="*/ 0 h 21"/>
                <a:gd name="T38" fmla="*/ 17 w 25"/>
                <a:gd name="T39" fmla="*/ 1 h 21"/>
                <a:gd name="T40" fmla="*/ 20 w 25"/>
                <a:gd name="T41" fmla="*/ 2 h 21"/>
                <a:gd name="T42" fmla="*/ 22 w 25"/>
                <a:gd name="T43" fmla="*/ 4 h 21"/>
                <a:gd name="T44" fmla="*/ 21 w 25"/>
                <a:gd name="T45" fmla="*/ 7 h 21"/>
                <a:gd name="T46" fmla="*/ 24 w 25"/>
                <a:gd name="T47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1">
                  <a:moveTo>
                    <a:pt x="24" y="9"/>
                  </a:moveTo>
                  <a:cubicBezTo>
                    <a:pt x="25" y="12"/>
                    <a:pt x="25" y="12"/>
                    <a:pt x="25" y="12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73" name="Freeform 174">
              <a:extLst>
                <a:ext uri="{FF2B5EF4-FFF2-40B4-BE49-F238E27FC236}">
                  <a16:creationId xmlns:a16="http://schemas.microsoft.com/office/drawing/2014/main" id="{98D5F47D-0F8D-D222-8BD6-A2E30EAB8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2876" y="5260975"/>
              <a:ext cx="942975" cy="746125"/>
            </a:xfrm>
            <a:custGeom>
              <a:avLst/>
              <a:gdLst>
                <a:gd name="T0" fmla="*/ 86 w 86"/>
                <a:gd name="T1" fmla="*/ 12 h 68"/>
                <a:gd name="T2" fmla="*/ 85 w 86"/>
                <a:gd name="T3" fmla="*/ 18 h 68"/>
                <a:gd name="T4" fmla="*/ 77 w 86"/>
                <a:gd name="T5" fmla="*/ 23 h 68"/>
                <a:gd name="T6" fmla="*/ 67 w 86"/>
                <a:gd name="T7" fmla="*/ 29 h 68"/>
                <a:gd name="T8" fmla="*/ 62 w 86"/>
                <a:gd name="T9" fmla="*/ 41 h 68"/>
                <a:gd name="T10" fmla="*/ 58 w 86"/>
                <a:gd name="T11" fmla="*/ 54 h 68"/>
                <a:gd name="T12" fmla="*/ 43 w 86"/>
                <a:gd name="T13" fmla="*/ 63 h 68"/>
                <a:gd name="T14" fmla="*/ 28 w 86"/>
                <a:gd name="T15" fmla="*/ 67 h 68"/>
                <a:gd name="T16" fmla="*/ 25 w 86"/>
                <a:gd name="T17" fmla="*/ 67 h 68"/>
                <a:gd name="T18" fmla="*/ 21 w 86"/>
                <a:gd name="T19" fmla="*/ 63 h 68"/>
                <a:gd name="T20" fmla="*/ 12 w 86"/>
                <a:gd name="T21" fmla="*/ 58 h 68"/>
                <a:gd name="T22" fmla="*/ 13 w 86"/>
                <a:gd name="T23" fmla="*/ 51 h 68"/>
                <a:gd name="T24" fmla="*/ 14 w 86"/>
                <a:gd name="T25" fmla="*/ 45 h 68"/>
                <a:gd name="T26" fmla="*/ 15 w 86"/>
                <a:gd name="T27" fmla="*/ 43 h 68"/>
                <a:gd name="T28" fmla="*/ 15 w 86"/>
                <a:gd name="T29" fmla="*/ 40 h 68"/>
                <a:gd name="T30" fmla="*/ 12 w 86"/>
                <a:gd name="T31" fmla="*/ 37 h 68"/>
                <a:gd name="T32" fmla="*/ 16 w 86"/>
                <a:gd name="T33" fmla="*/ 37 h 68"/>
                <a:gd name="T34" fmla="*/ 17 w 86"/>
                <a:gd name="T35" fmla="*/ 24 h 68"/>
                <a:gd name="T36" fmla="*/ 21 w 86"/>
                <a:gd name="T37" fmla="*/ 19 h 68"/>
                <a:gd name="T38" fmla="*/ 18 w 86"/>
                <a:gd name="T39" fmla="*/ 19 h 68"/>
                <a:gd name="T40" fmla="*/ 19 w 86"/>
                <a:gd name="T41" fmla="*/ 16 h 68"/>
                <a:gd name="T42" fmla="*/ 8 w 86"/>
                <a:gd name="T43" fmla="*/ 18 h 68"/>
                <a:gd name="T44" fmla="*/ 7 w 86"/>
                <a:gd name="T45" fmla="*/ 15 h 68"/>
                <a:gd name="T46" fmla="*/ 5 w 86"/>
                <a:gd name="T47" fmla="*/ 16 h 68"/>
                <a:gd name="T48" fmla="*/ 4 w 86"/>
                <a:gd name="T49" fmla="*/ 11 h 68"/>
                <a:gd name="T50" fmla="*/ 2 w 86"/>
                <a:gd name="T51" fmla="*/ 6 h 68"/>
                <a:gd name="T52" fmla="*/ 16 w 86"/>
                <a:gd name="T53" fmla="*/ 1 h 68"/>
                <a:gd name="T54" fmla="*/ 48 w 86"/>
                <a:gd name="T55" fmla="*/ 3 h 68"/>
                <a:gd name="T56" fmla="*/ 50 w 86"/>
                <a:gd name="T57" fmla="*/ 2 h 68"/>
                <a:gd name="T58" fmla="*/ 55 w 86"/>
                <a:gd name="T59" fmla="*/ 7 h 68"/>
                <a:gd name="T60" fmla="*/ 65 w 86"/>
                <a:gd name="T61" fmla="*/ 10 h 68"/>
                <a:gd name="T62" fmla="*/ 72 w 86"/>
                <a:gd name="T63" fmla="*/ 9 h 68"/>
                <a:gd name="T64" fmla="*/ 76 w 86"/>
                <a:gd name="T65" fmla="*/ 12 h 68"/>
                <a:gd name="T66" fmla="*/ 86 w 86"/>
                <a:gd name="T67" fmla="*/ 1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" h="68">
                  <a:moveTo>
                    <a:pt x="86" y="12"/>
                  </a:moveTo>
                  <a:cubicBezTo>
                    <a:pt x="86" y="14"/>
                    <a:pt x="86" y="16"/>
                    <a:pt x="85" y="18"/>
                  </a:cubicBezTo>
                  <a:cubicBezTo>
                    <a:pt x="85" y="18"/>
                    <a:pt x="80" y="23"/>
                    <a:pt x="77" y="23"/>
                  </a:cubicBezTo>
                  <a:cubicBezTo>
                    <a:pt x="75" y="23"/>
                    <a:pt x="71" y="24"/>
                    <a:pt x="67" y="29"/>
                  </a:cubicBezTo>
                  <a:cubicBezTo>
                    <a:pt x="63" y="34"/>
                    <a:pt x="61" y="39"/>
                    <a:pt x="62" y="41"/>
                  </a:cubicBezTo>
                  <a:cubicBezTo>
                    <a:pt x="64" y="43"/>
                    <a:pt x="66" y="47"/>
                    <a:pt x="58" y="54"/>
                  </a:cubicBezTo>
                  <a:cubicBezTo>
                    <a:pt x="51" y="60"/>
                    <a:pt x="49" y="62"/>
                    <a:pt x="43" y="63"/>
                  </a:cubicBezTo>
                  <a:cubicBezTo>
                    <a:pt x="36" y="63"/>
                    <a:pt x="29" y="65"/>
                    <a:pt x="28" y="67"/>
                  </a:cubicBezTo>
                  <a:cubicBezTo>
                    <a:pt x="28" y="68"/>
                    <a:pt x="26" y="68"/>
                    <a:pt x="25" y="67"/>
                  </a:cubicBezTo>
                  <a:cubicBezTo>
                    <a:pt x="23" y="67"/>
                    <a:pt x="22" y="65"/>
                    <a:pt x="21" y="63"/>
                  </a:cubicBezTo>
                  <a:cubicBezTo>
                    <a:pt x="19" y="60"/>
                    <a:pt x="15" y="59"/>
                    <a:pt x="12" y="58"/>
                  </a:cubicBezTo>
                  <a:cubicBezTo>
                    <a:pt x="13" y="55"/>
                    <a:pt x="13" y="51"/>
                    <a:pt x="13" y="51"/>
                  </a:cubicBezTo>
                  <a:cubicBezTo>
                    <a:pt x="14" y="50"/>
                    <a:pt x="14" y="45"/>
                    <a:pt x="14" y="45"/>
                  </a:cubicBezTo>
                  <a:cubicBezTo>
                    <a:pt x="14" y="45"/>
                    <a:pt x="15" y="44"/>
                    <a:pt x="15" y="43"/>
                  </a:cubicBezTo>
                  <a:cubicBezTo>
                    <a:pt x="14" y="41"/>
                    <a:pt x="15" y="40"/>
                    <a:pt x="15" y="40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4"/>
                    <a:pt x="4" y="12"/>
                    <a:pt x="4" y="11"/>
                  </a:cubicBezTo>
                  <a:cubicBezTo>
                    <a:pt x="3" y="10"/>
                    <a:pt x="0" y="9"/>
                    <a:pt x="2" y="6"/>
                  </a:cubicBezTo>
                  <a:cubicBezTo>
                    <a:pt x="4" y="3"/>
                    <a:pt x="9" y="0"/>
                    <a:pt x="16" y="1"/>
                  </a:cubicBezTo>
                  <a:cubicBezTo>
                    <a:pt x="23" y="2"/>
                    <a:pt x="45" y="3"/>
                    <a:pt x="48" y="3"/>
                  </a:cubicBezTo>
                  <a:cubicBezTo>
                    <a:pt x="49" y="3"/>
                    <a:pt x="49" y="3"/>
                    <a:pt x="50" y="2"/>
                  </a:cubicBezTo>
                  <a:cubicBezTo>
                    <a:pt x="52" y="4"/>
                    <a:pt x="55" y="7"/>
                    <a:pt x="55" y="7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2" y="9"/>
                    <a:pt x="74" y="12"/>
                    <a:pt x="76" y="12"/>
                  </a:cubicBezTo>
                  <a:cubicBezTo>
                    <a:pt x="77" y="12"/>
                    <a:pt x="82" y="12"/>
                    <a:pt x="86" y="12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74" name="Freeform 175">
              <a:extLst>
                <a:ext uri="{FF2B5EF4-FFF2-40B4-BE49-F238E27FC236}">
                  <a16:creationId xmlns:a16="http://schemas.microsoft.com/office/drawing/2014/main" id="{05E1F3A6-FC33-3CE5-D960-9A20A2E22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8538" y="5634038"/>
              <a:ext cx="109538" cy="66675"/>
            </a:xfrm>
            <a:custGeom>
              <a:avLst/>
              <a:gdLst>
                <a:gd name="T0" fmla="*/ 7 w 10"/>
                <a:gd name="T1" fmla="*/ 0 h 6"/>
                <a:gd name="T2" fmla="*/ 7 w 10"/>
                <a:gd name="T3" fmla="*/ 6 h 6"/>
                <a:gd name="T4" fmla="*/ 2 w 10"/>
                <a:gd name="T5" fmla="*/ 2 h 6"/>
                <a:gd name="T6" fmla="*/ 7 w 10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6">
                  <a:moveTo>
                    <a:pt x="7" y="0"/>
                  </a:moveTo>
                  <a:cubicBezTo>
                    <a:pt x="9" y="1"/>
                    <a:pt x="10" y="6"/>
                    <a:pt x="7" y="6"/>
                  </a:cubicBezTo>
                  <a:cubicBezTo>
                    <a:pt x="3" y="6"/>
                    <a:pt x="0" y="3"/>
                    <a:pt x="2" y="2"/>
                  </a:cubicBezTo>
                  <a:cubicBezTo>
                    <a:pt x="2" y="2"/>
                    <a:pt x="4" y="0"/>
                    <a:pt x="7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75" name="Freeform 176">
              <a:extLst>
                <a:ext uri="{FF2B5EF4-FFF2-40B4-BE49-F238E27FC236}">
                  <a16:creationId xmlns:a16="http://schemas.microsoft.com/office/drawing/2014/main" id="{CAE5BCBB-7A44-945B-0991-665C8B603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3932238"/>
              <a:ext cx="361950" cy="484188"/>
            </a:xfrm>
            <a:custGeom>
              <a:avLst/>
              <a:gdLst>
                <a:gd name="T0" fmla="*/ 31 w 33"/>
                <a:gd name="T1" fmla="*/ 14 h 44"/>
                <a:gd name="T2" fmla="*/ 32 w 33"/>
                <a:gd name="T3" fmla="*/ 15 h 44"/>
                <a:gd name="T4" fmla="*/ 32 w 33"/>
                <a:gd name="T5" fmla="*/ 17 h 44"/>
                <a:gd name="T6" fmla="*/ 27 w 33"/>
                <a:gd name="T7" fmla="*/ 35 h 44"/>
                <a:gd name="T8" fmla="*/ 8 w 33"/>
                <a:gd name="T9" fmla="*/ 43 h 44"/>
                <a:gd name="T10" fmla="*/ 8 w 33"/>
                <a:gd name="T11" fmla="*/ 27 h 44"/>
                <a:gd name="T12" fmla="*/ 5 w 33"/>
                <a:gd name="T13" fmla="*/ 12 h 44"/>
                <a:gd name="T14" fmla="*/ 14 w 33"/>
                <a:gd name="T15" fmla="*/ 10 h 44"/>
                <a:gd name="T16" fmla="*/ 18 w 33"/>
                <a:gd name="T17" fmla="*/ 6 h 44"/>
                <a:gd name="T18" fmla="*/ 21 w 33"/>
                <a:gd name="T19" fmla="*/ 1 h 44"/>
                <a:gd name="T20" fmla="*/ 26 w 33"/>
                <a:gd name="T21" fmla="*/ 0 h 44"/>
                <a:gd name="T22" fmla="*/ 23 w 33"/>
                <a:gd name="T23" fmla="*/ 5 h 44"/>
                <a:gd name="T24" fmla="*/ 20 w 33"/>
                <a:gd name="T25" fmla="*/ 8 h 44"/>
                <a:gd name="T26" fmla="*/ 20 w 33"/>
                <a:gd name="T27" fmla="*/ 11 h 44"/>
                <a:gd name="T28" fmla="*/ 22 w 33"/>
                <a:gd name="T29" fmla="*/ 13 h 44"/>
                <a:gd name="T30" fmla="*/ 26 w 33"/>
                <a:gd name="T31" fmla="*/ 9 h 44"/>
                <a:gd name="T32" fmla="*/ 28 w 33"/>
                <a:gd name="T33" fmla="*/ 14 h 44"/>
                <a:gd name="T34" fmla="*/ 31 w 33"/>
                <a:gd name="T35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44">
                  <a:moveTo>
                    <a:pt x="31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6"/>
                    <a:pt x="32" y="17"/>
                  </a:cubicBezTo>
                  <a:cubicBezTo>
                    <a:pt x="33" y="25"/>
                    <a:pt x="31" y="35"/>
                    <a:pt x="27" y="35"/>
                  </a:cubicBezTo>
                  <a:cubicBezTo>
                    <a:pt x="24" y="35"/>
                    <a:pt x="16" y="42"/>
                    <a:pt x="8" y="43"/>
                  </a:cubicBezTo>
                  <a:cubicBezTo>
                    <a:pt x="0" y="44"/>
                    <a:pt x="7" y="31"/>
                    <a:pt x="8" y="27"/>
                  </a:cubicBezTo>
                  <a:cubicBezTo>
                    <a:pt x="8" y="23"/>
                    <a:pt x="7" y="15"/>
                    <a:pt x="5" y="12"/>
                  </a:cubicBezTo>
                  <a:cubicBezTo>
                    <a:pt x="4" y="9"/>
                    <a:pt x="7" y="11"/>
                    <a:pt x="14" y="10"/>
                  </a:cubicBezTo>
                  <a:cubicBezTo>
                    <a:pt x="19" y="10"/>
                    <a:pt x="19" y="8"/>
                    <a:pt x="18" y="6"/>
                  </a:cubicBezTo>
                  <a:cubicBezTo>
                    <a:pt x="18" y="4"/>
                    <a:pt x="19" y="2"/>
                    <a:pt x="21" y="1"/>
                  </a:cubicBezTo>
                  <a:cubicBezTo>
                    <a:pt x="22" y="1"/>
                    <a:pt x="24" y="0"/>
                    <a:pt x="26" y="0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8" y="14"/>
                    <a:pt x="28" y="14"/>
                    <a:pt x="28" y="14"/>
                  </a:cubicBezTo>
                  <a:lnTo>
                    <a:pt x="31" y="1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76" name="Freeform 177">
              <a:extLst>
                <a:ext uri="{FF2B5EF4-FFF2-40B4-BE49-F238E27FC236}">
                  <a16:creationId xmlns:a16="http://schemas.microsoft.com/office/drawing/2014/main" id="{75E5E322-4C5B-63C5-BF62-9B02948F7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651" y="5426075"/>
              <a:ext cx="252413" cy="482600"/>
            </a:xfrm>
            <a:custGeom>
              <a:avLst/>
              <a:gdLst>
                <a:gd name="T0" fmla="*/ 23 w 23"/>
                <a:gd name="T1" fmla="*/ 4 h 44"/>
                <a:gd name="T2" fmla="*/ 19 w 23"/>
                <a:gd name="T3" fmla="*/ 9 h 44"/>
                <a:gd name="T4" fmla="*/ 18 w 23"/>
                <a:gd name="T5" fmla="*/ 22 h 44"/>
                <a:gd name="T6" fmla="*/ 14 w 23"/>
                <a:gd name="T7" fmla="*/ 22 h 44"/>
                <a:gd name="T8" fmla="*/ 17 w 23"/>
                <a:gd name="T9" fmla="*/ 25 h 44"/>
                <a:gd name="T10" fmla="*/ 17 w 23"/>
                <a:gd name="T11" fmla="*/ 28 h 44"/>
                <a:gd name="T12" fmla="*/ 16 w 23"/>
                <a:gd name="T13" fmla="*/ 30 h 44"/>
                <a:gd name="T14" fmla="*/ 15 w 23"/>
                <a:gd name="T15" fmla="*/ 36 h 44"/>
                <a:gd name="T16" fmla="*/ 14 w 23"/>
                <a:gd name="T17" fmla="*/ 43 h 44"/>
                <a:gd name="T18" fmla="*/ 11 w 23"/>
                <a:gd name="T19" fmla="*/ 44 h 44"/>
                <a:gd name="T20" fmla="*/ 5 w 23"/>
                <a:gd name="T21" fmla="*/ 39 h 44"/>
                <a:gd name="T22" fmla="*/ 2 w 23"/>
                <a:gd name="T23" fmla="*/ 26 h 44"/>
                <a:gd name="T24" fmla="*/ 7 w 23"/>
                <a:gd name="T25" fmla="*/ 9 h 44"/>
                <a:gd name="T26" fmla="*/ 7 w 23"/>
                <a:gd name="T27" fmla="*/ 1 h 44"/>
                <a:gd name="T28" fmla="*/ 9 w 23"/>
                <a:gd name="T29" fmla="*/ 0 h 44"/>
                <a:gd name="T30" fmla="*/ 10 w 23"/>
                <a:gd name="T31" fmla="*/ 3 h 44"/>
                <a:gd name="T32" fmla="*/ 21 w 23"/>
                <a:gd name="T33" fmla="*/ 1 h 44"/>
                <a:gd name="T34" fmla="*/ 20 w 23"/>
                <a:gd name="T35" fmla="*/ 4 h 44"/>
                <a:gd name="T36" fmla="*/ 23 w 23"/>
                <a:gd name="T3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44">
                  <a:moveTo>
                    <a:pt x="23" y="4"/>
                  </a:moveTo>
                  <a:cubicBezTo>
                    <a:pt x="19" y="9"/>
                    <a:pt x="19" y="9"/>
                    <a:pt x="19" y="9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6" y="26"/>
                    <a:pt x="17" y="28"/>
                  </a:cubicBezTo>
                  <a:cubicBezTo>
                    <a:pt x="17" y="29"/>
                    <a:pt x="16" y="30"/>
                    <a:pt x="16" y="30"/>
                  </a:cubicBezTo>
                  <a:cubicBezTo>
                    <a:pt x="16" y="30"/>
                    <a:pt x="16" y="35"/>
                    <a:pt x="15" y="36"/>
                  </a:cubicBezTo>
                  <a:cubicBezTo>
                    <a:pt x="15" y="36"/>
                    <a:pt x="15" y="40"/>
                    <a:pt x="14" y="43"/>
                  </a:cubicBezTo>
                  <a:cubicBezTo>
                    <a:pt x="13" y="43"/>
                    <a:pt x="12" y="43"/>
                    <a:pt x="11" y="44"/>
                  </a:cubicBezTo>
                  <a:cubicBezTo>
                    <a:pt x="9" y="44"/>
                    <a:pt x="6" y="44"/>
                    <a:pt x="5" y="39"/>
                  </a:cubicBezTo>
                  <a:cubicBezTo>
                    <a:pt x="3" y="34"/>
                    <a:pt x="0" y="28"/>
                    <a:pt x="2" y="26"/>
                  </a:cubicBezTo>
                  <a:cubicBezTo>
                    <a:pt x="3" y="24"/>
                    <a:pt x="8" y="13"/>
                    <a:pt x="7" y="9"/>
                  </a:cubicBezTo>
                  <a:cubicBezTo>
                    <a:pt x="7" y="7"/>
                    <a:pt x="7" y="4"/>
                    <a:pt x="7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4"/>
                    <a:pt x="20" y="4"/>
                    <a:pt x="20" y="4"/>
                  </a:cubicBezTo>
                  <a:lnTo>
                    <a:pt x="23" y="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77" name="Freeform 178">
              <a:extLst>
                <a:ext uri="{FF2B5EF4-FFF2-40B4-BE49-F238E27FC236}">
                  <a16:creationId xmlns:a16="http://schemas.microsoft.com/office/drawing/2014/main" id="{F9EF34BC-EFBE-1A8F-48D9-36EA45855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13" y="3460750"/>
              <a:ext cx="681038" cy="1119188"/>
            </a:xfrm>
            <a:custGeom>
              <a:avLst/>
              <a:gdLst>
                <a:gd name="T0" fmla="*/ 52 w 62"/>
                <a:gd name="T1" fmla="*/ 69 h 102"/>
                <a:gd name="T2" fmla="*/ 58 w 62"/>
                <a:gd name="T3" fmla="*/ 78 h 102"/>
                <a:gd name="T4" fmla="*/ 51 w 62"/>
                <a:gd name="T5" fmla="*/ 87 h 102"/>
                <a:gd name="T6" fmla="*/ 54 w 62"/>
                <a:gd name="T7" fmla="*/ 90 h 102"/>
                <a:gd name="T8" fmla="*/ 38 w 62"/>
                <a:gd name="T9" fmla="*/ 95 h 102"/>
                <a:gd name="T10" fmla="*/ 23 w 62"/>
                <a:gd name="T11" fmla="*/ 96 h 102"/>
                <a:gd name="T12" fmla="*/ 19 w 62"/>
                <a:gd name="T13" fmla="*/ 100 h 102"/>
                <a:gd name="T14" fmla="*/ 13 w 62"/>
                <a:gd name="T15" fmla="*/ 101 h 102"/>
                <a:gd name="T16" fmla="*/ 9 w 62"/>
                <a:gd name="T17" fmla="*/ 99 h 102"/>
                <a:gd name="T18" fmla="*/ 19 w 62"/>
                <a:gd name="T19" fmla="*/ 89 h 102"/>
                <a:gd name="T20" fmla="*/ 28 w 62"/>
                <a:gd name="T21" fmla="*/ 87 h 102"/>
                <a:gd name="T22" fmla="*/ 19 w 62"/>
                <a:gd name="T23" fmla="*/ 85 h 102"/>
                <a:gd name="T24" fmla="*/ 12 w 62"/>
                <a:gd name="T25" fmla="*/ 83 h 102"/>
                <a:gd name="T26" fmla="*/ 16 w 62"/>
                <a:gd name="T27" fmla="*/ 78 h 102"/>
                <a:gd name="T28" fmla="*/ 19 w 62"/>
                <a:gd name="T29" fmla="*/ 71 h 102"/>
                <a:gd name="T30" fmla="*/ 17 w 62"/>
                <a:gd name="T31" fmla="*/ 65 h 102"/>
                <a:gd name="T32" fmla="*/ 26 w 62"/>
                <a:gd name="T33" fmla="*/ 65 h 102"/>
                <a:gd name="T34" fmla="*/ 25 w 62"/>
                <a:gd name="T35" fmla="*/ 56 h 102"/>
                <a:gd name="T36" fmla="*/ 22 w 62"/>
                <a:gd name="T37" fmla="*/ 52 h 102"/>
                <a:gd name="T38" fmla="*/ 23 w 62"/>
                <a:gd name="T39" fmla="*/ 47 h 102"/>
                <a:gd name="T40" fmla="*/ 15 w 62"/>
                <a:gd name="T41" fmla="*/ 48 h 102"/>
                <a:gd name="T42" fmla="*/ 13 w 62"/>
                <a:gd name="T43" fmla="*/ 44 h 102"/>
                <a:gd name="T44" fmla="*/ 14 w 62"/>
                <a:gd name="T45" fmla="*/ 37 h 102"/>
                <a:gd name="T46" fmla="*/ 9 w 62"/>
                <a:gd name="T47" fmla="*/ 41 h 102"/>
                <a:gd name="T48" fmla="*/ 8 w 62"/>
                <a:gd name="T49" fmla="*/ 38 h 102"/>
                <a:gd name="T50" fmla="*/ 5 w 62"/>
                <a:gd name="T51" fmla="*/ 37 h 102"/>
                <a:gd name="T52" fmla="*/ 7 w 62"/>
                <a:gd name="T53" fmla="*/ 32 h 102"/>
                <a:gd name="T54" fmla="*/ 6 w 62"/>
                <a:gd name="T55" fmla="*/ 30 h 102"/>
                <a:gd name="T56" fmla="*/ 5 w 62"/>
                <a:gd name="T57" fmla="*/ 27 h 102"/>
                <a:gd name="T58" fmla="*/ 7 w 62"/>
                <a:gd name="T59" fmla="*/ 21 h 102"/>
                <a:gd name="T60" fmla="*/ 2 w 62"/>
                <a:gd name="T61" fmla="*/ 16 h 102"/>
                <a:gd name="T62" fmla="*/ 6 w 62"/>
                <a:gd name="T63" fmla="*/ 14 h 102"/>
                <a:gd name="T64" fmla="*/ 7 w 62"/>
                <a:gd name="T65" fmla="*/ 15 h 102"/>
                <a:gd name="T66" fmla="*/ 10 w 62"/>
                <a:gd name="T67" fmla="*/ 10 h 102"/>
                <a:gd name="T68" fmla="*/ 12 w 62"/>
                <a:gd name="T69" fmla="*/ 2 h 102"/>
                <a:gd name="T70" fmla="*/ 27 w 62"/>
                <a:gd name="T71" fmla="*/ 3 h 102"/>
                <a:gd name="T72" fmla="*/ 20 w 62"/>
                <a:gd name="T73" fmla="*/ 12 h 102"/>
                <a:gd name="T74" fmla="*/ 24 w 62"/>
                <a:gd name="T75" fmla="*/ 13 h 102"/>
                <a:gd name="T76" fmla="*/ 35 w 62"/>
                <a:gd name="T77" fmla="*/ 15 h 102"/>
                <a:gd name="T78" fmla="*/ 28 w 62"/>
                <a:gd name="T79" fmla="*/ 30 h 102"/>
                <a:gd name="T80" fmla="*/ 29 w 62"/>
                <a:gd name="T81" fmla="*/ 39 h 102"/>
                <a:gd name="T82" fmla="*/ 40 w 62"/>
                <a:gd name="T83" fmla="*/ 50 h 102"/>
                <a:gd name="T84" fmla="*/ 45 w 62"/>
                <a:gd name="T85" fmla="*/ 53 h 102"/>
                <a:gd name="T86" fmla="*/ 47 w 62"/>
                <a:gd name="T87" fmla="*/ 62 h 102"/>
                <a:gd name="T88" fmla="*/ 49 w 62"/>
                <a:gd name="T89" fmla="*/ 68 h 102"/>
                <a:gd name="T90" fmla="*/ 52 w 62"/>
                <a:gd name="T91" fmla="*/ 6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52" y="69"/>
                  </a:moveTo>
                  <a:cubicBezTo>
                    <a:pt x="56" y="69"/>
                    <a:pt x="62" y="74"/>
                    <a:pt x="58" y="78"/>
                  </a:cubicBezTo>
                  <a:cubicBezTo>
                    <a:pt x="54" y="82"/>
                    <a:pt x="49" y="86"/>
                    <a:pt x="51" y="87"/>
                  </a:cubicBezTo>
                  <a:cubicBezTo>
                    <a:pt x="54" y="88"/>
                    <a:pt x="59" y="87"/>
                    <a:pt x="54" y="90"/>
                  </a:cubicBezTo>
                  <a:cubicBezTo>
                    <a:pt x="50" y="93"/>
                    <a:pt x="42" y="96"/>
                    <a:pt x="38" y="95"/>
                  </a:cubicBezTo>
                  <a:cubicBezTo>
                    <a:pt x="34" y="95"/>
                    <a:pt x="24" y="94"/>
                    <a:pt x="23" y="96"/>
                  </a:cubicBezTo>
                  <a:cubicBezTo>
                    <a:pt x="23" y="98"/>
                    <a:pt x="23" y="101"/>
                    <a:pt x="19" y="100"/>
                  </a:cubicBezTo>
                  <a:cubicBezTo>
                    <a:pt x="15" y="99"/>
                    <a:pt x="15" y="100"/>
                    <a:pt x="13" y="101"/>
                  </a:cubicBezTo>
                  <a:cubicBezTo>
                    <a:pt x="11" y="102"/>
                    <a:pt x="7" y="101"/>
                    <a:pt x="9" y="99"/>
                  </a:cubicBezTo>
                  <a:cubicBezTo>
                    <a:pt x="11" y="97"/>
                    <a:pt x="15" y="89"/>
                    <a:pt x="19" y="89"/>
                  </a:cubicBezTo>
                  <a:cubicBezTo>
                    <a:pt x="23" y="89"/>
                    <a:pt x="30" y="88"/>
                    <a:pt x="28" y="87"/>
                  </a:cubicBezTo>
                  <a:cubicBezTo>
                    <a:pt x="25" y="86"/>
                    <a:pt x="20" y="86"/>
                    <a:pt x="19" y="85"/>
                  </a:cubicBezTo>
                  <a:cubicBezTo>
                    <a:pt x="17" y="84"/>
                    <a:pt x="13" y="85"/>
                    <a:pt x="12" y="83"/>
                  </a:cubicBezTo>
                  <a:cubicBezTo>
                    <a:pt x="12" y="82"/>
                    <a:pt x="13" y="79"/>
                    <a:pt x="16" y="78"/>
                  </a:cubicBezTo>
                  <a:cubicBezTo>
                    <a:pt x="18" y="77"/>
                    <a:pt x="20" y="72"/>
                    <a:pt x="19" y="71"/>
                  </a:cubicBezTo>
                  <a:cubicBezTo>
                    <a:pt x="17" y="70"/>
                    <a:pt x="14" y="65"/>
                    <a:pt x="17" y="65"/>
                  </a:cubicBezTo>
                  <a:cubicBezTo>
                    <a:pt x="19" y="65"/>
                    <a:pt x="25" y="68"/>
                    <a:pt x="26" y="65"/>
                  </a:cubicBezTo>
                  <a:cubicBezTo>
                    <a:pt x="26" y="62"/>
                    <a:pt x="27" y="57"/>
                    <a:pt x="25" y="56"/>
                  </a:cubicBezTo>
                  <a:cubicBezTo>
                    <a:pt x="25" y="56"/>
                    <a:pt x="21" y="52"/>
                    <a:pt x="22" y="52"/>
                  </a:cubicBezTo>
                  <a:cubicBezTo>
                    <a:pt x="23" y="51"/>
                    <a:pt x="25" y="47"/>
                    <a:pt x="23" y="47"/>
                  </a:cubicBezTo>
                  <a:cubicBezTo>
                    <a:pt x="21" y="47"/>
                    <a:pt x="15" y="48"/>
                    <a:pt x="15" y="48"/>
                  </a:cubicBezTo>
                  <a:cubicBezTo>
                    <a:pt x="14" y="48"/>
                    <a:pt x="12" y="46"/>
                    <a:pt x="13" y="44"/>
                  </a:cubicBezTo>
                  <a:cubicBezTo>
                    <a:pt x="14" y="41"/>
                    <a:pt x="15" y="37"/>
                    <a:pt x="14" y="37"/>
                  </a:cubicBezTo>
                  <a:cubicBezTo>
                    <a:pt x="12" y="37"/>
                    <a:pt x="11" y="41"/>
                    <a:pt x="9" y="41"/>
                  </a:cubicBezTo>
                  <a:cubicBezTo>
                    <a:pt x="8" y="41"/>
                    <a:pt x="8" y="39"/>
                    <a:pt x="8" y="38"/>
                  </a:cubicBezTo>
                  <a:cubicBezTo>
                    <a:pt x="8" y="36"/>
                    <a:pt x="5" y="37"/>
                    <a:pt x="5" y="37"/>
                  </a:cubicBezTo>
                  <a:cubicBezTo>
                    <a:pt x="4" y="36"/>
                    <a:pt x="6" y="34"/>
                    <a:pt x="7" y="32"/>
                  </a:cubicBezTo>
                  <a:cubicBezTo>
                    <a:pt x="9" y="31"/>
                    <a:pt x="7" y="30"/>
                    <a:pt x="6" y="30"/>
                  </a:cubicBezTo>
                  <a:cubicBezTo>
                    <a:pt x="4" y="30"/>
                    <a:pt x="4" y="29"/>
                    <a:pt x="5" y="27"/>
                  </a:cubicBezTo>
                  <a:cubicBezTo>
                    <a:pt x="7" y="25"/>
                    <a:pt x="8" y="22"/>
                    <a:pt x="7" y="21"/>
                  </a:cubicBezTo>
                  <a:cubicBezTo>
                    <a:pt x="6" y="21"/>
                    <a:pt x="0" y="18"/>
                    <a:pt x="2" y="16"/>
                  </a:cubicBezTo>
                  <a:cubicBezTo>
                    <a:pt x="3" y="14"/>
                    <a:pt x="6" y="12"/>
                    <a:pt x="6" y="14"/>
                  </a:cubicBezTo>
                  <a:cubicBezTo>
                    <a:pt x="6" y="16"/>
                    <a:pt x="7" y="16"/>
                    <a:pt x="7" y="15"/>
                  </a:cubicBezTo>
                  <a:cubicBezTo>
                    <a:pt x="8" y="13"/>
                    <a:pt x="10" y="10"/>
                    <a:pt x="10" y="10"/>
                  </a:cubicBezTo>
                  <a:cubicBezTo>
                    <a:pt x="11" y="7"/>
                    <a:pt x="9" y="2"/>
                    <a:pt x="12" y="2"/>
                  </a:cubicBezTo>
                  <a:cubicBezTo>
                    <a:pt x="15" y="1"/>
                    <a:pt x="29" y="0"/>
                    <a:pt x="27" y="3"/>
                  </a:cubicBezTo>
                  <a:cubicBezTo>
                    <a:pt x="25" y="6"/>
                    <a:pt x="20" y="11"/>
                    <a:pt x="20" y="12"/>
                  </a:cubicBezTo>
                  <a:cubicBezTo>
                    <a:pt x="20" y="13"/>
                    <a:pt x="20" y="14"/>
                    <a:pt x="24" y="13"/>
                  </a:cubicBezTo>
                  <a:cubicBezTo>
                    <a:pt x="29" y="12"/>
                    <a:pt x="36" y="11"/>
                    <a:pt x="35" y="15"/>
                  </a:cubicBezTo>
                  <a:cubicBezTo>
                    <a:pt x="34" y="18"/>
                    <a:pt x="28" y="27"/>
                    <a:pt x="28" y="30"/>
                  </a:cubicBezTo>
                  <a:cubicBezTo>
                    <a:pt x="27" y="33"/>
                    <a:pt x="26" y="38"/>
                    <a:pt x="29" y="39"/>
                  </a:cubicBezTo>
                  <a:cubicBezTo>
                    <a:pt x="31" y="40"/>
                    <a:pt x="39" y="49"/>
                    <a:pt x="40" y="50"/>
                  </a:cubicBezTo>
                  <a:cubicBezTo>
                    <a:pt x="40" y="51"/>
                    <a:pt x="45" y="52"/>
                    <a:pt x="45" y="53"/>
                  </a:cubicBezTo>
                  <a:cubicBezTo>
                    <a:pt x="45" y="54"/>
                    <a:pt x="46" y="61"/>
                    <a:pt x="47" y="62"/>
                  </a:cubicBezTo>
                  <a:cubicBezTo>
                    <a:pt x="49" y="63"/>
                    <a:pt x="48" y="66"/>
                    <a:pt x="49" y="68"/>
                  </a:cubicBezTo>
                  <a:cubicBezTo>
                    <a:pt x="50" y="69"/>
                    <a:pt x="49" y="69"/>
                    <a:pt x="52" y="6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78" name="Freeform 179">
              <a:extLst>
                <a:ext uri="{FF2B5EF4-FFF2-40B4-BE49-F238E27FC236}">
                  <a16:creationId xmlns:a16="http://schemas.microsoft.com/office/drawing/2014/main" id="{1D66B6DF-542E-7BD4-3E20-3D116D96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2413" y="3932238"/>
              <a:ext cx="207963" cy="165100"/>
            </a:xfrm>
            <a:custGeom>
              <a:avLst/>
              <a:gdLst>
                <a:gd name="T0" fmla="*/ 13 w 19"/>
                <a:gd name="T1" fmla="*/ 3 h 15"/>
                <a:gd name="T2" fmla="*/ 12 w 19"/>
                <a:gd name="T3" fmla="*/ 15 h 15"/>
                <a:gd name="T4" fmla="*/ 11 w 19"/>
                <a:gd name="T5" fmla="*/ 14 h 15"/>
                <a:gd name="T6" fmla="*/ 8 w 19"/>
                <a:gd name="T7" fmla="*/ 14 h 15"/>
                <a:gd name="T8" fmla="*/ 6 w 19"/>
                <a:gd name="T9" fmla="*/ 9 h 15"/>
                <a:gd name="T10" fmla="*/ 2 w 19"/>
                <a:gd name="T11" fmla="*/ 13 h 15"/>
                <a:gd name="T12" fmla="*/ 0 w 19"/>
                <a:gd name="T13" fmla="*/ 11 h 15"/>
                <a:gd name="T14" fmla="*/ 0 w 19"/>
                <a:gd name="T15" fmla="*/ 8 h 15"/>
                <a:gd name="T16" fmla="*/ 3 w 19"/>
                <a:gd name="T17" fmla="*/ 5 h 15"/>
                <a:gd name="T18" fmla="*/ 6 w 19"/>
                <a:gd name="T19" fmla="*/ 0 h 15"/>
                <a:gd name="T20" fmla="*/ 13 w 19"/>
                <a:gd name="T21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5">
                  <a:moveTo>
                    <a:pt x="13" y="3"/>
                  </a:moveTo>
                  <a:cubicBezTo>
                    <a:pt x="19" y="12"/>
                    <a:pt x="14" y="11"/>
                    <a:pt x="12" y="1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0"/>
                    <a:pt x="13" y="3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79" name="Freeform 180">
              <a:extLst>
                <a:ext uri="{FF2B5EF4-FFF2-40B4-BE49-F238E27FC236}">
                  <a16:creationId xmlns:a16="http://schemas.microsoft.com/office/drawing/2014/main" id="{BA090CEA-9557-3592-CC3D-B151999D1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3505200"/>
              <a:ext cx="77788" cy="76200"/>
            </a:xfrm>
            <a:custGeom>
              <a:avLst/>
              <a:gdLst>
                <a:gd name="T0" fmla="*/ 7 w 7"/>
                <a:gd name="T1" fmla="*/ 1 h 7"/>
                <a:gd name="T2" fmla="*/ 6 w 7"/>
                <a:gd name="T3" fmla="*/ 2 h 7"/>
                <a:gd name="T4" fmla="*/ 5 w 7"/>
                <a:gd name="T5" fmla="*/ 7 h 7"/>
                <a:gd name="T6" fmla="*/ 4 w 7"/>
                <a:gd name="T7" fmla="*/ 7 h 7"/>
                <a:gd name="T8" fmla="*/ 3 w 7"/>
                <a:gd name="T9" fmla="*/ 7 h 7"/>
                <a:gd name="T10" fmla="*/ 0 w 7"/>
                <a:gd name="T11" fmla="*/ 6 h 7"/>
                <a:gd name="T12" fmla="*/ 0 w 7"/>
                <a:gd name="T13" fmla="*/ 5 h 7"/>
                <a:gd name="T14" fmla="*/ 1 w 7"/>
                <a:gd name="T15" fmla="*/ 2 h 7"/>
                <a:gd name="T16" fmla="*/ 3 w 7"/>
                <a:gd name="T17" fmla="*/ 0 h 7"/>
                <a:gd name="T18" fmla="*/ 5 w 7"/>
                <a:gd name="T19" fmla="*/ 0 h 7"/>
                <a:gd name="T20" fmla="*/ 7 w 7"/>
                <a:gd name="T2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7">
                  <a:moveTo>
                    <a:pt x="7" y="1"/>
                  </a:moveTo>
                  <a:cubicBezTo>
                    <a:pt x="7" y="1"/>
                    <a:pt x="6" y="2"/>
                    <a:pt x="6" y="2"/>
                  </a:cubicBezTo>
                  <a:cubicBezTo>
                    <a:pt x="5" y="4"/>
                    <a:pt x="5" y="5"/>
                    <a:pt x="5" y="7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7"/>
                    <a:pt x="4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5" y="0"/>
                    <a:pt x="6" y="0"/>
                    <a:pt x="7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80" name="Freeform 181">
              <a:extLst>
                <a:ext uri="{FF2B5EF4-FFF2-40B4-BE49-F238E27FC236}">
                  <a16:creationId xmlns:a16="http://schemas.microsoft.com/office/drawing/2014/main" id="{A397777B-23E7-6484-0CE8-4577D335A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638" y="3592513"/>
              <a:ext cx="42863" cy="66675"/>
            </a:xfrm>
            <a:custGeom>
              <a:avLst/>
              <a:gdLst>
                <a:gd name="T0" fmla="*/ 4 w 4"/>
                <a:gd name="T1" fmla="*/ 2 h 6"/>
                <a:gd name="T2" fmla="*/ 3 w 4"/>
                <a:gd name="T3" fmla="*/ 5 h 6"/>
                <a:gd name="T4" fmla="*/ 2 w 4"/>
                <a:gd name="T5" fmla="*/ 6 h 6"/>
                <a:gd name="T6" fmla="*/ 1 w 4"/>
                <a:gd name="T7" fmla="*/ 6 h 6"/>
                <a:gd name="T8" fmla="*/ 1 w 4"/>
                <a:gd name="T9" fmla="*/ 2 h 6"/>
                <a:gd name="T10" fmla="*/ 3 w 4"/>
                <a:gd name="T11" fmla="*/ 0 h 6"/>
                <a:gd name="T12" fmla="*/ 4 w 4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4" y="2"/>
                  </a:moveTo>
                  <a:cubicBezTo>
                    <a:pt x="4" y="3"/>
                    <a:pt x="3" y="4"/>
                    <a:pt x="3" y="5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1" y="0"/>
                    <a:pt x="3" y="0"/>
                  </a:cubicBezTo>
                  <a:cubicBezTo>
                    <a:pt x="4" y="1"/>
                    <a:pt x="4" y="2"/>
                    <a:pt x="4" y="2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81" name="Freeform 182">
              <a:extLst>
                <a:ext uri="{FF2B5EF4-FFF2-40B4-BE49-F238E27FC236}">
                  <a16:creationId xmlns:a16="http://schemas.microsoft.com/office/drawing/2014/main" id="{FB2C69E9-1914-26DD-AAA2-2D271F052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434" y="2231134"/>
              <a:ext cx="854075" cy="625475"/>
            </a:xfrm>
            <a:custGeom>
              <a:avLst/>
              <a:gdLst>
                <a:gd name="T0" fmla="*/ 78 w 78"/>
                <a:gd name="T1" fmla="*/ 24 h 57"/>
                <a:gd name="T2" fmla="*/ 68 w 78"/>
                <a:gd name="T3" fmla="*/ 39 h 57"/>
                <a:gd name="T4" fmla="*/ 42 w 78"/>
                <a:gd name="T5" fmla="*/ 55 h 57"/>
                <a:gd name="T6" fmla="*/ 29 w 78"/>
                <a:gd name="T7" fmla="*/ 49 h 57"/>
                <a:gd name="T8" fmla="*/ 14 w 78"/>
                <a:gd name="T9" fmla="*/ 48 h 57"/>
                <a:gd name="T10" fmla="*/ 20 w 78"/>
                <a:gd name="T11" fmla="*/ 41 h 57"/>
                <a:gd name="T12" fmla="*/ 16 w 78"/>
                <a:gd name="T13" fmla="*/ 33 h 57"/>
                <a:gd name="T14" fmla="*/ 7 w 78"/>
                <a:gd name="T15" fmla="*/ 29 h 57"/>
                <a:gd name="T16" fmla="*/ 19 w 78"/>
                <a:gd name="T17" fmla="*/ 23 h 57"/>
                <a:gd name="T18" fmla="*/ 8 w 78"/>
                <a:gd name="T19" fmla="*/ 23 h 57"/>
                <a:gd name="T20" fmla="*/ 5 w 78"/>
                <a:gd name="T21" fmla="*/ 17 h 57"/>
                <a:gd name="T22" fmla="*/ 14 w 78"/>
                <a:gd name="T23" fmla="*/ 5 h 57"/>
                <a:gd name="T24" fmla="*/ 23 w 78"/>
                <a:gd name="T25" fmla="*/ 10 h 57"/>
                <a:gd name="T26" fmla="*/ 30 w 78"/>
                <a:gd name="T27" fmla="*/ 18 h 57"/>
                <a:gd name="T28" fmla="*/ 34 w 78"/>
                <a:gd name="T29" fmla="*/ 11 h 57"/>
                <a:gd name="T30" fmla="*/ 37 w 78"/>
                <a:gd name="T31" fmla="*/ 12 h 57"/>
                <a:gd name="T32" fmla="*/ 47 w 78"/>
                <a:gd name="T33" fmla="*/ 8 h 57"/>
                <a:gd name="T34" fmla="*/ 54 w 78"/>
                <a:gd name="T35" fmla="*/ 10 h 57"/>
                <a:gd name="T36" fmla="*/ 60 w 78"/>
                <a:gd name="T37" fmla="*/ 2 h 57"/>
                <a:gd name="T38" fmla="*/ 70 w 78"/>
                <a:gd name="T39" fmla="*/ 9 h 57"/>
                <a:gd name="T40" fmla="*/ 78 w 78"/>
                <a:gd name="T41" fmla="*/ 2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57">
                  <a:moveTo>
                    <a:pt x="78" y="24"/>
                  </a:moveTo>
                  <a:cubicBezTo>
                    <a:pt x="77" y="30"/>
                    <a:pt x="77" y="35"/>
                    <a:pt x="68" y="39"/>
                  </a:cubicBezTo>
                  <a:cubicBezTo>
                    <a:pt x="60" y="43"/>
                    <a:pt x="47" y="57"/>
                    <a:pt x="42" y="55"/>
                  </a:cubicBezTo>
                  <a:cubicBezTo>
                    <a:pt x="38" y="53"/>
                    <a:pt x="33" y="50"/>
                    <a:pt x="29" y="49"/>
                  </a:cubicBezTo>
                  <a:cubicBezTo>
                    <a:pt x="25" y="48"/>
                    <a:pt x="14" y="50"/>
                    <a:pt x="14" y="48"/>
                  </a:cubicBezTo>
                  <a:cubicBezTo>
                    <a:pt x="15" y="45"/>
                    <a:pt x="20" y="43"/>
                    <a:pt x="20" y="41"/>
                  </a:cubicBezTo>
                  <a:cubicBezTo>
                    <a:pt x="20" y="38"/>
                    <a:pt x="21" y="33"/>
                    <a:pt x="16" y="33"/>
                  </a:cubicBezTo>
                  <a:cubicBezTo>
                    <a:pt x="10" y="33"/>
                    <a:pt x="0" y="30"/>
                    <a:pt x="7" y="29"/>
                  </a:cubicBezTo>
                  <a:cubicBezTo>
                    <a:pt x="14" y="28"/>
                    <a:pt x="20" y="26"/>
                    <a:pt x="19" y="23"/>
                  </a:cubicBezTo>
                  <a:cubicBezTo>
                    <a:pt x="17" y="21"/>
                    <a:pt x="11" y="23"/>
                    <a:pt x="8" y="23"/>
                  </a:cubicBezTo>
                  <a:cubicBezTo>
                    <a:pt x="6" y="23"/>
                    <a:pt x="1" y="24"/>
                    <a:pt x="5" y="17"/>
                  </a:cubicBezTo>
                  <a:cubicBezTo>
                    <a:pt x="8" y="11"/>
                    <a:pt x="12" y="6"/>
                    <a:pt x="14" y="5"/>
                  </a:cubicBezTo>
                  <a:cubicBezTo>
                    <a:pt x="16" y="4"/>
                    <a:pt x="22" y="5"/>
                    <a:pt x="23" y="10"/>
                  </a:cubicBezTo>
                  <a:cubicBezTo>
                    <a:pt x="23" y="14"/>
                    <a:pt x="29" y="24"/>
                    <a:pt x="30" y="18"/>
                  </a:cubicBezTo>
                  <a:cubicBezTo>
                    <a:pt x="31" y="11"/>
                    <a:pt x="32" y="7"/>
                    <a:pt x="34" y="11"/>
                  </a:cubicBezTo>
                  <a:cubicBezTo>
                    <a:pt x="36" y="15"/>
                    <a:pt x="34" y="17"/>
                    <a:pt x="37" y="12"/>
                  </a:cubicBezTo>
                  <a:cubicBezTo>
                    <a:pt x="41" y="7"/>
                    <a:pt x="43" y="6"/>
                    <a:pt x="47" y="8"/>
                  </a:cubicBezTo>
                  <a:cubicBezTo>
                    <a:pt x="50" y="11"/>
                    <a:pt x="54" y="14"/>
                    <a:pt x="54" y="10"/>
                  </a:cubicBezTo>
                  <a:cubicBezTo>
                    <a:pt x="54" y="6"/>
                    <a:pt x="57" y="0"/>
                    <a:pt x="60" y="2"/>
                  </a:cubicBezTo>
                  <a:cubicBezTo>
                    <a:pt x="63" y="4"/>
                    <a:pt x="67" y="6"/>
                    <a:pt x="70" y="9"/>
                  </a:cubicBezTo>
                  <a:cubicBezTo>
                    <a:pt x="73" y="13"/>
                    <a:pt x="78" y="24"/>
                    <a:pt x="78" y="24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82" name="Freeform 183">
              <a:extLst>
                <a:ext uri="{FF2B5EF4-FFF2-40B4-BE49-F238E27FC236}">
                  <a16:creationId xmlns:a16="http://schemas.microsoft.com/office/drawing/2014/main" id="{F9A5BC4C-DBD5-AA62-95A5-B51F20339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3376" y="1550988"/>
              <a:ext cx="1787525" cy="3962400"/>
            </a:xfrm>
            <a:custGeom>
              <a:avLst/>
              <a:gdLst>
                <a:gd name="T0" fmla="*/ 125 w 163"/>
                <a:gd name="T1" fmla="*/ 48 h 361"/>
                <a:gd name="T2" fmla="*/ 106 w 163"/>
                <a:gd name="T3" fmla="*/ 58 h 361"/>
                <a:gd name="T4" fmla="*/ 70 w 163"/>
                <a:gd name="T5" fmla="*/ 83 h 361"/>
                <a:gd name="T6" fmla="*/ 65 w 163"/>
                <a:gd name="T7" fmla="*/ 101 h 361"/>
                <a:gd name="T8" fmla="*/ 37 w 163"/>
                <a:gd name="T9" fmla="*/ 53 h 361"/>
                <a:gd name="T10" fmla="*/ 89 w 163"/>
                <a:gd name="T11" fmla="*/ 59 h 361"/>
                <a:gd name="T12" fmla="*/ 43 w 163"/>
                <a:gd name="T13" fmla="*/ 7 h 361"/>
                <a:gd name="T14" fmla="*/ 21 w 163"/>
                <a:gd name="T15" fmla="*/ 3 h 361"/>
                <a:gd name="T16" fmla="*/ 13 w 163"/>
                <a:gd name="T17" fmla="*/ 8 h 361"/>
                <a:gd name="T18" fmla="*/ 9 w 163"/>
                <a:gd name="T19" fmla="*/ 18 h 361"/>
                <a:gd name="T20" fmla="*/ 15 w 163"/>
                <a:gd name="T21" fmla="*/ 43 h 361"/>
                <a:gd name="T22" fmla="*/ 15 w 163"/>
                <a:gd name="T23" fmla="*/ 72 h 361"/>
                <a:gd name="T24" fmla="*/ 14 w 163"/>
                <a:gd name="T25" fmla="*/ 84 h 361"/>
                <a:gd name="T26" fmla="*/ 18 w 163"/>
                <a:gd name="T27" fmla="*/ 94 h 361"/>
                <a:gd name="T28" fmla="*/ 28 w 163"/>
                <a:gd name="T29" fmla="*/ 116 h 361"/>
                <a:gd name="T30" fmla="*/ 18 w 163"/>
                <a:gd name="T31" fmla="*/ 156 h 361"/>
                <a:gd name="T32" fmla="*/ 6 w 163"/>
                <a:gd name="T33" fmla="*/ 166 h 361"/>
                <a:gd name="T34" fmla="*/ 0 w 163"/>
                <a:gd name="T35" fmla="*/ 189 h 361"/>
                <a:gd name="T36" fmla="*/ 1 w 163"/>
                <a:gd name="T37" fmla="*/ 198 h 361"/>
                <a:gd name="T38" fmla="*/ 10 w 163"/>
                <a:gd name="T39" fmla="*/ 209 h 361"/>
                <a:gd name="T40" fmla="*/ 16 w 163"/>
                <a:gd name="T41" fmla="*/ 211 h 361"/>
                <a:gd name="T42" fmla="*/ 24 w 163"/>
                <a:gd name="T43" fmla="*/ 212 h 361"/>
                <a:gd name="T44" fmla="*/ 24 w 163"/>
                <a:gd name="T45" fmla="*/ 219 h 361"/>
                <a:gd name="T46" fmla="*/ 27 w 163"/>
                <a:gd name="T47" fmla="*/ 230 h 361"/>
                <a:gd name="T48" fmla="*/ 35 w 163"/>
                <a:gd name="T49" fmla="*/ 234 h 361"/>
                <a:gd name="T50" fmla="*/ 33 w 163"/>
                <a:gd name="T51" fmla="*/ 242 h 361"/>
                <a:gd name="T52" fmla="*/ 29 w 163"/>
                <a:gd name="T53" fmla="*/ 249 h 361"/>
                <a:gd name="T54" fmla="*/ 34 w 163"/>
                <a:gd name="T55" fmla="*/ 251 h 361"/>
                <a:gd name="T56" fmla="*/ 39 w 163"/>
                <a:gd name="T57" fmla="*/ 251 h 361"/>
                <a:gd name="T58" fmla="*/ 48 w 163"/>
                <a:gd name="T59" fmla="*/ 257 h 361"/>
                <a:gd name="T60" fmla="*/ 53 w 163"/>
                <a:gd name="T61" fmla="*/ 262 h 361"/>
                <a:gd name="T62" fmla="*/ 54 w 163"/>
                <a:gd name="T63" fmla="*/ 269 h 361"/>
                <a:gd name="T64" fmla="*/ 63 w 163"/>
                <a:gd name="T65" fmla="*/ 273 h 361"/>
                <a:gd name="T66" fmla="*/ 75 w 163"/>
                <a:gd name="T67" fmla="*/ 275 h 361"/>
                <a:gd name="T68" fmla="*/ 87 w 163"/>
                <a:gd name="T69" fmla="*/ 281 h 361"/>
                <a:gd name="T70" fmla="*/ 86 w 163"/>
                <a:gd name="T71" fmla="*/ 287 h 361"/>
                <a:gd name="T72" fmla="*/ 84 w 163"/>
                <a:gd name="T73" fmla="*/ 297 h 361"/>
                <a:gd name="T74" fmla="*/ 79 w 163"/>
                <a:gd name="T75" fmla="*/ 305 h 361"/>
                <a:gd name="T76" fmla="*/ 72 w 163"/>
                <a:gd name="T77" fmla="*/ 330 h 361"/>
                <a:gd name="T78" fmla="*/ 97 w 163"/>
                <a:gd name="T79" fmla="*/ 343 h 361"/>
                <a:gd name="T80" fmla="*/ 113 w 163"/>
                <a:gd name="T81" fmla="*/ 349 h 361"/>
                <a:gd name="T82" fmla="*/ 123 w 163"/>
                <a:gd name="T83" fmla="*/ 349 h 361"/>
                <a:gd name="T84" fmla="*/ 132 w 163"/>
                <a:gd name="T85" fmla="*/ 356 h 361"/>
                <a:gd name="T86" fmla="*/ 144 w 163"/>
                <a:gd name="T87" fmla="*/ 356 h 361"/>
                <a:gd name="T88" fmla="*/ 134 w 163"/>
                <a:gd name="T89" fmla="*/ 328 h 361"/>
                <a:gd name="T90" fmla="*/ 142 w 163"/>
                <a:gd name="T91" fmla="*/ 309 h 361"/>
                <a:gd name="T92" fmla="*/ 133 w 163"/>
                <a:gd name="T93" fmla="*/ 299 h 361"/>
                <a:gd name="T94" fmla="*/ 133 w 163"/>
                <a:gd name="T95" fmla="*/ 285 h 361"/>
                <a:gd name="T96" fmla="*/ 144 w 163"/>
                <a:gd name="T97" fmla="*/ 277 h 361"/>
                <a:gd name="T98" fmla="*/ 149 w 163"/>
                <a:gd name="T99" fmla="*/ 264 h 361"/>
                <a:gd name="T100" fmla="*/ 163 w 163"/>
                <a:gd name="T101" fmla="*/ 26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3" h="361">
                  <a:moveTo>
                    <a:pt x="141" y="40"/>
                  </a:moveTo>
                  <a:cubicBezTo>
                    <a:pt x="130" y="53"/>
                    <a:pt x="132" y="52"/>
                    <a:pt x="127" y="50"/>
                  </a:cubicBezTo>
                  <a:cubicBezTo>
                    <a:pt x="126" y="49"/>
                    <a:pt x="126" y="49"/>
                    <a:pt x="125" y="48"/>
                  </a:cubicBezTo>
                  <a:cubicBezTo>
                    <a:pt x="114" y="50"/>
                    <a:pt x="114" y="50"/>
                    <a:pt x="114" y="50"/>
                  </a:cubicBezTo>
                  <a:cubicBezTo>
                    <a:pt x="115" y="53"/>
                    <a:pt x="116" y="56"/>
                    <a:pt x="116" y="58"/>
                  </a:cubicBezTo>
                  <a:cubicBezTo>
                    <a:pt x="116" y="63"/>
                    <a:pt x="112" y="62"/>
                    <a:pt x="106" y="58"/>
                  </a:cubicBezTo>
                  <a:cubicBezTo>
                    <a:pt x="99" y="55"/>
                    <a:pt x="89" y="70"/>
                    <a:pt x="85" y="73"/>
                  </a:cubicBezTo>
                  <a:cubicBezTo>
                    <a:pt x="81" y="76"/>
                    <a:pt x="85" y="78"/>
                    <a:pt x="89" y="84"/>
                  </a:cubicBezTo>
                  <a:cubicBezTo>
                    <a:pt x="92" y="91"/>
                    <a:pt x="76" y="87"/>
                    <a:pt x="70" y="83"/>
                  </a:cubicBezTo>
                  <a:cubicBezTo>
                    <a:pt x="64" y="79"/>
                    <a:pt x="62" y="84"/>
                    <a:pt x="65" y="88"/>
                  </a:cubicBezTo>
                  <a:cubicBezTo>
                    <a:pt x="67" y="92"/>
                    <a:pt x="71" y="94"/>
                    <a:pt x="72" y="98"/>
                  </a:cubicBezTo>
                  <a:cubicBezTo>
                    <a:pt x="73" y="101"/>
                    <a:pt x="69" y="101"/>
                    <a:pt x="65" y="101"/>
                  </a:cubicBezTo>
                  <a:cubicBezTo>
                    <a:pt x="62" y="100"/>
                    <a:pt x="54" y="94"/>
                    <a:pt x="53" y="90"/>
                  </a:cubicBezTo>
                  <a:cubicBezTo>
                    <a:pt x="52" y="86"/>
                    <a:pt x="51" y="73"/>
                    <a:pt x="51" y="68"/>
                  </a:cubicBezTo>
                  <a:cubicBezTo>
                    <a:pt x="50" y="63"/>
                    <a:pt x="42" y="60"/>
                    <a:pt x="37" y="53"/>
                  </a:cubicBezTo>
                  <a:cubicBezTo>
                    <a:pt x="33" y="47"/>
                    <a:pt x="35" y="49"/>
                    <a:pt x="37" y="50"/>
                  </a:cubicBezTo>
                  <a:cubicBezTo>
                    <a:pt x="39" y="51"/>
                    <a:pt x="48" y="55"/>
                    <a:pt x="63" y="62"/>
                  </a:cubicBezTo>
                  <a:cubicBezTo>
                    <a:pt x="78" y="69"/>
                    <a:pt x="82" y="66"/>
                    <a:pt x="89" y="59"/>
                  </a:cubicBezTo>
                  <a:cubicBezTo>
                    <a:pt x="96" y="53"/>
                    <a:pt x="94" y="51"/>
                    <a:pt x="94" y="42"/>
                  </a:cubicBezTo>
                  <a:cubicBezTo>
                    <a:pt x="93" y="33"/>
                    <a:pt x="77" y="28"/>
                    <a:pt x="68" y="19"/>
                  </a:cubicBezTo>
                  <a:cubicBezTo>
                    <a:pt x="58" y="9"/>
                    <a:pt x="52" y="8"/>
                    <a:pt x="43" y="7"/>
                  </a:cubicBezTo>
                  <a:cubicBezTo>
                    <a:pt x="37" y="7"/>
                    <a:pt x="29" y="3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9" y="18"/>
                    <a:pt x="9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13" y="30"/>
                    <a:pt x="15" y="33"/>
                  </a:cubicBezTo>
                  <a:cubicBezTo>
                    <a:pt x="18" y="36"/>
                    <a:pt x="16" y="41"/>
                    <a:pt x="15" y="43"/>
                  </a:cubicBezTo>
                  <a:cubicBezTo>
                    <a:pt x="15" y="44"/>
                    <a:pt x="11" y="49"/>
                    <a:pt x="11" y="50"/>
                  </a:cubicBezTo>
                  <a:cubicBezTo>
                    <a:pt x="11" y="51"/>
                    <a:pt x="18" y="72"/>
                    <a:pt x="18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6" y="82"/>
                    <a:pt x="16" y="82"/>
                    <a:pt x="16" y="82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15" y="86"/>
                    <a:pt x="15" y="86"/>
                    <a:pt x="15" y="86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21" y="98"/>
                    <a:pt x="21" y="98"/>
                    <a:pt x="21" y="98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31" y="111"/>
                    <a:pt x="28" y="116"/>
                  </a:cubicBezTo>
                  <a:cubicBezTo>
                    <a:pt x="25" y="121"/>
                    <a:pt x="9" y="141"/>
                    <a:pt x="2" y="150"/>
                  </a:cubicBezTo>
                  <a:cubicBezTo>
                    <a:pt x="8" y="149"/>
                    <a:pt x="9" y="152"/>
                    <a:pt x="10" y="153"/>
                  </a:cubicBezTo>
                  <a:cubicBezTo>
                    <a:pt x="11" y="154"/>
                    <a:pt x="17" y="155"/>
                    <a:pt x="18" y="156"/>
                  </a:cubicBezTo>
                  <a:cubicBezTo>
                    <a:pt x="20" y="158"/>
                    <a:pt x="15" y="158"/>
                    <a:pt x="13" y="158"/>
                  </a:cubicBezTo>
                  <a:cubicBezTo>
                    <a:pt x="10" y="158"/>
                    <a:pt x="8" y="162"/>
                    <a:pt x="5" y="163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66"/>
                    <a:pt x="1" y="170"/>
                    <a:pt x="1" y="172"/>
                  </a:cubicBezTo>
                  <a:cubicBezTo>
                    <a:pt x="0" y="174"/>
                    <a:pt x="3" y="183"/>
                    <a:pt x="3" y="183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2" y="192"/>
                    <a:pt x="2" y="192"/>
                    <a:pt x="2" y="192"/>
                  </a:cubicBezTo>
                  <a:cubicBezTo>
                    <a:pt x="1" y="198"/>
                    <a:pt x="1" y="198"/>
                    <a:pt x="1" y="198"/>
                  </a:cubicBezTo>
                  <a:cubicBezTo>
                    <a:pt x="5" y="197"/>
                    <a:pt x="5" y="197"/>
                    <a:pt x="5" y="197"/>
                  </a:cubicBezTo>
                  <a:cubicBezTo>
                    <a:pt x="5" y="206"/>
                    <a:pt x="5" y="206"/>
                    <a:pt x="5" y="206"/>
                  </a:cubicBezTo>
                  <a:cubicBezTo>
                    <a:pt x="10" y="209"/>
                    <a:pt x="10" y="209"/>
                    <a:pt x="10" y="209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12"/>
                    <a:pt x="14" y="212"/>
                    <a:pt x="14" y="212"/>
                  </a:cubicBezTo>
                  <a:cubicBezTo>
                    <a:pt x="16" y="211"/>
                    <a:pt x="16" y="211"/>
                    <a:pt x="16" y="211"/>
                  </a:cubicBezTo>
                  <a:cubicBezTo>
                    <a:pt x="20" y="209"/>
                    <a:pt x="20" y="209"/>
                    <a:pt x="20" y="209"/>
                  </a:cubicBezTo>
                  <a:cubicBezTo>
                    <a:pt x="22" y="211"/>
                    <a:pt x="22" y="211"/>
                    <a:pt x="22" y="211"/>
                  </a:cubicBezTo>
                  <a:cubicBezTo>
                    <a:pt x="24" y="212"/>
                    <a:pt x="24" y="212"/>
                    <a:pt x="24" y="212"/>
                  </a:cubicBezTo>
                  <a:cubicBezTo>
                    <a:pt x="24" y="215"/>
                    <a:pt x="24" y="215"/>
                    <a:pt x="24" y="215"/>
                  </a:cubicBezTo>
                  <a:cubicBezTo>
                    <a:pt x="22" y="217"/>
                    <a:pt x="22" y="217"/>
                    <a:pt x="22" y="217"/>
                  </a:cubicBezTo>
                  <a:cubicBezTo>
                    <a:pt x="24" y="219"/>
                    <a:pt x="24" y="219"/>
                    <a:pt x="24" y="219"/>
                  </a:cubicBezTo>
                  <a:cubicBezTo>
                    <a:pt x="23" y="222"/>
                    <a:pt x="23" y="222"/>
                    <a:pt x="23" y="222"/>
                  </a:cubicBezTo>
                  <a:cubicBezTo>
                    <a:pt x="26" y="224"/>
                    <a:pt x="26" y="224"/>
                    <a:pt x="26" y="224"/>
                  </a:cubicBezTo>
                  <a:cubicBezTo>
                    <a:pt x="27" y="230"/>
                    <a:pt x="27" y="230"/>
                    <a:pt x="27" y="230"/>
                  </a:cubicBezTo>
                  <a:cubicBezTo>
                    <a:pt x="31" y="230"/>
                    <a:pt x="31" y="230"/>
                    <a:pt x="31" y="230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5" y="234"/>
                    <a:pt x="35" y="234"/>
                    <a:pt x="35" y="234"/>
                  </a:cubicBezTo>
                  <a:cubicBezTo>
                    <a:pt x="35" y="236"/>
                    <a:pt x="35" y="236"/>
                    <a:pt x="35" y="236"/>
                  </a:cubicBezTo>
                  <a:cubicBezTo>
                    <a:pt x="37" y="238"/>
                    <a:pt x="37" y="238"/>
                    <a:pt x="37" y="238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27" y="242"/>
                    <a:pt x="27" y="242"/>
                    <a:pt x="27" y="242"/>
                  </a:cubicBezTo>
                  <a:cubicBezTo>
                    <a:pt x="27" y="249"/>
                    <a:pt x="27" y="249"/>
                    <a:pt x="27" y="249"/>
                  </a:cubicBezTo>
                  <a:cubicBezTo>
                    <a:pt x="29" y="249"/>
                    <a:pt x="29" y="249"/>
                    <a:pt x="29" y="249"/>
                  </a:cubicBezTo>
                  <a:cubicBezTo>
                    <a:pt x="29" y="254"/>
                    <a:pt x="29" y="254"/>
                    <a:pt x="29" y="254"/>
                  </a:cubicBezTo>
                  <a:cubicBezTo>
                    <a:pt x="34" y="254"/>
                    <a:pt x="34" y="254"/>
                    <a:pt x="34" y="254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7" y="251"/>
                    <a:pt x="37" y="251"/>
                    <a:pt x="37" y="251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43" y="250"/>
                    <a:pt x="43" y="250"/>
                    <a:pt x="43" y="250"/>
                  </a:cubicBezTo>
                  <a:cubicBezTo>
                    <a:pt x="45" y="253"/>
                    <a:pt x="45" y="253"/>
                    <a:pt x="45" y="253"/>
                  </a:cubicBezTo>
                  <a:cubicBezTo>
                    <a:pt x="48" y="257"/>
                    <a:pt x="48" y="257"/>
                    <a:pt x="48" y="257"/>
                  </a:cubicBezTo>
                  <a:cubicBezTo>
                    <a:pt x="45" y="257"/>
                    <a:pt x="45" y="257"/>
                    <a:pt x="45" y="257"/>
                  </a:cubicBezTo>
                  <a:cubicBezTo>
                    <a:pt x="46" y="262"/>
                    <a:pt x="46" y="262"/>
                    <a:pt x="46" y="262"/>
                  </a:cubicBezTo>
                  <a:cubicBezTo>
                    <a:pt x="53" y="262"/>
                    <a:pt x="53" y="262"/>
                    <a:pt x="53" y="262"/>
                  </a:cubicBezTo>
                  <a:cubicBezTo>
                    <a:pt x="53" y="266"/>
                    <a:pt x="53" y="266"/>
                    <a:pt x="53" y="266"/>
                  </a:cubicBezTo>
                  <a:cubicBezTo>
                    <a:pt x="54" y="266"/>
                    <a:pt x="54" y="266"/>
                    <a:pt x="54" y="266"/>
                  </a:cubicBezTo>
                  <a:cubicBezTo>
                    <a:pt x="54" y="269"/>
                    <a:pt x="54" y="269"/>
                    <a:pt x="54" y="269"/>
                  </a:cubicBezTo>
                  <a:cubicBezTo>
                    <a:pt x="56" y="273"/>
                    <a:pt x="56" y="273"/>
                    <a:pt x="56" y="273"/>
                  </a:cubicBezTo>
                  <a:cubicBezTo>
                    <a:pt x="58" y="270"/>
                    <a:pt x="58" y="270"/>
                    <a:pt x="58" y="270"/>
                  </a:cubicBezTo>
                  <a:cubicBezTo>
                    <a:pt x="58" y="270"/>
                    <a:pt x="61" y="273"/>
                    <a:pt x="63" y="273"/>
                  </a:cubicBezTo>
                  <a:cubicBezTo>
                    <a:pt x="64" y="273"/>
                    <a:pt x="68" y="271"/>
                    <a:pt x="68" y="271"/>
                  </a:cubicBezTo>
                  <a:cubicBezTo>
                    <a:pt x="68" y="271"/>
                    <a:pt x="71" y="278"/>
                    <a:pt x="72" y="277"/>
                  </a:cubicBezTo>
                  <a:cubicBezTo>
                    <a:pt x="73" y="276"/>
                    <a:pt x="75" y="275"/>
                    <a:pt x="75" y="275"/>
                  </a:cubicBezTo>
                  <a:cubicBezTo>
                    <a:pt x="79" y="279"/>
                    <a:pt x="79" y="279"/>
                    <a:pt x="79" y="279"/>
                  </a:cubicBezTo>
                  <a:cubicBezTo>
                    <a:pt x="79" y="279"/>
                    <a:pt x="82" y="280"/>
                    <a:pt x="83" y="280"/>
                  </a:cubicBezTo>
                  <a:cubicBezTo>
                    <a:pt x="85" y="280"/>
                    <a:pt x="87" y="280"/>
                    <a:pt x="87" y="281"/>
                  </a:cubicBezTo>
                  <a:cubicBezTo>
                    <a:pt x="87" y="282"/>
                    <a:pt x="86" y="285"/>
                    <a:pt x="86" y="285"/>
                  </a:cubicBezTo>
                  <a:cubicBezTo>
                    <a:pt x="82" y="286"/>
                    <a:pt x="82" y="286"/>
                    <a:pt x="82" y="286"/>
                  </a:cubicBezTo>
                  <a:cubicBezTo>
                    <a:pt x="86" y="287"/>
                    <a:pt x="86" y="287"/>
                    <a:pt x="86" y="287"/>
                  </a:cubicBezTo>
                  <a:cubicBezTo>
                    <a:pt x="82" y="291"/>
                    <a:pt x="82" y="291"/>
                    <a:pt x="82" y="291"/>
                  </a:cubicBezTo>
                  <a:cubicBezTo>
                    <a:pt x="82" y="291"/>
                    <a:pt x="86" y="292"/>
                    <a:pt x="86" y="294"/>
                  </a:cubicBezTo>
                  <a:cubicBezTo>
                    <a:pt x="86" y="295"/>
                    <a:pt x="86" y="297"/>
                    <a:pt x="84" y="297"/>
                  </a:cubicBezTo>
                  <a:cubicBezTo>
                    <a:pt x="82" y="297"/>
                    <a:pt x="77" y="297"/>
                    <a:pt x="76" y="299"/>
                  </a:cubicBezTo>
                  <a:cubicBezTo>
                    <a:pt x="75" y="300"/>
                    <a:pt x="74" y="303"/>
                    <a:pt x="73" y="305"/>
                  </a:cubicBezTo>
                  <a:cubicBezTo>
                    <a:pt x="75" y="305"/>
                    <a:pt x="77" y="305"/>
                    <a:pt x="79" y="305"/>
                  </a:cubicBezTo>
                  <a:cubicBezTo>
                    <a:pt x="84" y="305"/>
                    <a:pt x="79" y="307"/>
                    <a:pt x="78" y="308"/>
                  </a:cubicBezTo>
                  <a:cubicBezTo>
                    <a:pt x="77" y="309"/>
                    <a:pt x="73" y="314"/>
                    <a:pt x="70" y="319"/>
                  </a:cubicBezTo>
                  <a:cubicBezTo>
                    <a:pt x="67" y="324"/>
                    <a:pt x="69" y="329"/>
                    <a:pt x="72" y="330"/>
                  </a:cubicBezTo>
                  <a:cubicBezTo>
                    <a:pt x="74" y="330"/>
                    <a:pt x="79" y="336"/>
                    <a:pt x="86" y="341"/>
                  </a:cubicBezTo>
                  <a:cubicBezTo>
                    <a:pt x="88" y="340"/>
                    <a:pt x="88" y="340"/>
                    <a:pt x="88" y="340"/>
                  </a:cubicBezTo>
                  <a:cubicBezTo>
                    <a:pt x="97" y="343"/>
                    <a:pt x="97" y="343"/>
                    <a:pt x="97" y="343"/>
                  </a:cubicBezTo>
                  <a:cubicBezTo>
                    <a:pt x="103" y="342"/>
                    <a:pt x="103" y="342"/>
                    <a:pt x="103" y="342"/>
                  </a:cubicBezTo>
                  <a:cubicBezTo>
                    <a:pt x="111" y="347"/>
                    <a:pt x="111" y="347"/>
                    <a:pt x="111" y="347"/>
                  </a:cubicBezTo>
                  <a:cubicBezTo>
                    <a:pt x="113" y="349"/>
                    <a:pt x="113" y="349"/>
                    <a:pt x="113" y="349"/>
                  </a:cubicBezTo>
                  <a:cubicBezTo>
                    <a:pt x="117" y="348"/>
                    <a:pt x="117" y="348"/>
                    <a:pt x="117" y="348"/>
                  </a:cubicBezTo>
                  <a:cubicBezTo>
                    <a:pt x="121" y="347"/>
                    <a:pt x="121" y="347"/>
                    <a:pt x="121" y="347"/>
                  </a:cubicBezTo>
                  <a:cubicBezTo>
                    <a:pt x="123" y="349"/>
                    <a:pt x="123" y="349"/>
                    <a:pt x="123" y="349"/>
                  </a:cubicBezTo>
                  <a:cubicBezTo>
                    <a:pt x="126" y="354"/>
                    <a:pt x="126" y="354"/>
                    <a:pt x="126" y="354"/>
                  </a:cubicBezTo>
                  <a:cubicBezTo>
                    <a:pt x="128" y="355"/>
                    <a:pt x="128" y="355"/>
                    <a:pt x="128" y="355"/>
                  </a:cubicBezTo>
                  <a:cubicBezTo>
                    <a:pt x="132" y="356"/>
                    <a:pt x="132" y="356"/>
                    <a:pt x="132" y="356"/>
                  </a:cubicBezTo>
                  <a:cubicBezTo>
                    <a:pt x="135" y="360"/>
                    <a:pt x="135" y="360"/>
                    <a:pt x="135" y="360"/>
                  </a:cubicBezTo>
                  <a:cubicBezTo>
                    <a:pt x="139" y="361"/>
                    <a:pt x="139" y="361"/>
                    <a:pt x="139" y="361"/>
                  </a:cubicBezTo>
                  <a:cubicBezTo>
                    <a:pt x="144" y="356"/>
                    <a:pt x="144" y="356"/>
                    <a:pt x="144" y="356"/>
                  </a:cubicBezTo>
                  <a:cubicBezTo>
                    <a:pt x="143" y="355"/>
                    <a:pt x="143" y="355"/>
                    <a:pt x="142" y="354"/>
                  </a:cubicBezTo>
                  <a:cubicBezTo>
                    <a:pt x="138" y="351"/>
                    <a:pt x="138" y="344"/>
                    <a:pt x="137" y="339"/>
                  </a:cubicBezTo>
                  <a:cubicBezTo>
                    <a:pt x="137" y="335"/>
                    <a:pt x="134" y="331"/>
                    <a:pt x="134" y="328"/>
                  </a:cubicBezTo>
                  <a:cubicBezTo>
                    <a:pt x="134" y="325"/>
                    <a:pt x="144" y="318"/>
                    <a:pt x="149" y="314"/>
                  </a:cubicBezTo>
                  <a:cubicBezTo>
                    <a:pt x="149" y="314"/>
                    <a:pt x="149" y="314"/>
                    <a:pt x="149" y="314"/>
                  </a:cubicBezTo>
                  <a:cubicBezTo>
                    <a:pt x="142" y="309"/>
                    <a:pt x="142" y="309"/>
                    <a:pt x="142" y="309"/>
                  </a:cubicBezTo>
                  <a:cubicBezTo>
                    <a:pt x="146" y="308"/>
                    <a:pt x="146" y="308"/>
                    <a:pt x="146" y="308"/>
                  </a:cubicBezTo>
                  <a:cubicBezTo>
                    <a:pt x="140" y="299"/>
                    <a:pt x="140" y="299"/>
                    <a:pt x="140" y="299"/>
                  </a:cubicBezTo>
                  <a:cubicBezTo>
                    <a:pt x="133" y="299"/>
                    <a:pt x="133" y="299"/>
                    <a:pt x="133" y="299"/>
                  </a:cubicBezTo>
                  <a:cubicBezTo>
                    <a:pt x="134" y="293"/>
                    <a:pt x="134" y="293"/>
                    <a:pt x="134" y="293"/>
                  </a:cubicBezTo>
                  <a:cubicBezTo>
                    <a:pt x="130" y="292"/>
                    <a:pt x="130" y="292"/>
                    <a:pt x="130" y="292"/>
                  </a:cubicBezTo>
                  <a:cubicBezTo>
                    <a:pt x="133" y="285"/>
                    <a:pt x="133" y="285"/>
                    <a:pt x="133" y="285"/>
                  </a:cubicBezTo>
                  <a:cubicBezTo>
                    <a:pt x="132" y="277"/>
                    <a:pt x="132" y="277"/>
                    <a:pt x="132" y="277"/>
                  </a:cubicBezTo>
                  <a:cubicBezTo>
                    <a:pt x="137" y="271"/>
                    <a:pt x="137" y="271"/>
                    <a:pt x="137" y="271"/>
                  </a:cubicBezTo>
                  <a:cubicBezTo>
                    <a:pt x="137" y="271"/>
                    <a:pt x="143" y="277"/>
                    <a:pt x="144" y="277"/>
                  </a:cubicBezTo>
                  <a:cubicBezTo>
                    <a:pt x="146" y="278"/>
                    <a:pt x="144" y="269"/>
                    <a:pt x="144" y="269"/>
                  </a:cubicBezTo>
                  <a:cubicBezTo>
                    <a:pt x="149" y="268"/>
                    <a:pt x="149" y="268"/>
                    <a:pt x="149" y="268"/>
                  </a:cubicBezTo>
                  <a:cubicBezTo>
                    <a:pt x="149" y="264"/>
                    <a:pt x="149" y="264"/>
                    <a:pt x="149" y="264"/>
                  </a:cubicBezTo>
                  <a:cubicBezTo>
                    <a:pt x="158" y="258"/>
                    <a:pt x="158" y="258"/>
                    <a:pt x="158" y="258"/>
                  </a:cubicBezTo>
                  <a:cubicBezTo>
                    <a:pt x="162" y="258"/>
                    <a:pt x="162" y="258"/>
                    <a:pt x="162" y="258"/>
                  </a:cubicBezTo>
                  <a:cubicBezTo>
                    <a:pt x="162" y="258"/>
                    <a:pt x="162" y="260"/>
                    <a:pt x="163" y="260"/>
                  </a:cubicBezTo>
                  <a:cubicBezTo>
                    <a:pt x="163" y="20"/>
                    <a:pt x="163" y="20"/>
                    <a:pt x="163" y="20"/>
                  </a:cubicBezTo>
                  <a:cubicBezTo>
                    <a:pt x="155" y="24"/>
                    <a:pt x="147" y="32"/>
                    <a:pt x="141" y="4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83" name="Freeform 184">
              <a:extLst>
                <a:ext uri="{FF2B5EF4-FFF2-40B4-BE49-F238E27FC236}">
                  <a16:creationId xmlns:a16="http://schemas.microsoft.com/office/drawing/2014/main" id="{E1C08C2C-3808-E034-11C6-933E94E25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2101" y="1758950"/>
              <a:ext cx="273050" cy="341313"/>
            </a:xfrm>
            <a:custGeom>
              <a:avLst/>
              <a:gdLst>
                <a:gd name="T0" fmla="*/ 19 w 25"/>
                <a:gd name="T1" fmla="*/ 17 h 31"/>
                <a:gd name="T2" fmla="*/ 10 w 25"/>
                <a:gd name="T3" fmla="*/ 2 h 31"/>
                <a:gd name="T4" fmla="*/ 1 w 25"/>
                <a:gd name="T5" fmla="*/ 17 h 31"/>
                <a:gd name="T6" fmla="*/ 2 w 25"/>
                <a:gd name="T7" fmla="*/ 31 h 31"/>
                <a:gd name="T8" fmla="*/ 13 w 25"/>
                <a:gd name="T9" fmla="*/ 29 h 31"/>
                <a:gd name="T10" fmla="*/ 19 w 25"/>
                <a:gd name="T1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19" y="17"/>
                  </a:moveTo>
                  <a:cubicBezTo>
                    <a:pt x="25" y="14"/>
                    <a:pt x="12" y="4"/>
                    <a:pt x="10" y="2"/>
                  </a:cubicBezTo>
                  <a:cubicBezTo>
                    <a:pt x="7" y="0"/>
                    <a:pt x="2" y="9"/>
                    <a:pt x="1" y="17"/>
                  </a:cubicBezTo>
                  <a:cubicBezTo>
                    <a:pt x="0" y="22"/>
                    <a:pt x="1" y="27"/>
                    <a:pt x="2" y="31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1" y="25"/>
                    <a:pt x="14" y="19"/>
                    <a:pt x="19" y="1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84" name="Freeform 185">
              <a:extLst>
                <a:ext uri="{FF2B5EF4-FFF2-40B4-BE49-F238E27FC236}">
                  <a16:creationId xmlns:a16="http://schemas.microsoft.com/office/drawing/2014/main" id="{779371EC-BE9C-335A-BD9B-89FDE9824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8663" y="5008563"/>
              <a:ext cx="295275" cy="207963"/>
            </a:xfrm>
            <a:custGeom>
              <a:avLst/>
              <a:gdLst>
                <a:gd name="T0" fmla="*/ 17 w 27"/>
                <a:gd name="T1" fmla="*/ 6 h 19"/>
                <a:gd name="T2" fmla="*/ 14 w 27"/>
                <a:gd name="T3" fmla="*/ 3 h 19"/>
                <a:gd name="T4" fmla="*/ 7 w 27"/>
                <a:gd name="T5" fmla="*/ 0 h 19"/>
                <a:gd name="T6" fmla="*/ 5 w 27"/>
                <a:gd name="T7" fmla="*/ 1 h 19"/>
                <a:gd name="T8" fmla="*/ 7 w 27"/>
                <a:gd name="T9" fmla="*/ 2 h 19"/>
                <a:gd name="T10" fmla="*/ 1 w 27"/>
                <a:gd name="T11" fmla="*/ 5 h 19"/>
                <a:gd name="T12" fmla="*/ 7 w 27"/>
                <a:gd name="T13" fmla="*/ 14 h 19"/>
                <a:gd name="T14" fmla="*/ 14 w 27"/>
                <a:gd name="T15" fmla="*/ 14 h 19"/>
                <a:gd name="T16" fmla="*/ 24 w 27"/>
                <a:gd name="T17" fmla="*/ 11 h 19"/>
                <a:gd name="T18" fmla="*/ 25 w 27"/>
                <a:gd name="T19" fmla="*/ 7 h 19"/>
                <a:gd name="T20" fmla="*/ 17 w 27"/>
                <a:gd name="T2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19">
                  <a:moveTo>
                    <a:pt x="17" y="6"/>
                  </a:moveTo>
                  <a:cubicBezTo>
                    <a:pt x="15" y="6"/>
                    <a:pt x="14" y="4"/>
                    <a:pt x="14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7" y="2"/>
                  </a:cubicBezTo>
                  <a:cubicBezTo>
                    <a:pt x="9" y="2"/>
                    <a:pt x="1" y="5"/>
                    <a:pt x="1" y="5"/>
                  </a:cubicBezTo>
                  <a:cubicBezTo>
                    <a:pt x="0" y="6"/>
                    <a:pt x="6" y="9"/>
                    <a:pt x="7" y="14"/>
                  </a:cubicBezTo>
                  <a:cubicBezTo>
                    <a:pt x="8" y="19"/>
                    <a:pt x="10" y="16"/>
                    <a:pt x="14" y="14"/>
                  </a:cubicBezTo>
                  <a:cubicBezTo>
                    <a:pt x="17" y="13"/>
                    <a:pt x="21" y="11"/>
                    <a:pt x="24" y="11"/>
                  </a:cubicBezTo>
                  <a:cubicBezTo>
                    <a:pt x="27" y="11"/>
                    <a:pt x="25" y="8"/>
                    <a:pt x="25" y="7"/>
                  </a:cubicBezTo>
                  <a:cubicBezTo>
                    <a:pt x="25" y="6"/>
                    <a:pt x="20" y="6"/>
                    <a:pt x="17" y="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85" name="Text Placeholder 5">
            <a:extLst>
              <a:ext uri="{FF2B5EF4-FFF2-40B4-BE49-F238E27FC236}">
                <a16:creationId xmlns:a16="http://schemas.microsoft.com/office/drawing/2014/main" id="{2A6C601C-9DD8-2C44-E7B5-15027A1D3680}"/>
              </a:ext>
            </a:extLst>
          </p:cNvPr>
          <p:cNvSpPr txBox="1">
            <a:spLocks/>
          </p:cNvSpPr>
          <p:nvPr/>
        </p:nvSpPr>
        <p:spPr>
          <a:xfrm>
            <a:off x="339635" y="1618108"/>
            <a:ext cx="5354514" cy="116897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500" dirty="0"/>
              <a:t>Radio is a trusted source of information </a:t>
            </a:r>
            <a:br>
              <a:rPr lang="en-BE" sz="1500" dirty="0"/>
            </a:br>
            <a:r>
              <a:rPr lang="en-GB" sz="1500" dirty="0"/>
              <a:t>– even more in time of crisis</a:t>
            </a:r>
            <a:endParaRPr lang="en-BE" sz="1500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BE" sz="1500" dirty="0"/>
              <a:t>Radio </a:t>
            </a:r>
            <a:r>
              <a:rPr lang="en-GB" sz="1500" dirty="0"/>
              <a:t>offers premium content, ad fraud, and bots-free environment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9D4E1AA-81BB-2827-C118-20B37F0C9B6E}"/>
              </a:ext>
            </a:extLst>
          </p:cNvPr>
          <p:cNvSpPr txBox="1"/>
          <p:nvPr/>
        </p:nvSpPr>
        <p:spPr>
          <a:xfrm>
            <a:off x="339635" y="2968703"/>
            <a:ext cx="535451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Most trusted media</a:t>
            </a:r>
            <a:endParaRPr kumimoji="0" lang="en-BE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BE" sz="1500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 2" panose="05020102010507070707" pitchFamily="18" charset="2"/>
              </a:rPr>
              <a:t></a:t>
            </a:r>
            <a:r>
              <a:rPr lang="en-BE" sz="1500" dirty="0">
                <a:solidFill>
                  <a:prstClr val="black"/>
                </a:solidFill>
                <a:sym typeface="Wingdings 2" panose="05020102010507070707" pitchFamily="18" charset="2"/>
              </a:rPr>
              <a:t> </a:t>
            </a:r>
            <a:r>
              <a:rPr lang="en-BE" sz="1500" dirty="0">
                <a:solidFill>
                  <a:prstClr val="black"/>
                </a:solidFill>
              </a:rPr>
              <a:t>Radio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BE" sz="1500" dirty="0">
                <a:sym typeface="Wingdings 2" panose="05020102010507070707" pitchFamily="18" charset="2"/>
              </a:rPr>
              <a:t></a:t>
            </a:r>
            <a:r>
              <a:rPr lang="en-BE" sz="1500" dirty="0">
                <a:solidFill>
                  <a:prstClr val="black"/>
                </a:solidFill>
                <a:sym typeface="Wingdings 2" panose="05020102010507070707" pitchFamily="18" charset="2"/>
              </a:rPr>
              <a:t> </a:t>
            </a:r>
            <a:r>
              <a:rPr lang="en-BE" sz="1500" dirty="0">
                <a:solidFill>
                  <a:prstClr val="black"/>
                </a:solidFill>
              </a:rPr>
              <a:t>TV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BE" sz="1500" dirty="0">
                <a:solidFill>
                  <a:schemeClr val="accent1"/>
                </a:solidFill>
                <a:sym typeface="Wingdings 2" panose="05020102010507070707" pitchFamily="18" charset="2"/>
              </a:rPr>
              <a:t></a:t>
            </a:r>
            <a:r>
              <a:rPr lang="en-BE" sz="1500" dirty="0">
                <a:solidFill>
                  <a:prstClr val="black"/>
                </a:solidFill>
                <a:sym typeface="Wingdings 2" panose="05020102010507070707" pitchFamily="18" charset="2"/>
              </a:rPr>
              <a:t> </a:t>
            </a:r>
            <a:r>
              <a:rPr lang="en-BE" sz="1500" dirty="0">
                <a:solidFill>
                  <a:prstClr val="black"/>
                </a:solidFill>
              </a:rPr>
              <a:t>Written press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BE" sz="1500" dirty="0">
                <a:solidFill>
                  <a:srgbClr val="FFC000"/>
                </a:solidFill>
                <a:sym typeface="Wingdings 2" panose="05020102010507070707" pitchFamily="18" charset="2"/>
              </a:rPr>
              <a:t></a:t>
            </a:r>
            <a:r>
              <a:rPr lang="en-BE" sz="1500" dirty="0">
                <a:solidFill>
                  <a:prstClr val="black"/>
                </a:solidFill>
                <a:sym typeface="Wingdings 2" panose="05020102010507070707" pitchFamily="18" charset="2"/>
              </a:rPr>
              <a:t> </a:t>
            </a:r>
            <a:r>
              <a:rPr kumimoji="0" lang="en-BE" sz="1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Internet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BE" sz="1500" dirty="0">
                <a:solidFill>
                  <a:schemeClr val="bg1">
                    <a:lumMod val="65000"/>
                  </a:schemeClr>
                </a:solidFill>
                <a:sym typeface="Wingdings 2" panose="05020102010507070707" pitchFamily="18" charset="2"/>
              </a:rPr>
              <a:t></a:t>
            </a:r>
            <a:r>
              <a:rPr lang="en-BE" sz="1500" dirty="0">
                <a:solidFill>
                  <a:prstClr val="black"/>
                </a:solidFill>
                <a:sym typeface="Wingdings 2" panose="05020102010507070707" pitchFamily="18" charset="2"/>
              </a:rPr>
              <a:t> </a:t>
            </a:r>
            <a:r>
              <a:rPr lang="en-BE" sz="1500" dirty="0">
                <a:solidFill>
                  <a:prstClr val="black"/>
                </a:solidFill>
              </a:rPr>
              <a:t>Country not included in the survey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BE" sz="12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BE" sz="1200"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5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Source: </a:t>
            </a:r>
            <a:r>
              <a:rPr kumimoji="0" lang="fr-BE" sz="105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EBU</a:t>
            </a:r>
            <a:r>
              <a:rPr kumimoji="0" lang="en-BE" sz="105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 -</a:t>
            </a:r>
            <a:r>
              <a:rPr kumimoji="0" lang="fr-BE" sz="105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BE" sz="105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Net Trust Index 2022</a:t>
            </a:r>
            <a:endParaRPr kumimoji="0" lang="en-GB" sz="105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961A00-18A7-CFF4-9AB7-B59942A73812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54DDCD-C7D6-A7E2-3FE0-1873E3628C82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6E7FA50-BD9E-532A-BD40-20E8F45628E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755A05D-FB20-D92B-892A-D3B6AC5D1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18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0" y="1715589"/>
            <a:ext cx="12192000" cy="4589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D94D3C-8783-F015-B2C8-6EB21FD96B05}"/>
              </a:ext>
            </a:extLst>
          </p:cNvPr>
          <p:cNvSpPr/>
          <p:nvPr/>
        </p:nvSpPr>
        <p:spPr>
          <a:xfrm>
            <a:off x="6759429" y="2222519"/>
            <a:ext cx="5092936" cy="33397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339634" y="354909"/>
            <a:ext cx="11512731" cy="101899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3600" b="1" dirty="0"/>
              <a:t>Trust</a:t>
            </a:r>
            <a:endParaRPr lang="en-GB" sz="36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000" dirty="0"/>
              <a:t>Ads heard on </a:t>
            </a:r>
            <a:r>
              <a:rPr lang="en-BE" sz="2000" dirty="0"/>
              <a:t>r</a:t>
            </a:r>
            <a:r>
              <a:rPr lang="en-GB" sz="2000" dirty="0" err="1"/>
              <a:t>adio</a:t>
            </a:r>
            <a:r>
              <a:rPr lang="en-GB" sz="2000" dirty="0"/>
              <a:t> </a:t>
            </a:r>
            <a:r>
              <a:rPr lang="en-BE" sz="2000" dirty="0"/>
              <a:t>are</a:t>
            </a:r>
            <a:r>
              <a:rPr lang="en-GB" sz="2000" dirty="0"/>
              <a:t> the most trusted, reliable</a:t>
            </a:r>
            <a:r>
              <a:rPr lang="en-BE" sz="2000" dirty="0"/>
              <a:t> </a:t>
            </a:r>
            <a:r>
              <a:rPr lang="en-GB" sz="2000" dirty="0"/>
              <a:t>and least avoided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61E556-3DA1-0E49-A0FF-35ABDD699223}"/>
              </a:ext>
            </a:extLst>
          </p:cNvPr>
          <p:cNvSpPr txBox="1"/>
          <p:nvPr/>
        </p:nvSpPr>
        <p:spPr>
          <a:xfrm>
            <a:off x="349927" y="2222519"/>
            <a:ext cx="2950621" cy="33397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sz="2000" b="1" dirty="0">
              <a:latin typeface="Montserrat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sz="2000" b="1" dirty="0">
              <a:latin typeface="Montserrat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2000" b="1" dirty="0">
                <a:latin typeface="Montserrat" panose="00000500000000000000" pitchFamily="2" charset="0"/>
              </a:rPr>
              <a:t>R</a:t>
            </a:r>
            <a:r>
              <a:rPr lang="en-BE" sz="2000" b="1" dirty="0">
                <a:latin typeface="Montserrat" panose="00000500000000000000" pitchFamily="2" charset="0"/>
              </a:rPr>
              <a:t>adio ads 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5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x3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BE" sz="2000" b="1" dirty="0">
                <a:latin typeface="Montserrat" panose="00000500000000000000" pitchFamily="2" charset="0"/>
              </a:rPr>
              <a:t>more trusted than </a:t>
            </a:r>
            <a:br>
              <a:rPr lang="en-BE" sz="2000" b="1" dirty="0">
                <a:latin typeface="Montserrat" panose="00000500000000000000" pitchFamily="2" charset="0"/>
              </a:rPr>
            </a:br>
            <a:r>
              <a:rPr lang="en-BE" sz="2000" b="1" dirty="0">
                <a:latin typeface="Montserrat" panose="00000500000000000000" pitchFamily="2" charset="0"/>
              </a:rPr>
              <a:t>digital ads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Montserrat" panose="00000500000000000000" pitchFamily="2" charset="0"/>
              </a:rPr>
              <a:t>Ads heard on AM/FM Radio are the most trusted by A25-54 – nearly 3x the trust granted to digital 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7D6AFE-72D1-C8C8-D57E-28FACDD5A7CB}"/>
              </a:ext>
            </a:extLst>
          </p:cNvPr>
          <p:cNvSpPr txBox="1"/>
          <p:nvPr/>
        </p:nvSpPr>
        <p:spPr>
          <a:xfrm>
            <a:off x="3554678" y="2222519"/>
            <a:ext cx="2950621" cy="33397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sz="2000" b="1" dirty="0">
              <a:solidFill>
                <a:schemeClr val="accent6">
                  <a:lumMod val="60000"/>
                  <a:lumOff val="40000"/>
                </a:schemeClr>
              </a:solidFill>
              <a:latin typeface="Montserrat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sz="2000" b="1" dirty="0">
              <a:solidFill>
                <a:schemeClr val="accent6">
                  <a:lumMod val="60000"/>
                  <a:lumOff val="40000"/>
                </a:schemeClr>
              </a:solidFill>
              <a:latin typeface="Montserrat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5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6</a:t>
            </a: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0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BE" sz="2000" b="1" dirty="0">
                <a:latin typeface="Montserrat" panose="00000500000000000000" pitchFamily="2" charset="0"/>
              </a:rPr>
              <a:t>radio </a:t>
            </a:r>
            <a:r>
              <a:rPr lang="en-BE" sz="2000" b="1" dirty="0">
                <a:latin typeface="Montserrat" panose="00000500000000000000" pitchFamily="2" charset="0"/>
              </a:rPr>
              <a:t>advertising</a:t>
            </a:r>
            <a:br>
              <a:rPr lang="en-BE" sz="2000" b="1" dirty="0">
                <a:latin typeface="Montserrat" panose="00000500000000000000" pitchFamily="2" charset="0"/>
              </a:rPr>
            </a:br>
            <a:r>
              <a:rPr lang="en-BE" sz="2000" b="1" dirty="0">
                <a:latin typeface="Montserrat" panose="00000500000000000000" pitchFamily="2" charset="0"/>
              </a:rPr>
              <a:t>is </a:t>
            </a:r>
            <a:r>
              <a:rPr lang="fr-BE" sz="2000" b="1" dirty="0">
                <a:latin typeface="Montserrat" panose="00000500000000000000" pitchFamily="2" charset="0"/>
              </a:rPr>
              <a:t>reliable</a:t>
            </a:r>
            <a:endParaRPr lang="en-BE" sz="2000" b="1" dirty="0">
              <a:latin typeface="Montserrat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Montserrat" panose="00000500000000000000" pitchFamily="2" charset="0"/>
              </a:rPr>
              <a:t>Almost 60% of 18-34 declare radio advertising as reliable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DF363-539B-41C0-5D4B-3A6530B575F5}"/>
              </a:ext>
            </a:extLst>
          </p:cNvPr>
          <p:cNvSpPr txBox="1"/>
          <p:nvPr/>
        </p:nvSpPr>
        <p:spPr>
          <a:xfrm>
            <a:off x="339634" y="5689155"/>
            <a:ext cx="75923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Source: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Canada: 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Radio On The Move 2022 &amp; 2021 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// Switzerland: 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Etude </a:t>
            </a:r>
            <a:r>
              <a:rPr kumimoji="0" lang="en-GB" sz="1000" b="0" u="none" strike="noStrike" kern="1200" cap="none" normalizeH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d’impact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n-GB" sz="1000" b="0" u="none" strike="noStrike" kern="1200" cap="none" normalizeH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publicitaire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C32AC5-C2BF-4D61-2021-CD72704C8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05" y="2406315"/>
            <a:ext cx="553263" cy="553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7AFD5A-B4A4-2464-A1B8-F5D8F3E63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788" y="2406315"/>
            <a:ext cx="554400" cy="554400"/>
          </a:xfrm>
          <a:prstGeom prst="rect">
            <a:avLst/>
          </a:prstGeom>
        </p:spPr>
      </p:pic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DA71FF7E-19CE-9F3E-13B5-A81E910449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9941245"/>
              </p:ext>
            </p:extLst>
          </p:nvPr>
        </p:nvGraphicFramePr>
        <p:xfrm>
          <a:off x="7037314" y="2318315"/>
          <a:ext cx="4537166" cy="2706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6A04154A-E23A-4A37-3FB6-6BF6E0951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141" y="2406315"/>
            <a:ext cx="553263" cy="5532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7DAFB7-374D-6955-CE96-C22439A651E3}"/>
              </a:ext>
            </a:extLst>
          </p:cNvPr>
          <p:cNvSpPr txBox="1"/>
          <p:nvPr/>
        </p:nvSpPr>
        <p:spPr>
          <a:xfrm>
            <a:off x="6887354" y="4953598"/>
            <a:ext cx="4815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BE" sz="1200" b="1" dirty="0">
                <a:solidFill>
                  <a:prstClr val="black"/>
                </a:solidFill>
                <a:ea typeface="Arial" panose="020B0604020202020204" pitchFamily="34" charset="0"/>
              </a:rPr>
              <a:t>Radio ads </a:t>
            </a:r>
            <a:r>
              <a:rPr lang="en-GB" sz="1200" b="1" dirty="0">
                <a:solidFill>
                  <a:prstClr val="black"/>
                </a:solidFill>
                <a:ea typeface="Arial" panose="020B0604020202020204" pitchFamily="34" charset="0"/>
              </a:rPr>
              <a:t>are </a:t>
            </a:r>
            <a:r>
              <a:rPr lang="en-BE" sz="1200" b="1" dirty="0">
                <a:solidFill>
                  <a:prstClr val="black"/>
                </a:solidFill>
                <a:ea typeface="Arial" panose="020B0604020202020204" pitchFamily="34" charset="0"/>
              </a:rPr>
              <a:t>the </a:t>
            </a:r>
            <a:r>
              <a:rPr lang="en-GB" sz="1200" b="1" dirty="0">
                <a:solidFill>
                  <a:prstClr val="black"/>
                </a:solidFill>
                <a:ea typeface="Arial" panose="020B0604020202020204" pitchFamily="34" charset="0"/>
              </a:rPr>
              <a:t>least likely to be avoided</a:t>
            </a:r>
            <a:br>
              <a:rPr lang="en-BE" sz="1200" b="1" dirty="0">
                <a:solidFill>
                  <a:prstClr val="black"/>
                </a:solidFill>
                <a:ea typeface="Arial" panose="020B0604020202020204" pitchFamily="34" charset="0"/>
              </a:rPr>
            </a:br>
            <a:r>
              <a:rPr lang="en-BE" sz="1200" dirty="0">
                <a:solidFill>
                  <a:prstClr val="black"/>
                </a:solidFill>
                <a:ea typeface="Arial" panose="020B0604020202020204" pitchFamily="34" charset="0"/>
              </a:rPr>
              <a:t>compared to commercials </a:t>
            </a:r>
            <a:r>
              <a:rPr lang="en-GB" sz="1200" dirty="0">
                <a:solidFill>
                  <a:prstClr val="black"/>
                </a:solidFill>
                <a:ea typeface="Arial" panose="020B0604020202020204" pitchFamily="34" charset="0"/>
              </a:rPr>
              <a:t>in any other </a:t>
            </a:r>
            <a:r>
              <a:rPr lang="en-BE" sz="1200" dirty="0">
                <a:solidFill>
                  <a:prstClr val="black"/>
                </a:solidFill>
                <a:ea typeface="Arial" panose="020B0604020202020204" pitchFamily="34" charset="0"/>
              </a:rPr>
              <a:t>media </a:t>
            </a:r>
            <a:r>
              <a:rPr lang="en-GB" sz="1200" dirty="0">
                <a:solidFill>
                  <a:prstClr val="black"/>
                </a:solidFill>
                <a:ea typeface="Arial" panose="020B0604020202020204" pitchFamily="34" charset="0"/>
              </a:rPr>
              <a:t>environment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7B87FB-29FF-0BFD-6DA5-21782B622F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016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0" y="1715589"/>
            <a:ext cx="12192000" cy="4589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339634" y="354909"/>
            <a:ext cx="11512731" cy="101899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3600" b="1" dirty="0"/>
              <a:t>Sustainability </a:t>
            </a:r>
            <a:endParaRPr lang="en-GB" sz="36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000" dirty="0"/>
              <a:t>Radio is the most climate-friendly medium as it generates </a:t>
            </a:r>
            <a:r>
              <a:rPr lang="en-BE" sz="2000" dirty="0"/>
              <a:t>the </a:t>
            </a:r>
            <a:r>
              <a:rPr lang="en-GB" sz="2000" dirty="0"/>
              <a:t>least amount of CO2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9DF363-539B-41C0-5D4B-3A6530B575F5}"/>
              </a:ext>
            </a:extLst>
          </p:cNvPr>
          <p:cNvSpPr txBox="1"/>
          <p:nvPr/>
        </p:nvSpPr>
        <p:spPr>
          <a:xfrm>
            <a:off x="339634" y="5689155"/>
            <a:ext cx="75923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Source: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Green GRP - Germany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7DAFB7-374D-6955-CE96-C22439A651E3}"/>
              </a:ext>
            </a:extLst>
          </p:cNvPr>
          <p:cNvSpPr txBox="1"/>
          <p:nvPr/>
        </p:nvSpPr>
        <p:spPr>
          <a:xfrm>
            <a:off x="339633" y="1992065"/>
            <a:ext cx="11512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BE" sz="2400" b="1" dirty="0">
                <a:solidFill>
                  <a:prstClr val="black"/>
                </a:solidFill>
                <a:ea typeface="Arial" panose="020B0604020202020204" pitchFamily="34" charset="0"/>
              </a:rPr>
              <a:t>CO2 emissions of ads in different media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F355A2E-3B93-CE39-265E-BA50CF2A4EB8}"/>
              </a:ext>
            </a:extLst>
          </p:cNvPr>
          <p:cNvGrpSpPr/>
          <p:nvPr/>
        </p:nvGrpSpPr>
        <p:grpSpPr>
          <a:xfrm>
            <a:off x="1020565" y="4294078"/>
            <a:ext cx="531224" cy="486540"/>
            <a:chOff x="1010194" y="1992065"/>
            <a:chExt cx="1333157" cy="122101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A7CCEE0-00B5-2139-9085-40ABFA10D680}"/>
                </a:ext>
              </a:extLst>
            </p:cNvPr>
            <p:cNvSpPr/>
            <p:nvPr/>
          </p:nvSpPr>
          <p:spPr>
            <a:xfrm>
              <a:off x="1870725" y="2740458"/>
              <a:ext cx="472626" cy="47262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D618DC3-491F-19FA-B7D3-5C3719BBBB01}"/>
                </a:ext>
              </a:extLst>
            </p:cNvPr>
            <p:cNvSpPr/>
            <p:nvPr/>
          </p:nvSpPr>
          <p:spPr>
            <a:xfrm>
              <a:off x="1010194" y="1992065"/>
              <a:ext cx="646632" cy="64663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C624FB2-59F6-E5C9-F190-F9D41E79BD7A}"/>
                </a:ext>
              </a:extLst>
            </p:cNvPr>
            <p:cNvSpPr/>
            <p:nvPr/>
          </p:nvSpPr>
          <p:spPr>
            <a:xfrm>
              <a:off x="1293612" y="2124653"/>
              <a:ext cx="988315" cy="98831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4DFA7E0-0930-F802-644A-53D8C2B55C21}"/>
                </a:ext>
              </a:extLst>
            </p:cNvPr>
            <p:cNvSpPr/>
            <p:nvPr/>
          </p:nvSpPr>
          <p:spPr>
            <a:xfrm>
              <a:off x="1141137" y="2529771"/>
              <a:ext cx="646632" cy="646632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B69E0A2-4302-6621-A36F-D3459E08F8A6}"/>
                </a:ext>
              </a:extLst>
            </p:cNvPr>
            <p:cNvSpPr/>
            <p:nvPr/>
          </p:nvSpPr>
          <p:spPr>
            <a:xfrm>
              <a:off x="1870725" y="2049158"/>
              <a:ext cx="472626" cy="47262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D8D4823-7634-5DFB-C30E-40235EDC60DD}"/>
              </a:ext>
            </a:extLst>
          </p:cNvPr>
          <p:cNvGrpSpPr/>
          <p:nvPr/>
        </p:nvGrpSpPr>
        <p:grpSpPr>
          <a:xfrm>
            <a:off x="6818329" y="2828805"/>
            <a:ext cx="468511" cy="359745"/>
            <a:chOff x="3248968" y="2051734"/>
            <a:chExt cx="5504507" cy="4226623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3903B56-E460-6938-B2CC-C8A89B66D3EA}"/>
                </a:ext>
              </a:extLst>
            </p:cNvPr>
            <p:cNvSpPr/>
            <p:nvPr/>
          </p:nvSpPr>
          <p:spPr>
            <a:xfrm>
              <a:off x="3248968" y="2051734"/>
              <a:ext cx="5504507" cy="3373563"/>
            </a:xfrm>
            <a:prstGeom prst="roundRect">
              <a:avLst>
                <a:gd name="adj" fmla="val 18009"/>
              </a:avLst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E83004C9-F27F-ECF5-6F9C-9BE606AC76C7}"/>
                </a:ext>
              </a:extLst>
            </p:cNvPr>
            <p:cNvSpPr/>
            <p:nvPr/>
          </p:nvSpPr>
          <p:spPr>
            <a:xfrm rot="5400000">
              <a:off x="5812048" y="4264828"/>
              <a:ext cx="451126" cy="3575932"/>
            </a:xfrm>
            <a:prstGeom prst="leftBracket">
              <a:avLst>
                <a:gd name="adj" fmla="val 78825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303A334-714B-A558-21E4-8A7C77BE1304}"/>
              </a:ext>
            </a:extLst>
          </p:cNvPr>
          <p:cNvGrpSpPr/>
          <p:nvPr/>
        </p:nvGrpSpPr>
        <p:grpSpPr>
          <a:xfrm>
            <a:off x="1066319" y="2753540"/>
            <a:ext cx="463987" cy="383058"/>
            <a:chOff x="659242" y="2444750"/>
            <a:chExt cx="922290" cy="761424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3C78F03-27FF-BE20-E6EE-EBA51BD02628}"/>
                </a:ext>
              </a:extLst>
            </p:cNvPr>
            <p:cNvSpPr/>
            <p:nvPr/>
          </p:nvSpPr>
          <p:spPr>
            <a:xfrm>
              <a:off x="659242" y="2640927"/>
              <a:ext cx="922290" cy="565247"/>
            </a:xfrm>
            <a:prstGeom prst="roundRect">
              <a:avLst>
                <a:gd name="adj" fmla="val 180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F758FF1-4DA6-92C3-4A09-8EDE6A40C4F6}"/>
                </a:ext>
              </a:extLst>
            </p:cNvPr>
            <p:cNvSpPr/>
            <p:nvPr/>
          </p:nvSpPr>
          <p:spPr>
            <a:xfrm>
              <a:off x="1087084" y="2707297"/>
              <a:ext cx="432505" cy="43250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C670087-36DB-3220-85DD-9ADB55F57412}"/>
                </a:ext>
              </a:extLst>
            </p:cNvPr>
            <p:cNvCxnSpPr/>
            <p:nvPr/>
          </p:nvCxnSpPr>
          <p:spPr>
            <a:xfrm flipH="1" flipV="1">
              <a:off x="1123784" y="2444750"/>
              <a:ext cx="190666" cy="1906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D5BA072-DBFF-978F-4D94-9FDEA8DEFD09}"/>
                </a:ext>
              </a:extLst>
            </p:cNvPr>
            <p:cNvSpPr/>
            <p:nvPr/>
          </p:nvSpPr>
          <p:spPr>
            <a:xfrm>
              <a:off x="733023" y="2710477"/>
              <a:ext cx="139582" cy="1395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25FB1-A11A-72BA-949D-43CEE0792D0E}"/>
              </a:ext>
            </a:extLst>
          </p:cNvPr>
          <p:cNvGrpSpPr/>
          <p:nvPr/>
        </p:nvGrpSpPr>
        <p:grpSpPr>
          <a:xfrm>
            <a:off x="10857879" y="2718765"/>
            <a:ext cx="287138" cy="468511"/>
            <a:chOff x="10938211" y="4901398"/>
            <a:chExt cx="429121" cy="700179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40BBE416-3223-E7A0-DC09-38D886444AAB}"/>
                </a:ext>
              </a:extLst>
            </p:cNvPr>
            <p:cNvSpPr/>
            <p:nvPr/>
          </p:nvSpPr>
          <p:spPr>
            <a:xfrm rot="5400000">
              <a:off x="10802682" y="5036927"/>
              <a:ext cx="700179" cy="429121"/>
            </a:xfrm>
            <a:prstGeom prst="roundRect">
              <a:avLst>
                <a:gd name="adj" fmla="val 18009"/>
              </a:avLst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C300A8B-2638-6CF0-B806-E431119FA6CE}"/>
                </a:ext>
              </a:extLst>
            </p:cNvPr>
            <p:cNvCxnSpPr>
              <a:cxnSpLocks/>
            </p:cNvCxnSpPr>
            <p:nvPr/>
          </p:nvCxnSpPr>
          <p:spPr>
            <a:xfrm>
              <a:off x="10993210" y="4994724"/>
              <a:ext cx="319122" cy="0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8DD96A6-4868-46F0-36C0-68AE1CA23FE4}"/>
                </a:ext>
              </a:extLst>
            </p:cNvPr>
            <p:cNvCxnSpPr>
              <a:cxnSpLocks/>
            </p:cNvCxnSpPr>
            <p:nvPr/>
          </p:nvCxnSpPr>
          <p:spPr>
            <a:xfrm>
              <a:off x="10993210" y="5071675"/>
              <a:ext cx="319122" cy="0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D0B2EAC-8996-BC9D-E54C-3897A1270306}"/>
                </a:ext>
              </a:extLst>
            </p:cNvPr>
            <p:cNvCxnSpPr>
              <a:cxnSpLocks/>
            </p:cNvCxnSpPr>
            <p:nvPr/>
          </p:nvCxnSpPr>
          <p:spPr>
            <a:xfrm>
              <a:off x="10993210" y="5148626"/>
              <a:ext cx="319122" cy="0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DD20877-CECD-BB6A-BC1F-0E7082D770C1}"/>
                </a:ext>
              </a:extLst>
            </p:cNvPr>
            <p:cNvCxnSpPr>
              <a:cxnSpLocks/>
            </p:cNvCxnSpPr>
            <p:nvPr/>
          </p:nvCxnSpPr>
          <p:spPr>
            <a:xfrm>
              <a:off x="10993210" y="5225578"/>
              <a:ext cx="319122" cy="0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7861188-4329-CC85-0494-FEA19C73909B}"/>
                </a:ext>
              </a:extLst>
            </p:cNvPr>
            <p:cNvSpPr/>
            <p:nvPr/>
          </p:nvSpPr>
          <p:spPr>
            <a:xfrm>
              <a:off x="11003352" y="5295918"/>
              <a:ext cx="290526" cy="2231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38934F6A-67FC-CD73-9451-224097A6D9E8}"/>
              </a:ext>
            </a:extLst>
          </p:cNvPr>
          <p:cNvSpPr txBox="1"/>
          <p:nvPr/>
        </p:nvSpPr>
        <p:spPr>
          <a:xfrm>
            <a:off x="438282" y="4940955"/>
            <a:ext cx="1717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u="none" strike="noStrike" kern="1200" cap="none" normalizeH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R</a:t>
            </a:r>
            <a:r>
              <a:rPr kumimoji="0" lang="en-BE" sz="1000" b="1" u="none" strike="noStrike" kern="1200" cap="none" normalizeH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adio ads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1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for 10 000 contacts</a:t>
            </a:r>
            <a:endParaRPr kumimoji="0" lang="en-GB" sz="1000" b="0" u="none" strike="noStrike" kern="1200" cap="none" normalizeH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C0DB4C5-03A6-1858-811C-93ADC24FBC25}"/>
              </a:ext>
            </a:extLst>
          </p:cNvPr>
          <p:cNvSpPr txBox="1"/>
          <p:nvPr/>
        </p:nvSpPr>
        <p:spPr>
          <a:xfrm>
            <a:off x="2347740" y="4966776"/>
            <a:ext cx="171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O</a:t>
            </a:r>
            <a:r>
              <a:rPr kumimoji="0" lang="en-BE" sz="1000" b="1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nline display ads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00" b="0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for 10 000 ad impressions</a:t>
            </a:r>
            <a:endParaRPr kumimoji="0" lang="en-GB" sz="1000" b="0" u="none" strike="noStrike" kern="1200" cap="none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8A009F0-9CE1-AAF4-D58D-F190BCA5D133}"/>
              </a:ext>
            </a:extLst>
          </p:cNvPr>
          <p:cNvSpPr txBox="1"/>
          <p:nvPr/>
        </p:nvSpPr>
        <p:spPr>
          <a:xfrm>
            <a:off x="4271811" y="4971336"/>
            <a:ext cx="171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O</a:t>
            </a:r>
            <a:r>
              <a:rPr kumimoji="0" lang="en-BE" sz="1000" b="1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nline video ads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1000" dirty="0"/>
              <a:t>for 10 000 ad impressions</a:t>
            </a:r>
            <a:endParaRPr kumimoji="0" lang="en-GB" sz="1000" b="0" u="none" strike="noStrike" kern="1200" cap="none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7EDDA2E-A94B-C31C-62F2-76B37C5062E7}"/>
              </a:ext>
            </a:extLst>
          </p:cNvPr>
          <p:cNvSpPr txBox="1"/>
          <p:nvPr/>
        </p:nvSpPr>
        <p:spPr>
          <a:xfrm>
            <a:off x="6202625" y="4939945"/>
            <a:ext cx="171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1000" b="1" dirty="0"/>
              <a:t>Linear TV ads </a:t>
            </a:r>
            <a:br>
              <a:rPr lang="en-BE" sz="1000" dirty="0"/>
            </a:br>
            <a:r>
              <a:rPr lang="en-BE" sz="1000" dirty="0"/>
              <a:t>for 10000 contacts</a:t>
            </a:r>
            <a:endParaRPr kumimoji="0" lang="en-GB" sz="1000" b="0" u="none" strike="noStrike" kern="1200" cap="none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FCDBD6B-5173-9ACB-9A01-A84BA4807C3F}"/>
              </a:ext>
            </a:extLst>
          </p:cNvPr>
          <p:cNvSpPr txBox="1"/>
          <p:nvPr/>
        </p:nvSpPr>
        <p:spPr>
          <a:xfrm>
            <a:off x="8117727" y="4961577"/>
            <a:ext cx="171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B</a:t>
            </a:r>
            <a:r>
              <a:rPr kumimoji="0" lang="en-BE" sz="1000" b="1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illboard ads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1000" dirty="0"/>
              <a:t>18/1, 10 posters</a:t>
            </a:r>
            <a:endParaRPr kumimoji="0" lang="en-GB" sz="1000" b="0" u="none" strike="noStrike" kern="1200" cap="none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3349A80-D704-B7E0-2FB1-503E99EE996D}"/>
              </a:ext>
            </a:extLst>
          </p:cNvPr>
          <p:cNvSpPr txBox="1"/>
          <p:nvPr/>
        </p:nvSpPr>
        <p:spPr>
          <a:xfrm>
            <a:off x="10007437" y="4974101"/>
            <a:ext cx="171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N</a:t>
            </a:r>
            <a:r>
              <a:rPr kumimoji="0" lang="en-BE" sz="1000" b="1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ewspaper ads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00" b="0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for ½ page, </a:t>
            </a:r>
            <a:br>
              <a:rPr kumimoji="0" lang="en-BE" sz="1000" b="0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en-BE" sz="1000" b="0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5 000 circulation</a:t>
            </a:r>
            <a:endParaRPr kumimoji="0" lang="en-GB" sz="1000" b="0" u="none" strike="noStrike" kern="1200" cap="none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CBD098F-8366-1BE6-07FB-B42C62F51F49}"/>
              </a:ext>
            </a:extLst>
          </p:cNvPr>
          <p:cNvGrpSpPr/>
          <p:nvPr/>
        </p:nvGrpSpPr>
        <p:grpSpPr>
          <a:xfrm>
            <a:off x="2934501" y="2846518"/>
            <a:ext cx="529622" cy="324319"/>
            <a:chOff x="9366156" y="5039671"/>
            <a:chExt cx="529622" cy="324319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29ABC77-91D4-447D-ACAA-470E6775F9E1}"/>
                </a:ext>
              </a:extLst>
            </p:cNvPr>
            <p:cNvGrpSpPr/>
            <p:nvPr/>
          </p:nvGrpSpPr>
          <p:grpSpPr>
            <a:xfrm>
              <a:off x="9366156" y="5039671"/>
              <a:ext cx="529622" cy="324319"/>
              <a:chOff x="9295815" y="5054146"/>
              <a:chExt cx="791507" cy="484687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E19FAA97-841C-0547-D7F6-B983A4BB7F28}"/>
                  </a:ext>
                </a:extLst>
              </p:cNvPr>
              <p:cNvSpPr/>
              <p:nvPr/>
            </p:nvSpPr>
            <p:spPr>
              <a:xfrm>
                <a:off x="9341479" y="5054146"/>
                <a:ext cx="700179" cy="429121"/>
              </a:xfrm>
              <a:prstGeom prst="roundRect">
                <a:avLst>
                  <a:gd name="adj" fmla="val 18009"/>
                </a:avLst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C8F5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endParaRP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769C48C6-2092-7E4C-4D70-D1A8BE3CD6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95815" y="5538833"/>
                <a:ext cx="791507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3D38386F-2920-31C4-3AE1-99887624888D}"/>
                </a:ext>
              </a:extLst>
            </p:cNvPr>
            <p:cNvGrpSpPr/>
            <p:nvPr/>
          </p:nvGrpSpPr>
          <p:grpSpPr>
            <a:xfrm>
              <a:off x="9450265" y="5108595"/>
              <a:ext cx="361405" cy="154890"/>
              <a:chOff x="9454654" y="5108595"/>
              <a:chExt cx="361405" cy="154890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796C9E9-17AE-A6EE-2A8F-BD02E53A39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4654" y="5109013"/>
                <a:ext cx="144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E3DF2F6D-FF71-8424-159F-C41802ADFE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4654" y="5160504"/>
                <a:ext cx="144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EAD5756F-E8B4-0C96-D546-FA7F5A52E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4654" y="5211995"/>
                <a:ext cx="144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CF832E15-799C-64CB-EDCB-289F71E202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4654" y="5263485"/>
                <a:ext cx="144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3BBE97D-6783-4C1B-F0D2-2647F8DD9A61}"/>
                  </a:ext>
                </a:extLst>
              </p:cNvPr>
              <p:cNvSpPr/>
              <p:nvPr/>
            </p:nvSpPr>
            <p:spPr>
              <a:xfrm>
                <a:off x="9636059" y="5108595"/>
                <a:ext cx="180000" cy="15488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2C7D2A7-9837-84F9-25CA-F0141641E2D8}"/>
              </a:ext>
            </a:extLst>
          </p:cNvPr>
          <p:cNvGrpSpPr/>
          <p:nvPr/>
        </p:nvGrpSpPr>
        <p:grpSpPr>
          <a:xfrm>
            <a:off x="4872538" y="2846518"/>
            <a:ext cx="529622" cy="324319"/>
            <a:chOff x="8322393" y="5773216"/>
            <a:chExt cx="529622" cy="324319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E14D191-71FB-7ABD-C5E9-3A8C6CF5A680}"/>
                </a:ext>
              </a:extLst>
            </p:cNvPr>
            <p:cNvGrpSpPr/>
            <p:nvPr/>
          </p:nvGrpSpPr>
          <p:grpSpPr>
            <a:xfrm>
              <a:off x="8322393" y="5773216"/>
              <a:ext cx="529622" cy="324319"/>
              <a:chOff x="9295815" y="5054146"/>
              <a:chExt cx="791507" cy="484687"/>
            </a:xfrm>
          </p:grpSpPr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74736BAE-DF32-3E6E-EB71-B4ECD3012B38}"/>
                  </a:ext>
                </a:extLst>
              </p:cNvPr>
              <p:cNvSpPr/>
              <p:nvPr/>
            </p:nvSpPr>
            <p:spPr>
              <a:xfrm>
                <a:off x="9341479" y="5054146"/>
                <a:ext cx="700179" cy="429121"/>
              </a:xfrm>
              <a:prstGeom prst="roundRect">
                <a:avLst>
                  <a:gd name="adj" fmla="val 18009"/>
                </a:avLst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C8F5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endParaRP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7138EA2A-B1C7-9A2A-AF74-73179DFAA2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95815" y="5538833"/>
                <a:ext cx="791507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3" name="Isosceles Triangle 92">
              <a:extLst>
                <a:ext uri="{FF2B5EF4-FFF2-40B4-BE49-F238E27FC236}">
                  <a16:creationId xmlns:a16="http://schemas.microsoft.com/office/drawing/2014/main" id="{E8D5B76E-69FF-708B-C8B5-CF06F0694357}"/>
                </a:ext>
              </a:extLst>
            </p:cNvPr>
            <p:cNvSpPr/>
            <p:nvPr/>
          </p:nvSpPr>
          <p:spPr>
            <a:xfrm rot="5400000">
              <a:off x="8535005" y="5858997"/>
              <a:ext cx="140199" cy="120861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85DC6DF-56F7-F9D7-FCC5-E696364D41FC}"/>
              </a:ext>
            </a:extLst>
          </p:cNvPr>
          <p:cNvGrpSpPr/>
          <p:nvPr/>
        </p:nvGrpSpPr>
        <p:grpSpPr>
          <a:xfrm>
            <a:off x="8742739" y="2790702"/>
            <a:ext cx="468511" cy="435951"/>
            <a:chOff x="9396712" y="5538934"/>
            <a:chExt cx="468511" cy="435951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1B78B99E-763D-1F5C-ADB6-E657BBC80352}"/>
                </a:ext>
              </a:extLst>
            </p:cNvPr>
            <p:cNvGrpSpPr/>
            <p:nvPr/>
          </p:nvGrpSpPr>
          <p:grpSpPr>
            <a:xfrm>
              <a:off x="9612359" y="5771835"/>
              <a:ext cx="37216" cy="203050"/>
              <a:chOff x="6179894" y="5450697"/>
              <a:chExt cx="37216" cy="203050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68E8D129-C694-458C-6E3A-F9DEAC3A3AA8}"/>
                  </a:ext>
                </a:extLst>
              </p:cNvPr>
              <p:cNvCxnSpPr/>
              <p:nvPr/>
            </p:nvCxnSpPr>
            <p:spPr>
              <a:xfrm>
                <a:off x="6179894" y="5450697"/>
                <a:ext cx="0" cy="2030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BD986B75-5B27-10D4-4118-8461F446F80B}"/>
                  </a:ext>
                </a:extLst>
              </p:cNvPr>
              <p:cNvCxnSpPr/>
              <p:nvPr/>
            </p:nvCxnSpPr>
            <p:spPr>
              <a:xfrm>
                <a:off x="6217110" y="5450697"/>
                <a:ext cx="0" cy="2030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05360F2A-BC31-8996-8F81-C012CB1546EE}"/>
                </a:ext>
              </a:extLst>
            </p:cNvPr>
            <p:cNvSpPr/>
            <p:nvPr/>
          </p:nvSpPr>
          <p:spPr>
            <a:xfrm>
              <a:off x="9396712" y="5538934"/>
              <a:ext cx="468511" cy="287138"/>
            </a:xfrm>
            <a:prstGeom prst="roundRect">
              <a:avLst>
                <a:gd name="adj" fmla="val 18009"/>
              </a:avLst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B301CBBC-6C83-2A73-DA87-AA7AD031FF71}"/>
              </a:ext>
            </a:extLst>
          </p:cNvPr>
          <p:cNvGrpSpPr/>
          <p:nvPr/>
        </p:nvGrpSpPr>
        <p:grpSpPr>
          <a:xfrm>
            <a:off x="339633" y="2730206"/>
            <a:ext cx="11512731" cy="2863048"/>
            <a:chOff x="339633" y="2567695"/>
            <a:chExt cx="11512731" cy="3025560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28A574F-8208-AB40-2AFE-C74475DA5822}"/>
                </a:ext>
              </a:extLst>
            </p:cNvPr>
            <p:cNvCxnSpPr>
              <a:cxnSpLocks/>
            </p:cNvCxnSpPr>
            <p:nvPr/>
          </p:nvCxnSpPr>
          <p:spPr>
            <a:xfrm>
              <a:off x="2258422" y="2567695"/>
              <a:ext cx="0" cy="302556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E13AC1D-3DFF-3BF7-3E37-8365363FD9CB}"/>
                </a:ext>
              </a:extLst>
            </p:cNvPr>
            <p:cNvCxnSpPr>
              <a:cxnSpLocks/>
            </p:cNvCxnSpPr>
            <p:nvPr/>
          </p:nvCxnSpPr>
          <p:spPr>
            <a:xfrm>
              <a:off x="4177211" y="2567695"/>
              <a:ext cx="0" cy="302556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2B4E02A-DEF7-5975-B008-545D6F5E8D2A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567695"/>
              <a:ext cx="0" cy="302556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3919AD8-E49E-1C5E-C3F1-5237A8045A16}"/>
                </a:ext>
              </a:extLst>
            </p:cNvPr>
            <p:cNvCxnSpPr>
              <a:cxnSpLocks/>
            </p:cNvCxnSpPr>
            <p:nvPr/>
          </p:nvCxnSpPr>
          <p:spPr>
            <a:xfrm>
              <a:off x="8014789" y="2567695"/>
              <a:ext cx="0" cy="302556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245AF4F-BFA1-FBE5-F146-BC819765EEF1}"/>
                </a:ext>
              </a:extLst>
            </p:cNvPr>
            <p:cNvCxnSpPr>
              <a:cxnSpLocks/>
            </p:cNvCxnSpPr>
            <p:nvPr/>
          </p:nvCxnSpPr>
          <p:spPr>
            <a:xfrm>
              <a:off x="9933578" y="2567695"/>
              <a:ext cx="0" cy="302556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EF4F0830-5D61-040E-08C7-6C25F889081F}"/>
                </a:ext>
              </a:extLst>
            </p:cNvPr>
            <p:cNvCxnSpPr>
              <a:cxnSpLocks/>
            </p:cNvCxnSpPr>
            <p:nvPr/>
          </p:nvCxnSpPr>
          <p:spPr>
            <a:xfrm>
              <a:off x="11852364" y="2567695"/>
              <a:ext cx="0" cy="302556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D8220FCE-86CF-9BBB-69F5-FBD62C76A07C}"/>
                </a:ext>
              </a:extLst>
            </p:cNvPr>
            <p:cNvCxnSpPr>
              <a:cxnSpLocks/>
            </p:cNvCxnSpPr>
            <p:nvPr/>
          </p:nvCxnSpPr>
          <p:spPr>
            <a:xfrm>
              <a:off x="339633" y="2567695"/>
              <a:ext cx="0" cy="302556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E589FAE-6568-1EC1-F0EC-CDF0296E8410}"/>
              </a:ext>
            </a:extLst>
          </p:cNvPr>
          <p:cNvGrpSpPr/>
          <p:nvPr/>
        </p:nvGrpSpPr>
        <p:grpSpPr>
          <a:xfrm>
            <a:off x="2841921" y="4131299"/>
            <a:ext cx="708953" cy="649319"/>
            <a:chOff x="1010194" y="1992065"/>
            <a:chExt cx="1333157" cy="1221019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1EA97D9B-D204-44EF-B96F-9DEAE64E99FD}"/>
                </a:ext>
              </a:extLst>
            </p:cNvPr>
            <p:cNvSpPr/>
            <p:nvPr/>
          </p:nvSpPr>
          <p:spPr>
            <a:xfrm>
              <a:off x="1870725" y="2740458"/>
              <a:ext cx="472626" cy="47262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924FA03C-B035-B7CA-5FD4-4EF9F03882F4}"/>
                </a:ext>
              </a:extLst>
            </p:cNvPr>
            <p:cNvSpPr/>
            <p:nvPr/>
          </p:nvSpPr>
          <p:spPr>
            <a:xfrm>
              <a:off x="1010194" y="1992065"/>
              <a:ext cx="646632" cy="64663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B3BF1E47-DEEF-E531-399A-11971D8BBEF8}"/>
                </a:ext>
              </a:extLst>
            </p:cNvPr>
            <p:cNvSpPr/>
            <p:nvPr/>
          </p:nvSpPr>
          <p:spPr>
            <a:xfrm>
              <a:off x="1293612" y="2124653"/>
              <a:ext cx="988315" cy="98831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19D705CC-C554-AFF0-1953-A80506836034}"/>
                </a:ext>
              </a:extLst>
            </p:cNvPr>
            <p:cNvSpPr/>
            <p:nvPr/>
          </p:nvSpPr>
          <p:spPr>
            <a:xfrm>
              <a:off x="1141137" y="2529771"/>
              <a:ext cx="646632" cy="646632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939D2B10-C4BB-01C8-BCD5-C44DB87AC5DF}"/>
                </a:ext>
              </a:extLst>
            </p:cNvPr>
            <p:cNvSpPr/>
            <p:nvPr/>
          </p:nvSpPr>
          <p:spPr>
            <a:xfrm>
              <a:off x="1870725" y="2049158"/>
              <a:ext cx="472626" cy="47262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C32C0F08-FEB6-C09B-88D3-62E61313B870}"/>
              </a:ext>
            </a:extLst>
          </p:cNvPr>
          <p:cNvGrpSpPr/>
          <p:nvPr/>
        </p:nvGrpSpPr>
        <p:grpSpPr>
          <a:xfrm>
            <a:off x="4676111" y="3937101"/>
            <a:ext cx="920987" cy="843518"/>
            <a:chOff x="1010194" y="1992065"/>
            <a:chExt cx="1333157" cy="1221019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D1C3C25B-7AC0-9A03-A724-B4E5391AC70F}"/>
                </a:ext>
              </a:extLst>
            </p:cNvPr>
            <p:cNvSpPr/>
            <p:nvPr/>
          </p:nvSpPr>
          <p:spPr>
            <a:xfrm>
              <a:off x="1870725" y="2740458"/>
              <a:ext cx="472626" cy="47262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CAD87A60-13A6-6217-7C98-03EA37BC8C37}"/>
                </a:ext>
              </a:extLst>
            </p:cNvPr>
            <p:cNvSpPr/>
            <p:nvPr/>
          </p:nvSpPr>
          <p:spPr>
            <a:xfrm>
              <a:off x="1010194" y="1992065"/>
              <a:ext cx="646632" cy="64663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B9980208-9329-4B7D-3E38-5A46D2C3DA4F}"/>
                </a:ext>
              </a:extLst>
            </p:cNvPr>
            <p:cNvSpPr/>
            <p:nvPr/>
          </p:nvSpPr>
          <p:spPr>
            <a:xfrm>
              <a:off x="1293612" y="2124653"/>
              <a:ext cx="988315" cy="98831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AF1F674D-C696-8603-089F-533CBECD5F2A}"/>
                </a:ext>
              </a:extLst>
            </p:cNvPr>
            <p:cNvSpPr/>
            <p:nvPr/>
          </p:nvSpPr>
          <p:spPr>
            <a:xfrm>
              <a:off x="1141137" y="2529771"/>
              <a:ext cx="646632" cy="646632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8101304F-B7B6-1370-659E-067C1BB00974}"/>
                </a:ext>
              </a:extLst>
            </p:cNvPr>
            <p:cNvSpPr/>
            <p:nvPr/>
          </p:nvSpPr>
          <p:spPr>
            <a:xfrm>
              <a:off x="1870725" y="2049158"/>
              <a:ext cx="472626" cy="47262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19B9AC73-B1B8-90FA-D883-8EFCDC2038F7}"/>
              </a:ext>
            </a:extLst>
          </p:cNvPr>
          <p:cNvGrpSpPr/>
          <p:nvPr/>
        </p:nvGrpSpPr>
        <p:grpSpPr>
          <a:xfrm>
            <a:off x="6427560" y="3705840"/>
            <a:ext cx="1173487" cy="1074779"/>
            <a:chOff x="1010194" y="1992065"/>
            <a:chExt cx="1333157" cy="1221019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F76CDDA4-109F-56ED-51FB-5C283B452FD0}"/>
                </a:ext>
              </a:extLst>
            </p:cNvPr>
            <p:cNvSpPr/>
            <p:nvPr/>
          </p:nvSpPr>
          <p:spPr>
            <a:xfrm>
              <a:off x="1870725" y="2740458"/>
              <a:ext cx="472626" cy="47262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89394DBB-0292-6BD7-0C40-C2F6495B60AB}"/>
                </a:ext>
              </a:extLst>
            </p:cNvPr>
            <p:cNvSpPr/>
            <p:nvPr/>
          </p:nvSpPr>
          <p:spPr>
            <a:xfrm>
              <a:off x="1010194" y="1992065"/>
              <a:ext cx="646632" cy="64663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867B50D-A230-BA89-7A6D-6ADD9D68CD59}"/>
                </a:ext>
              </a:extLst>
            </p:cNvPr>
            <p:cNvSpPr/>
            <p:nvPr/>
          </p:nvSpPr>
          <p:spPr>
            <a:xfrm>
              <a:off x="1293612" y="2124653"/>
              <a:ext cx="988315" cy="98831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9DD783E-4723-C2E6-0A9D-1D83A446FF8F}"/>
                </a:ext>
              </a:extLst>
            </p:cNvPr>
            <p:cNvSpPr/>
            <p:nvPr/>
          </p:nvSpPr>
          <p:spPr>
            <a:xfrm>
              <a:off x="1141137" y="2529771"/>
              <a:ext cx="646632" cy="646632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805E5B4-1400-B7D0-B559-707B5EF26762}"/>
                </a:ext>
              </a:extLst>
            </p:cNvPr>
            <p:cNvSpPr/>
            <p:nvPr/>
          </p:nvSpPr>
          <p:spPr>
            <a:xfrm>
              <a:off x="1870725" y="2049158"/>
              <a:ext cx="472626" cy="47262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6A4D016-1355-9AC8-2A4A-F5B1D9894CB9}"/>
              </a:ext>
            </a:extLst>
          </p:cNvPr>
          <p:cNvGrpSpPr/>
          <p:nvPr/>
        </p:nvGrpSpPr>
        <p:grpSpPr>
          <a:xfrm>
            <a:off x="8228080" y="3499938"/>
            <a:ext cx="1398300" cy="1280682"/>
            <a:chOff x="1010194" y="1992065"/>
            <a:chExt cx="1333157" cy="1221019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145BC4B4-CF18-8803-0DE0-E10F7D59F174}"/>
                </a:ext>
              </a:extLst>
            </p:cNvPr>
            <p:cNvSpPr/>
            <p:nvPr/>
          </p:nvSpPr>
          <p:spPr>
            <a:xfrm>
              <a:off x="1870725" y="2740458"/>
              <a:ext cx="472626" cy="47262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0494D4F2-4C63-46C9-74E4-DD09ECEB1B3B}"/>
                </a:ext>
              </a:extLst>
            </p:cNvPr>
            <p:cNvSpPr/>
            <p:nvPr/>
          </p:nvSpPr>
          <p:spPr>
            <a:xfrm>
              <a:off x="1010194" y="1992065"/>
              <a:ext cx="646632" cy="64663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1C7459FA-5401-C986-9003-1A43F4D3704D}"/>
                </a:ext>
              </a:extLst>
            </p:cNvPr>
            <p:cNvSpPr/>
            <p:nvPr/>
          </p:nvSpPr>
          <p:spPr>
            <a:xfrm>
              <a:off x="1293612" y="2124653"/>
              <a:ext cx="988315" cy="98831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F4335140-0880-BC50-3E43-44C39AE1C549}"/>
                </a:ext>
              </a:extLst>
            </p:cNvPr>
            <p:cNvSpPr/>
            <p:nvPr/>
          </p:nvSpPr>
          <p:spPr>
            <a:xfrm>
              <a:off x="1141137" y="2529771"/>
              <a:ext cx="646632" cy="646632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5CEC2DB6-41ED-3DDF-47A1-E0B47F447F0B}"/>
                </a:ext>
              </a:extLst>
            </p:cNvPr>
            <p:cNvSpPr/>
            <p:nvPr/>
          </p:nvSpPr>
          <p:spPr>
            <a:xfrm>
              <a:off x="1870725" y="2049158"/>
              <a:ext cx="472626" cy="47262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65F4718-CAA1-0614-3C96-967EEAF7705B}"/>
              </a:ext>
            </a:extLst>
          </p:cNvPr>
          <p:cNvGrpSpPr/>
          <p:nvPr/>
        </p:nvGrpSpPr>
        <p:grpSpPr>
          <a:xfrm>
            <a:off x="10070919" y="3239372"/>
            <a:ext cx="1682797" cy="1541248"/>
            <a:chOff x="1010194" y="1992065"/>
            <a:chExt cx="1333157" cy="1221019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27B4806D-F312-76CC-8362-86ADA7AEF54C}"/>
                </a:ext>
              </a:extLst>
            </p:cNvPr>
            <p:cNvSpPr/>
            <p:nvPr/>
          </p:nvSpPr>
          <p:spPr>
            <a:xfrm>
              <a:off x="1870725" y="2740458"/>
              <a:ext cx="472626" cy="47262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8C51631-70AC-696E-8D37-29882332A3BD}"/>
                </a:ext>
              </a:extLst>
            </p:cNvPr>
            <p:cNvSpPr/>
            <p:nvPr/>
          </p:nvSpPr>
          <p:spPr>
            <a:xfrm>
              <a:off x="1010194" y="1992065"/>
              <a:ext cx="646632" cy="64663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D5CA5BB5-94E4-5C6E-6697-34B462073F49}"/>
                </a:ext>
              </a:extLst>
            </p:cNvPr>
            <p:cNvSpPr/>
            <p:nvPr/>
          </p:nvSpPr>
          <p:spPr>
            <a:xfrm>
              <a:off x="1293612" y="2124653"/>
              <a:ext cx="988315" cy="98831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E837A6CD-498F-0B7C-1218-56424F669ABD}"/>
                </a:ext>
              </a:extLst>
            </p:cNvPr>
            <p:cNvSpPr/>
            <p:nvPr/>
          </p:nvSpPr>
          <p:spPr>
            <a:xfrm>
              <a:off x="1141137" y="2529771"/>
              <a:ext cx="646632" cy="646632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D2440B8C-ACF2-835A-F01E-01E2663C9E9B}"/>
                </a:ext>
              </a:extLst>
            </p:cNvPr>
            <p:cNvSpPr/>
            <p:nvPr/>
          </p:nvSpPr>
          <p:spPr>
            <a:xfrm>
              <a:off x="1870725" y="2049158"/>
              <a:ext cx="472626" cy="47262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D0D6180-A6FA-003B-7BB5-6737E67888C7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6093995-CE86-ED2A-1866-786EEC985508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F11DD2F-187A-B495-A772-67E0775201E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22B3A4C-1B47-4582-4768-23212D906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392" y="1930038"/>
            <a:ext cx="554400" cy="55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2B511EE-194E-B6CB-4619-BC1A3A314F8E}"/>
              </a:ext>
            </a:extLst>
          </p:cNvPr>
          <p:cNvSpPr txBox="1"/>
          <p:nvPr/>
        </p:nvSpPr>
        <p:spPr>
          <a:xfrm>
            <a:off x="10468934" y="3822904"/>
            <a:ext cx="10016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000" b="1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67 kg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721EEA-055A-F339-049D-21F3EA55A12E}"/>
              </a:ext>
            </a:extLst>
          </p:cNvPr>
          <p:cNvSpPr txBox="1"/>
          <p:nvPr/>
        </p:nvSpPr>
        <p:spPr>
          <a:xfrm>
            <a:off x="8527193" y="3956877"/>
            <a:ext cx="10016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000" b="1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34 kg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076F05-CFDA-AC14-AFD2-CF94A1D9DE40}"/>
              </a:ext>
            </a:extLst>
          </p:cNvPr>
          <p:cNvSpPr txBox="1"/>
          <p:nvPr/>
        </p:nvSpPr>
        <p:spPr>
          <a:xfrm>
            <a:off x="6560738" y="4039644"/>
            <a:ext cx="1001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b="1" dirty="0">
                <a:solidFill>
                  <a:schemeClr val="bg1"/>
                </a:solidFill>
              </a:rPr>
              <a:t>1</a:t>
            </a:r>
            <a:r>
              <a:rPr kumimoji="0" lang="en-BE" b="1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4 kg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B48D8D-755E-8118-2F5D-83055627B9B8}"/>
              </a:ext>
            </a:extLst>
          </p:cNvPr>
          <p:cNvSpPr txBox="1"/>
          <p:nvPr/>
        </p:nvSpPr>
        <p:spPr>
          <a:xfrm>
            <a:off x="4686602" y="4178304"/>
            <a:ext cx="1001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b="1" dirty="0">
                <a:solidFill>
                  <a:schemeClr val="bg1"/>
                </a:solidFill>
              </a:rPr>
              <a:t>9</a:t>
            </a:r>
            <a:r>
              <a:rPr kumimoji="0" lang="en-BE" b="1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kg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EBB2CD-2713-F144-3905-4077E089EA61}"/>
              </a:ext>
            </a:extLst>
          </p:cNvPr>
          <p:cNvSpPr txBox="1"/>
          <p:nvPr/>
        </p:nvSpPr>
        <p:spPr>
          <a:xfrm>
            <a:off x="2718172" y="4275589"/>
            <a:ext cx="10016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600" b="1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4 kg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1FC489-3907-C428-2810-044F1C4F123D}"/>
              </a:ext>
            </a:extLst>
          </p:cNvPr>
          <p:cNvSpPr txBox="1"/>
          <p:nvPr/>
        </p:nvSpPr>
        <p:spPr>
          <a:xfrm>
            <a:off x="818978" y="4389928"/>
            <a:ext cx="10016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1400" b="1" dirty="0">
                <a:solidFill>
                  <a:srgbClr val="D55DD1"/>
                </a:solidFill>
              </a:rPr>
              <a:t>1</a:t>
            </a:r>
            <a:r>
              <a:rPr kumimoji="0" lang="en-BE" sz="1400" b="1" u="none" strike="noStrike" kern="1200" cap="none" normalizeH="0" noProof="0" dirty="0">
                <a:ln>
                  <a:noFill/>
                </a:ln>
                <a:solidFill>
                  <a:srgbClr val="D55DD1"/>
                </a:solidFill>
                <a:effectLst/>
                <a:uLnTx/>
                <a:uFillTx/>
              </a:rPr>
              <a:t> kg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B19E7A-9D86-BA62-F681-5EBDCD953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2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EBC2A5-62ED-A032-FA64-19A8125FFC6F}"/>
              </a:ext>
            </a:extLst>
          </p:cNvPr>
          <p:cNvSpPr/>
          <p:nvPr/>
        </p:nvSpPr>
        <p:spPr>
          <a:xfrm>
            <a:off x="0" y="-233679"/>
            <a:ext cx="12192000" cy="6305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6A2072-1C71-81FE-529D-7D280EB4BE71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6DB3EB-3C3D-0002-CC52-AD433F3A7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509EA8B-E16C-3D89-A13B-DCF4BF2D45DE}"/>
              </a:ext>
            </a:extLst>
          </p:cNvPr>
          <p:cNvGrpSpPr/>
          <p:nvPr/>
        </p:nvGrpSpPr>
        <p:grpSpPr>
          <a:xfrm>
            <a:off x="2258422" y="478465"/>
            <a:ext cx="7675156" cy="5380075"/>
            <a:chOff x="2258422" y="2567695"/>
            <a:chExt cx="7675156" cy="302556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F5B353A-EED0-273B-4B82-11113AB37F0B}"/>
                </a:ext>
              </a:extLst>
            </p:cNvPr>
            <p:cNvCxnSpPr>
              <a:cxnSpLocks/>
            </p:cNvCxnSpPr>
            <p:nvPr/>
          </p:nvCxnSpPr>
          <p:spPr>
            <a:xfrm>
              <a:off x="2258422" y="2567695"/>
              <a:ext cx="0" cy="302556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645235A-939E-AA3A-C463-0CA159731792}"/>
                </a:ext>
              </a:extLst>
            </p:cNvPr>
            <p:cNvCxnSpPr>
              <a:cxnSpLocks/>
            </p:cNvCxnSpPr>
            <p:nvPr/>
          </p:nvCxnSpPr>
          <p:spPr>
            <a:xfrm>
              <a:off x="4177211" y="2567695"/>
              <a:ext cx="0" cy="302556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3570FC7-E86F-F57F-EDD6-F4A1353A9726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567695"/>
              <a:ext cx="0" cy="302556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28AB21E-1329-5DB3-69D4-3A609BC7718A}"/>
                </a:ext>
              </a:extLst>
            </p:cNvPr>
            <p:cNvCxnSpPr>
              <a:cxnSpLocks/>
            </p:cNvCxnSpPr>
            <p:nvPr/>
          </p:nvCxnSpPr>
          <p:spPr>
            <a:xfrm>
              <a:off x="8014789" y="2567695"/>
              <a:ext cx="0" cy="302556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144AE0-6E9A-7376-3244-5C2B31E9A845}"/>
                </a:ext>
              </a:extLst>
            </p:cNvPr>
            <p:cNvCxnSpPr>
              <a:cxnSpLocks/>
            </p:cNvCxnSpPr>
            <p:nvPr/>
          </p:nvCxnSpPr>
          <p:spPr>
            <a:xfrm>
              <a:off x="9933578" y="2567695"/>
              <a:ext cx="0" cy="302556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3710D12-EE21-C5AC-2189-12C4EAC27E54}"/>
              </a:ext>
            </a:extLst>
          </p:cNvPr>
          <p:cNvCxnSpPr>
            <a:cxnSpLocks/>
          </p:cNvCxnSpPr>
          <p:nvPr/>
        </p:nvCxnSpPr>
        <p:spPr>
          <a:xfrm>
            <a:off x="339633" y="3168502"/>
            <a:ext cx="11512731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6FF007E-E1B3-3F25-976E-E63F0AAC4807}"/>
              </a:ext>
            </a:extLst>
          </p:cNvPr>
          <p:cNvSpPr txBox="1"/>
          <p:nvPr/>
        </p:nvSpPr>
        <p:spPr>
          <a:xfrm>
            <a:off x="349927" y="853988"/>
            <a:ext cx="1680890" cy="193899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1219170">
              <a:spcBef>
                <a:spcPts val="0"/>
              </a:spcBef>
              <a:defRPr/>
            </a:pPr>
            <a:r>
              <a:rPr lang="en-GB" sz="2000" b="1" dirty="0">
                <a:latin typeface="Montserrat" pitchFamily="2" charset="77"/>
              </a:rPr>
              <a:t>1</a:t>
            </a:r>
            <a:r>
              <a:rPr lang="en-BE" sz="2000" b="1" dirty="0">
                <a:latin typeface="Montserrat" pitchFamily="2" charset="77"/>
              </a:rPr>
              <a:t>0 things a</a:t>
            </a:r>
            <a:r>
              <a:rPr lang="en-GB" sz="2000" b="1" dirty="0">
                <a:latin typeface="Montserrat" pitchFamily="2" charset="77"/>
              </a:rPr>
              <a:t>bout </a:t>
            </a:r>
            <a:r>
              <a:rPr lang="en-BE" sz="2000" b="1" dirty="0">
                <a:latin typeface="Montserrat" pitchFamily="2" charset="77"/>
              </a:rPr>
              <a:t>r</a:t>
            </a:r>
            <a:r>
              <a:rPr lang="en-GB" sz="2000" b="1" dirty="0" err="1">
                <a:latin typeface="Montserrat" pitchFamily="2" charset="77"/>
              </a:rPr>
              <a:t>adio</a:t>
            </a:r>
            <a:r>
              <a:rPr lang="en-GB" sz="2000" b="1" dirty="0">
                <a:latin typeface="Montserrat" pitchFamily="2" charset="77"/>
              </a:rPr>
              <a:t> that may surprise brands</a:t>
            </a:r>
            <a:endParaRPr lang="en-US" sz="2000" b="1" dirty="0">
              <a:latin typeface="Montserrat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8E18BE-68E9-2E33-3487-48D2A11E60D1}"/>
              </a:ext>
            </a:extLst>
          </p:cNvPr>
          <p:cNvSpPr txBox="1"/>
          <p:nvPr/>
        </p:nvSpPr>
        <p:spPr>
          <a:xfrm>
            <a:off x="2398487" y="1216842"/>
            <a:ext cx="1638000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#</a:t>
            </a:r>
            <a:r>
              <a:rPr lang="fr-FR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1</a:t>
            </a:r>
            <a:r>
              <a:rPr lang="en-BE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 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Montserrat" panose="00000500000000000000" pitchFamily="2" charset="0"/>
              </a:rPr>
              <a:t>Radio allows brands to reach millions of people on a daily basis</a:t>
            </a:r>
            <a:endParaRPr lang="en-US" sz="1200" dirty="0">
              <a:latin typeface="Montserrat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BF5C73-DFEB-5F84-C81B-B30DF26F68DD}"/>
              </a:ext>
            </a:extLst>
          </p:cNvPr>
          <p:cNvSpPr txBox="1"/>
          <p:nvPr/>
        </p:nvSpPr>
        <p:spPr>
          <a:xfrm>
            <a:off x="4319553" y="1216842"/>
            <a:ext cx="163800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#2 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Montserrat" panose="00000500000000000000" pitchFamily="2" charset="0"/>
              </a:rPr>
              <a:t>Radio dominates the booming audio landscape</a:t>
            </a:r>
            <a:endParaRPr lang="en-US" sz="1200" dirty="0">
              <a:latin typeface="Montserrat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2450E0-D645-C9BE-329A-03430DC068E6}"/>
              </a:ext>
            </a:extLst>
          </p:cNvPr>
          <p:cNvSpPr txBox="1"/>
          <p:nvPr/>
        </p:nvSpPr>
        <p:spPr>
          <a:xfrm>
            <a:off x="6242135" y="1216842"/>
            <a:ext cx="163800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#3 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Montserrat" panose="00000500000000000000" pitchFamily="2" charset="0"/>
              </a:rPr>
              <a:t>Radio has a huge share of the under 35 age group</a:t>
            </a:r>
            <a:endParaRPr lang="en-US" sz="1200" dirty="0">
              <a:latin typeface="Montserrat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73AB61-77AE-E1D9-1E5F-D084ECA608F3}"/>
              </a:ext>
            </a:extLst>
          </p:cNvPr>
          <p:cNvSpPr txBox="1"/>
          <p:nvPr/>
        </p:nvSpPr>
        <p:spPr>
          <a:xfrm>
            <a:off x="8140931" y="1216842"/>
            <a:ext cx="1638000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#4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Montserrat" panose="00000500000000000000" pitchFamily="2" charset="0"/>
              </a:rPr>
              <a:t>Radio is listened to all day, not just</a:t>
            </a:r>
            <a:r>
              <a:rPr lang="en-BE" sz="1200" dirty="0">
                <a:latin typeface="Montserrat" panose="00000500000000000000" pitchFamily="2" charset="0"/>
              </a:rPr>
              <a:t> during </a:t>
            </a:r>
            <a:r>
              <a:rPr lang="en-GB" sz="1200" dirty="0">
                <a:latin typeface="Montserrat" panose="00000500000000000000" pitchFamily="2" charset="0"/>
              </a:rPr>
              <a:t>breakfast and drive time</a:t>
            </a:r>
            <a:endParaRPr lang="en-US" sz="1200" dirty="0">
              <a:latin typeface="Montserrat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DA85AB-8430-D3E8-71C6-33D3F2F3E8A2}"/>
              </a:ext>
            </a:extLst>
          </p:cNvPr>
          <p:cNvSpPr txBox="1"/>
          <p:nvPr/>
        </p:nvSpPr>
        <p:spPr>
          <a:xfrm>
            <a:off x="4311866" y="4318904"/>
            <a:ext cx="1638000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BE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#8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Montserrat" panose="00000500000000000000" pitchFamily="2" charset="0"/>
              </a:rPr>
              <a:t>Radio </a:t>
            </a:r>
            <a:r>
              <a:rPr lang="en-BE" sz="1200" dirty="0">
                <a:latin typeface="Montserrat" panose="00000500000000000000" pitchFamily="2" charset="0"/>
              </a:rPr>
              <a:t>d</a:t>
            </a:r>
            <a:r>
              <a:rPr lang="en-GB" sz="1200" dirty="0">
                <a:latin typeface="Montserrat" panose="00000500000000000000" pitchFamily="2" charset="0"/>
              </a:rPr>
              <a:t>rive</a:t>
            </a:r>
            <a:r>
              <a:rPr lang="en-BE" sz="1200" dirty="0">
                <a:latin typeface="Montserrat" panose="00000500000000000000" pitchFamily="2" charset="0"/>
              </a:rPr>
              <a:t>s</a:t>
            </a:r>
            <a:r>
              <a:rPr lang="en-GB" sz="1200" dirty="0">
                <a:latin typeface="Montserrat" panose="00000500000000000000" pitchFamily="2" charset="0"/>
              </a:rPr>
              <a:t> you</a:t>
            </a:r>
            <a:r>
              <a:rPr lang="en-BE" sz="1200" dirty="0">
                <a:latin typeface="Montserrat" panose="00000500000000000000" pitchFamily="2" charset="0"/>
              </a:rPr>
              <a:t>r</a:t>
            </a:r>
            <a:r>
              <a:rPr lang="en-GB" sz="1200" dirty="0">
                <a:latin typeface="Montserrat" panose="00000500000000000000" pitchFamily="2" charset="0"/>
              </a:rPr>
              <a:t> digital KPIs</a:t>
            </a:r>
            <a:endParaRPr lang="en-US" sz="1200" dirty="0">
              <a:latin typeface="Montserrat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9539FE-ECC3-896D-1B6D-0A5B46FD9B6C}"/>
              </a:ext>
            </a:extLst>
          </p:cNvPr>
          <p:cNvSpPr txBox="1"/>
          <p:nvPr/>
        </p:nvSpPr>
        <p:spPr>
          <a:xfrm>
            <a:off x="2402436" y="4318904"/>
            <a:ext cx="1638000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BE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#7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Montserrat" panose="00000500000000000000" pitchFamily="2" charset="0"/>
              </a:rPr>
              <a:t>Radio</a:t>
            </a:r>
            <a:r>
              <a:rPr lang="en-BE" sz="1200" dirty="0">
                <a:latin typeface="Montserrat" panose="00000500000000000000" pitchFamily="2" charset="0"/>
              </a:rPr>
              <a:t> comes with </a:t>
            </a:r>
            <a:r>
              <a:rPr lang="en-GB" sz="1200" dirty="0">
                <a:latin typeface="Montserrat" panose="00000500000000000000" pitchFamily="2" charset="0"/>
              </a:rPr>
              <a:t>a truck load of ROI and sales lift evidence to support your choice</a:t>
            </a:r>
            <a:endParaRPr lang="en-US" sz="1200" dirty="0">
              <a:latin typeface="Montserrat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932A00-6A2F-7179-D555-3BCB8E442C55}"/>
              </a:ext>
            </a:extLst>
          </p:cNvPr>
          <p:cNvSpPr txBox="1"/>
          <p:nvPr/>
        </p:nvSpPr>
        <p:spPr>
          <a:xfrm>
            <a:off x="494281" y="4318904"/>
            <a:ext cx="163800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#6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sz="1200" dirty="0">
                <a:latin typeface="Montserrat" panose="00000500000000000000" pitchFamily="2" charset="0"/>
              </a:rPr>
              <a:t>Radio must be a part of any optimal media plan</a:t>
            </a:r>
            <a:endParaRPr lang="en-US" sz="1200" dirty="0">
              <a:latin typeface="Montserrat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D8D590-FA16-A9B8-3279-1827871CEEF4}"/>
              </a:ext>
            </a:extLst>
          </p:cNvPr>
          <p:cNvSpPr txBox="1"/>
          <p:nvPr/>
        </p:nvSpPr>
        <p:spPr>
          <a:xfrm>
            <a:off x="10059719" y="1216842"/>
            <a:ext cx="1638000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BE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#5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Montserrat" panose="00000500000000000000" pitchFamily="2" charset="0"/>
              </a:rPr>
              <a:t>Radio is</a:t>
            </a:r>
            <a:r>
              <a:rPr lang="en-BE" sz="1200" dirty="0">
                <a:latin typeface="Montserrat" panose="00000500000000000000" pitchFamily="2" charset="0"/>
              </a:rPr>
              <a:t> </a:t>
            </a:r>
            <a:r>
              <a:rPr lang="en-GB" sz="1200" dirty="0">
                <a:latin typeface="Montserrat" panose="00000500000000000000" pitchFamily="2" charset="0"/>
              </a:rPr>
              <a:t>the </a:t>
            </a:r>
            <a:r>
              <a:rPr lang="en-BE" sz="1200" dirty="0">
                <a:latin typeface="Montserrat" panose="00000500000000000000" pitchFamily="2" charset="0"/>
              </a:rPr>
              <a:t>number one</a:t>
            </a:r>
            <a:r>
              <a:rPr lang="en-GB" sz="1200" dirty="0">
                <a:latin typeface="Montserrat" panose="00000500000000000000" pitchFamily="2" charset="0"/>
              </a:rPr>
              <a:t> </a:t>
            </a:r>
            <a:r>
              <a:rPr lang="en-BE" sz="1200" dirty="0">
                <a:latin typeface="Montserrat" panose="00000500000000000000" pitchFamily="2" charset="0"/>
              </a:rPr>
              <a:t>medium </a:t>
            </a:r>
            <a:r>
              <a:rPr lang="en-GB" sz="1200" dirty="0">
                <a:latin typeface="Montserrat" panose="00000500000000000000" pitchFamily="2" charset="0"/>
              </a:rPr>
              <a:t>in connected car</a:t>
            </a:r>
            <a:r>
              <a:rPr lang="en-BE" sz="1200" dirty="0">
                <a:latin typeface="Montserrat" panose="00000500000000000000" pitchFamily="2" charset="0"/>
              </a:rPr>
              <a:t>s,</a:t>
            </a:r>
            <a:r>
              <a:rPr lang="en-GB" sz="1200" dirty="0">
                <a:latin typeface="Montserrat" panose="00000500000000000000" pitchFamily="2" charset="0"/>
              </a:rPr>
              <a:t> </a:t>
            </a:r>
            <a:r>
              <a:rPr lang="en-BE" sz="1200" dirty="0">
                <a:latin typeface="Montserrat" panose="00000500000000000000" pitchFamily="2" charset="0"/>
              </a:rPr>
              <a:t>exactly as </a:t>
            </a:r>
            <a:r>
              <a:rPr lang="en-GB" sz="1200" dirty="0">
                <a:latin typeface="Montserrat" panose="00000500000000000000" pitchFamily="2" charset="0"/>
              </a:rPr>
              <a:t>consumers want</a:t>
            </a:r>
            <a:endParaRPr lang="en-US" sz="1200" dirty="0">
              <a:latin typeface="Montserrat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DE6F64-03E5-FA08-252C-4542674EEFFE}"/>
              </a:ext>
            </a:extLst>
          </p:cNvPr>
          <p:cNvSpPr txBox="1"/>
          <p:nvPr/>
        </p:nvSpPr>
        <p:spPr>
          <a:xfrm>
            <a:off x="6230655" y="4318904"/>
            <a:ext cx="163800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BE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#9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Montserrat" panose="00000500000000000000" pitchFamily="2" charset="0"/>
              </a:rPr>
              <a:t>Radio is so much more than a call-to-action media</a:t>
            </a:r>
            <a:endParaRPr lang="en-US" sz="1200" dirty="0">
              <a:latin typeface="Montserrat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6E48D8-4626-8C03-B019-0AE08C4CC414}"/>
              </a:ext>
            </a:extLst>
          </p:cNvPr>
          <p:cNvSpPr txBox="1"/>
          <p:nvPr/>
        </p:nvSpPr>
        <p:spPr>
          <a:xfrm>
            <a:off x="8139877" y="4318904"/>
            <a:ext cx="163800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BE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#10</a:t>
            </a:r>
          </a:p>
          <a:p>
            <a:r>
              <a:rPr lang="en-GB" sz="1200" dirty="0">
                <a:latin typeface="Montserrat" panose="00000500000000000000" pitchFamily="2" charset="0"/>
              </a:rPr>
              <a:t>Radio ads are as creative as TV and posters</a:t>
            </a:r>
            <a:endParaRPr lang="en-US" sz="1200" dirty="0"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1703D7-14B3-05E8-F526-46B0FADE82F9}"/>
              </a:ext>
            </a:extLst>
          </p:cNvPr>
          <p:cNvSpPr txBox="1"/>
          <p:nvPr/>
        </p:nvSpPr>
        <p:spPr>
          <a:xfrm>
            <a:off x="10058665" y="4318904"/>
            <a:ext cx="1638000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BE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#Bonus 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Montserrat" panose="00000500000000000000" pitchFamily="2" charset="0"/>
              </a:rPr>
              <a:t>Radio offers a trusted, safe and sustainable environment</a:t>
            </a:r>
            <a:endParaRPr lang="en-US" sz="1200" dirty="0">
              <a:latin typeface="Montserrat" panose="00000500000000000000" pitchFamily="2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50AD0A1-6E5F-5A27-4496-AB056F850427}"/>
              </a:ext>
            </a:extLst>
          </p:cNvPr>
          <p:cNvSpPr/>
          <p:nvPr/>
        </p:nvSpPr>
        <p:spPr>
          <a:xfrm>
            <a:off x="10159295" y="483677"/>
            <a:ext cx="1467352" cy="65714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7A3E8BA-AC6D-2CE1-8256-BB962C564C7B}"/>
              </a:ext>
            </a:extLst>
          </p:cNvPr>
          <p:cNvSpPr/>
          <p:nvPr/>
        </p:nvSpPr>
        <p:spPr>
          <a:xfrm>
            <a:off x="8235054" y="483677"/>
            <a:ext cx="1467352" cy="65714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512BEE5-5B24-299B-671D-F72793521116}"/>
              </a:ext>
            </a:extLst>
          </p:cNvPr>
          <p:cNvSpPr/>
          <p:nvPr/>
        </p:nvSpPr>
        <p:spPr>
          <a:xfrm>
            <a:off x="6315979" y="483677"/>
            <a:ext cx="1467352" cy="65714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0607EE8-DF25-5205-5E67-5342BBEFD46E}"/>
              </a:ext>
            </a:extLst>
          </p:cNvPr>
          <p:cNvSpPr/>
          <p:nvPr/>
        </p:nvSpPr>
        <p:spPr>
          <a:xfrm>
            <a:off x="4408384" y="483677"/>
            <a:ext cx="1467352" cy="65714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B812B37-C2EF-59B7-6353-F11ADBE79884}"/>
              </a:ext>
            </a:extLst>
          </p:cNvPr>
          <p:cNvSpPr/>
          <p:nvPr/>
        </p:nvSpPr>
        <p:spPr>
          <a:xfrm>
            <a:off x="2484049" y="483677"/>
            <a:ext cx="1467352" cy="65714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2731646-A8B6-019F-B891-EA9AB7D7D930}"/>
              </a:ext>
            </a:extLst>
          </p:cNvPr>
          <p:cNvSpPr/>
          <p:nvPr/>
        </p:nvSpPr>
        <p:spPr>
          <a:xfrm>
            <a:off x="2483655" y="3418318"/>
            <a:ext cx="1467352" cy="65643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" name="Freeform 41">
            <a:extLst>
              <a:ext uri="{FF2B5EF4-FFF2-40B4-BE49-F238E27FC236}">
                <a16:creationId xmlns:a16="http://schemas.microsoft.com/office/drawing/2014/main" id="{8AAA86CB-7BE2-CA84-0C50-AAFCA6DB0C96}"/>
              </a:ext>
            </a:extLst>
          </p:cNvPr>
          <p:cNvSpPr>
            <a:spLocks noEditPoints="1"/>
          </p:cNvSpPr>
          <p:nvPr/>
        </p:nvSpPr>
        <p:spPr bwMode="auto">
          <a:xfrm>
            <a:off x="2976187" y="564305"/>
            <a:ext cx="482600" cy="503238"/>
          </a:xfrm>
          <a:custGeom>
            <a:avLst/>
            <a:gdLst>
              <a:gd name="T0" fmla="*/ 56 w 128"/>
              <a:gd name="T1" fmla="*/ 20 h 133"/>
              <a:gd name="T2" fmla="*/ 36 w 128"/>
              <a:gd name="T3" fmla="*/ 0 h 133"/>
              <a:gd name="T4" fmla="*/ 16 w 128"/>
              <a:gd name="T5" fmla="*/ 20 h 133"/>
              <a:gd name="T6" fmla="*/ 36 w 128"/>
              <a:gd name="T7" fmla="*/ 40 h 133"/>
              <a:gd name="T8" fmla="*/ 56 w 128"/>
              <a:gd name="T9" fmla="*/ 20 h 133"/>
              <a:gd name="T10" fmla="*/ 70 w 128"/>
              <a:gd name="T11" fmla="*/ 96 h 133"/>
              <a:gd name="T12" fmla="*/ 35 w 128"/>
              <a:gd name="T13" fmla="*/ 48 h 133"/>
              <a:gd name="T14" fmla="*/ 0 w 128"/>
              <a:gd name="T15" fmla="*/ 96 h 133"/>
              <a:gd name="T16" fmla="*/ 70 w 128"/>
              <a:gd name="T17" fmla="*/ 96 h 133"/>
              <a:gd name="T18" fmla="*/ 94 w 128"/>
              <a:gd name="T19" fmla="*/ 55 h 133"/>
              <a:gd name="T20" fmla="*/ 114 w 128"/>
              <a:gd name="T21" fmla="*/ 35 h 133"/>
              <a:gd name="T22" fmla="*/ 94 w 128"/>
              <a:gd name="T23" fmla="*/ 15 h 133"/>
              <a:gd name="T24" fmla="*/ 74 w 128"/>
              <a:gd name="T25" fmla="*/ 35 h 133"/>
              <a:gd name="T26" fmla="*/ 94 w 128"/>
              <a:gd name="T27" fmla="*/ 55 h 133"/>
              <a:gd name="T28" fmla="*/ 93 w 128"/>
              <a:gd name="T29" fmla="*/ 63 h 133"/>
              <a:gd name="T30" fmla="*/ 78 w 128"/>
              <a:gd name="T31" fmla="*/ 68 h 133"/>
              <a:gd name="T32" fmla="*/ 82 w 128"/>
              <a:gd name="T33" fmla="*/ 96 h 133"/>
              <a:gd name="T34" fmla="*/ 63 w 128"/>
              <a:gd name="T35" fmla="*/ 120 h 133"/>
              <a:gd name="T36" fmla="*/ 128 w 128"/>
              <a:gd name="T37" fmla="*/ 111 h 133"/>
              <a:gd name="T38" fmla="*/ 93 w 128"/>
              <a:gd name="T39" fmla="*/ 6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8" h="133">
                <a:moveTo>
                  <a:pt x="56" y="20"/>
                </a:moveTo>
                <a:cubicBezTo>
                  <a:pt x="56" y="9"/>
                  <a:pt x="47" y="0"/>
                  <a:pt x="36" y="0"/>
                </a:cubicBezTo>
                <a:cubicBezTo>
                  <a:pt x="26" y="0"/>
                  <a:pt x="16" y="9"/>
                  <a:pt x="16" y="20"/>
                </a:cubicBezTo>
                <a:cubicBezTo>
                  <a:pt x="16" y="30"/>
                  <a:pt x="26" y="40"/>
                  <a:pt x="36" y="40"/>
                </a:cubicBezTo>
                <a:cubicBezTo>
                  <a:pt x="47" y="40"/>
                  <a:pt x="56" y="30"/>
                  <a:pt x="56" y="20"/>
                </a:cubicBezTo>
                <a:close/>
                <a:moveTo>
                  <a:pt x="70" y="96"/>
                </a:moveTo>
                <a:cubicBezTo>
                  <a:pt x="70" y="64"/>
                  <a:pt x="54" y="48"/>
                  <a:pt x="35" y="48"/>
                </a:cubicBezTo>
                <a:cubicBezTo>
                  <a:pt x="17" y="48"/>
                  <a:pt x="0" y="64"/>
                  <a:pt x="0" y="96"/>
                </a:cubicBezTo>
                <a:cubicBezTo>
                  <a:pt x="0" y="118"/>
                  <a:pt x="70" y="118"/>
                  <a:pt x="70" y="96"/>
                </a:cubicBezTo>
                <a:close/>
                <a:moveTo>
                  <a:pt x="94" y="55"/>
                </a:moveTo>
                <a:cubicBezTo>
                  <a:pt x="105" y="55"/>
                  <a:pt x="114" y="46"/>
                  <a:pt x="114" y="35"/>
                </a:cubicBezTo>
                <a:cubicBezTo>
                  <a:pt x="114" y="25"/>
                  <a:pt x="105" y="15"/>
                  <a:pt x="94" y="15"/>
                </a:cubicBezTo>
                <a:cubicBezTo>
                  <a:pt x="84" y="15"/>
                  <a:pt x="74" y="25"/>
                  <a:pt x="74" y="35"/>
                </a:cubicBezTo>
                <a:cubicBezTo>
                  <a:pt x="74" y="46"/>
                  <a:pt x="84" y="55"/>
                  <a:pt x="94" y="55"/>
                </a:cubicBezTo>
                <a:close/>
                <a:moveTo>
                  <a:pt x="93" y="63"/>
                </a:moveTo>
                <a:cubicBezTo>
                  <a:pt x="88" y="63"/>
                  <a:pt x="82" y="65"/>
                  <a:pt x="78" y="68"/>
                </a:cubicBezTo>
                <a:cubicBezTo>
                  <a:pt x="81" y="76"/>
                  <a:pt x="82" y="85"/>
                  <a:pt x="82" y="96"/>
                </a:cubicBezTo>
                <a:cubicBezTo>
                  <a:pt x="82" y="106"/>
                  <a:pt x="75" y="115"/>
                  <a:pt x="63" y="120"/>
                </a:cubicBezTo>
                <a:cubicBezTo>
                  <a:pt x="78" y="133"/>
                  <a:pt x="128" y="130"/>
                  <a:pt x="128" y="111"/>
                </a:cubicBezTo>
                <a:cubicBezTo>
                  <a:pt x="128" y="79"/>
                  <a:pt x="112" y="63"/>
                  <a:pt x="93" y="63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F5E3477-CC03-338E-7AA8-C0B2A7DC350A}"/>
              </a:ext>
            </a:extLst>
          </p:cNvPr>
          <p:cNvGrpSpPr/>
          <p:nvPr/>
        </p:nvGrpSpPr>
        <p:grpSpPr>
          <a:xfrm>
            <a:off x="4678790" y="590432"/>
            <a:ext cx="919526" cy="442153"/>
            <a:chOff x="5702435" y="449986"/>
            <a:chExt cx="919526" cy="44215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05075CA-C0A8-D49D-2652-7C4A7E8841BA}"/>
                </a:ext>
              </a:extLst>
            </p:cNvPr>
            <p:cNvGrpSpPr/>
            <p:nvPr/>
          </p:nvGrpSpPr>
          <p:grpSpPr>
            <a:xfrm>
              <a:off x="6139690" y="449986"/>
              <a:ext cx="482271" cy="432001"/>
              <a:chOff x="-1379888" y="3740017"/>
              <a:chExt cx="776348" cy="695425"/>
            </a:xfrm>
            <a:no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A0DEA9F-37FC-B014-2C72-D7072471E0C1}"/>
                  </a:ext>
                </a:extLst>
              </p:cNvPr>
              <p:cNvGrpSpPr/>
              <p:nvPr/>
            </p:nvGrpSpPr>
            <p:grpSpPr>
              <a:xfrm>
                <a:off x="-1379888" y="4094248"/>
                <a:ext cx="776348" cy="341194"/>
                <a:chOff x="9630770" y="595952"/>
                <a:chExt cx="776348" cy="341194"/>
              </a:xfrm>
              <a:grpFill/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FA05544C-1749-BDE1-9C2E-90ECE05B4C22}"/>
                    </a:ext>
                  </a:extLst>
                </p:cNvPr>
                <p:cNvSpPr/>
                <p:nvPr/>
              </p:nvSpPr>
              <p:spPr>
                <a:xfrm>
                  <a:off x="9630770" y="595952"/>
                  <a:ext cx="218083" cy="34119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>
                    <a:ln w="3810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9F7FC8BC-0427-688C-A645-D46FA4CFCAAC}"/>
                    </a:ext>
                  </a:extLst>
                </p:cNvPr>
                <p:cNvSpPr/>
                <p:nvPr/>
              </p:nvSpPr>
              <p:spPr>
                <a:xfrm>
                  <a:off x="10189035" y="595952"/>
                  <a:ext cx="218083" cy="34119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>
                    <a:ln w="38100">
                      <a:solidFill>
                        <a:schemeClr val="tx1"/>
                      </a:solidFill>
                    </a:ln>
                  </a:endParaRPr>
                </a:p>
              </p:txBody>
            </p:sp>
          </p:grp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561B009-FBE2-4023-F065-F41D02D9CD5A}"/>
                  </a:ext>
                </a:extLst>
              </p:cNvPr>
              <p:cNvSpPr/>
              <p:nvPr/>
            </p:nvSpPr>
            <p:spPr>
              <a:xfrm>
                <a:off x="-1310534" y="3740017"/>
                <a:ext cx="637641" cy="373404"/>
              </a:xfrm>
              <a:custGeom>
                <a:avLst/>
                <a:gdLst>
                  <a:gd name="connsiteX0" fmla="*/ 356827 w 713654"/>
                  <a:gd name="connsiteY0" fmla="*/ 0 h 417917"/>
                  <a:gd name="connsiteX1" fmla="*/ 713654 w 713654"/>
                  <a:gd name="connsiteY1" fmla="*/ 356827 h 417917"/>
                  <a:gd name="connsiteX2" fmla="*/ 707496 w 713654"/>
                  <a:gd name="connsiteY2" fmla="*/ 417917 h 417917"/>
                  <a:gd name="connsiteX3" fmla="*/ 6158 w 713654"/>
                  <a:gd name="connsiteY3" fmla="*/ 417917 h 417917"/>
                  <a:gd name="connsiteX4" fmla="*/ 0 w 713654"/>
                  <a:gd name="connsiteY4" fmla="*/ 356827 h 417917"/>
                  <a:gd name="connsiteX5" fmla="*/ 356827 w 713654"/>
                  <a:gd name="connsiteY5" fmla="*/ 0 h 417917"/>
                  <a:gd name="connsiteX0" fmla="*/ 6158 w 713654"/>
                  <a:gd name="connsiteY0" fmla="*/ 417917 h 509357"/>
                  <a:gd name="connsiteX1" fmla="*/ 0 w 713654"/>
                  <a:gd name="connsiteY1" fmla="*/ 356827 h 509357"/>
                  <a:gd name="connsiteX2" fmla="*/ 356827 w 713654"/>
                  <a:gd name="connsiteY2" fmla="*/ 0 h 509357"/>
                  <a:gd name="connsiteX3" fmla="*/ 713654 w 713654"/>
                  <a:gd name="connsiteY3" fmla="*/ 356827 h 509357"/>
                  <a:gd name="connsiteX4" fmla="*/ 707496 w 713654"/>
                  <a:gd name="connsiteY4" fmla="*/ 417917 h 509357"/>
                  <a:gd name="connsiteX5" fmla="*/ 97598 w 713654"/>
                  <a:gd name="connsiteY5" fmla="*/ 509357 h 509357"/>
                  <a:gd name="connsiteX0" fmla="*/ 6158 w 713654"/>
                  <a:gd name="connsiteY0" fmla="*/ 417917 h 417917"/>
                  <a:gd name="connsiteX1" fmla="*/ 0 w 713654"/>
                  <a:gd name="connsiteY1" fmla="*/ 356827 h 417917"/>
                  <a:gd name="connsiteX2" fmla="*/ 356827 w 713654"/>
                  <a:gd name="connsiteY2" fmla="*/ 0 h 417917"/>
                  <a:gd name="connsiteX3" fmla="*/ 713654 w 713654"/>
                  <a:gd name="connsiteY3" fmla="*/ 356827 h 417917"/>
                  <a:gd name="connsiteX4" fmla="*/ 707496 w 713654"/>
                  <a:gd name="connsiteY4" fmla="*/ 417917 h 41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654" h="417917">
                    <a:moveTo>
                      <a:pt x="6158" y="417917"/>
                    </a:moveTo>
                    <a:lnTo>
                      <a:pt x="0" y="356827"/>
                    </a:lnTo>
                    <a:cubicBezTo>
                      <a:pt x="0" y="159757"/>
                      <a:pt x="159757" y="0"/>
                      <a:pt x="356827" y="0"/>
                    </a:cubicBezTo>
                    <a:cubicBezTo>
                      <a:pt x="553897" y="0"/>
                      <a:pt x="713654" y="159757"/>
                      <a:pt x="713654" y="356827"/>
                    </a:cubicBezTo>
                    <a:lnTo>
                      <a:pt x="707496" y="417917"/>
                    </a:lnTo>
                  </a:path>
                </a:pathLst>
              </a:cu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BE">
                  <a:ln w="38100">
                    <a:solidFill>
                      <a:schemeClr val="tx1"/>
                    </a:solidFill>
                  </a:ln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4D0A544-7CDD-C43B-63E2-6C644C2702D1}"/>
                </a:ext>
              </a:extLst>
            </p:cNvPr>
            <p:cNvGrpSpPr/>
            <p:nvPr/>
          </p:nvGrpSpPr>
          <p:grpSpPr>
            <a:xfrm rot="16200000">
              <a:off x="5616851" y="535571"/>
              <a:ext cx="442152" cy="270983"/>
              <a:chOff x="-1454058" y="2731864"/>
              <a:chExt cx="585793" cy="359017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A5767B58-8248-90AA-30A7-89E8A5DF716B}"/>
                  </a:ext>
                </a:extLst>
              </p:cNvPr>
              <p:cNvSpPr/>
              <p:nvPr/>
            </p:nvSpPr>
            <p:spPr>
              <a:xfrm>
                <a:off x="-1454058" y="2731864"/>
                <a:ext cx="585793" cy="359017"/>
              </a:xfrm>
              <a:prstGeom prst="roundRect">
                <a:avLst>
                  <a:gd name="adj" fmla="val 18009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C8F5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9085EBE-66A0-FBB2-35D4-327AA1589DE8}"/>
                  </a:ext>
                </a:extLst>
              </p:cNvPr>
              <p:cNvSpPr/>
              <p:nvPr/>
            </p:nvSpPr>
            <p:spPr>
              <a:xfrm>
                <a:off x="-1367709" y="2878472"/>
                <a:ext cx="71543" cy="71543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</p:grpSp>
      <p:sp>
        <p:nvSpPr>
          <p:cNvPr id="42" name="Freeform 38">
            <a:extLst>
              <a:ext uri="{FF2B5EF4-FFF2-40B4-BE49-F238E27FC236}">
                <a16:creationId xmlns:a16="http://schemas.microsoft.com/office/drawing/2014/main" id="{C11CCCC4-CDE9-ADF0-9C7A-EED960864FFF}"/>
              </a:ext>
            </a:extLst>
          </p:cNvPr>
          <p:cNvSpPr>
            <a:spLocks noEditPoints="1"/>
          </p:cNvSpPr>
          <p:nvPr/>
        </p:nvSpPr>
        <p:spPr bwMode="auto">
          <a:xfrm>
            <a:off x="6758249" y="581729"/>
            <a:ext cx="488615" cy="488615"/>
          </a:xfrm>
          <a:custGeom>
            <a:avLst/>
            <a:gdLst>
              <a:gd name="T0" fmla="*/ 64 w 128"/>
              <a:gd name="T1" fmla="*/ 128 h 128"/>
              <a:gd name="T2" fmla="*/ 114 w 128"/>
              <a:gd name="T3" fmla="*/ 103 h 128"/>
              <a:gd name="T4" fmla="*/ 64 w 128"/>
              <a:gd name="T5" fmla="*/ 64 h 128"/>
              <a:gd name="T6" fmla="*/ 64 w 128"/>
              <a:gd name="T7" fmla="*/ 0 h 128"/>
              <a:gd name="T8" fmla="*/ 0 w 128"/>
              <a:gd name="T9" fmla="*/ 64 h 128"/>
              <a:gd name="T10" fmla="*/ 64 w 128"/>
              <a:gd name="T11" fmla="*/ 128 h 128"/>
              <a:gd name="T12" fmla="*/ 56 w 128"/>
              <a:gd name="T13" fmla="*/ 8 h 128"/>
              <a:gd name="T14" fmla="*/ 56 w 128"/>
              <a:gd name="T15" fmla="*/ 64 h 128"/>
              <a:gd name="T16" fmla="*/ 59 w 128"/>
              <a:gd name="T17" fmla="*/ 70 h 128"/>
              <a:gd name="T18" fmla="*/ 103 w 128"/>
              <a:gd name="T19" fmla="*/ 104 h 128"/>
              <a:gd name="T20" fmla="*/ 64 w 128"/>
              <a:gd name="T21" fmla="*/ 120 h 128"/>
              <a:gd name="T22" fmla="*/ 8 w 128"/>
              <a:gd name="T23" fmla="*/ 64 h 128"/>
              <a:gd name="T24" fmla="*/ 56 w 128"/>
              <a:gd name="T25" fmla="*/ 8 h 128"/>
              <a:gd name="T26" fmla="*/ 75 w 128"/>
              <a:gd name="T27" fmla="*/ 1 h 128"/>
              <a:gd name="T28" fmla="*/ 75 w 128"/>
              <a:gd name="T29" fmla="*/ 58 h 128"/>
              <a:gd name="T30" fmla="*/ 121 w 128"/>
              <a:gd name="T31" fmla="*/ 93 h 128"/>
              <a:gd name="T32" fmla="*/ 128 w 128"/>
              <a:gd name="T33" fmla="*/ 64 h 128"/>
              <a:gd name="T34" fmla="*/ 75 w 128"/>
              <a:gd name="T35" fmla="*/ 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128">
                <a:moveTo>
                  <a:pt x="64" y="128"/>
                </a:moveTo>
                <a:cubicBezTo>
                  <a:pt x="84" y="128"/>
                  <a:pt x="103" y="118"/>
                  <a:pt x="114" y="103"/>
                </a:cubicBezTo>
                <a:cubicBezTo>
                  <a:pt x="64" y="64"/>
                  <a:pt x="64" y="64"/>
                  <a:pt x="64" y="64"/>
                </a:cubicBezTo>
                <a:cubicBezTo>
                  <a:pt x="64" y="0"/>
                  <a:pt x="64" y="0"/>
                  <a:pt x="64" y="0"/>
                </a:cubicBezTo>
                <a:cubicBezTo>
                  <a:pt x="28" y="0"/>
                  <a:pt x="0" y="28"/>
                  <a:pt x="0" y="64"/>
                </a:cubicBezTo>
                <a:cubicBezTo>
                  <a:pt x="0" y="99"/>
                  <a:pt x="28" y="128"/>
                  <a:pt x="64" y="128"/>
                </a:cubicBezTo>
                <a:close/>
                <a:moveTo>
                  <a:pt x="56" y="8"/>
                </a:moveTo>
                <a:cubicBezTo>
                  <a:pt x="56" y="64"/>
                  <a:pt x="56" y="64"/>
                  <a:pt x="56" y="64"/>
                </a:cubicBezTo>
                <a:cubicBezTo>
                  <a:pt x="56" y="66"/>
                  <a:pt x="57" y="69"/>
                  <a:pt x="59" y="70"/>
                </a:cubicBezTo>
                <a:cubicBezTo>
                  <a:pt x="103" y="104"/>
                  <a:pt x="103" y="104"/>
                  <a:pt x="103" y="104"/>
                </a:cubicBezTo>
                <a:cubicBezTo>
                  <a:pt x="92" y="114"/>
                  <a:pt x="79" y="120"/>
                  <a:pt x="64" y="120"/>
                </a:cubicBezTo>
                <a:cubicBezTo>
                  <a:pt x="33" y="120"/>
                  <a:pt x="8" y="95"/>
                  <a:pt x="8" y="64"/>
                </a:cubicBezTo>
                <a:cubicBezTo>
                  <a:pt x="8" y="36"/>
                  <a:pt x="29" y="12"/>
                  <a:pt x="56" y="8"/>
                </a:cubicBezTo>
                <a:close/>
                <a:moveTo>
                  <a:pt x="75" y="1"/>
                </a:moveTo>
                <a:cubicBezTo>
                  <a:pt x="75" y="58"/>
                  <a:pt x="75" y="58"/>
                  <a:pt x="75" y="58"/>
                </a:cubicBezTo>
                <a:cubicBezTo>
                  <a:pt x="121" y="93"/>
                  <a:pt x="121" y="93"/>
                  <a:pt x="121" y="93"/>
                </a:cubicBezTo>
                <a:cubicBezTo>
                  <a:pt x="125" y="84"/>
                  <a:pt x="128" y="74"/>
                  <a:pt x="128" y="64"/>
                </a:cubicBezTo>
                <a:cubicBezTo>
                  <a:pt x="128" y="32"/>
                  <a:pt x="105" y="6"/>
                  <a:pt x="75" y="1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8B1A07F-393D-D324-B21B-7D155C828C28}"/>
              </a:ext>
            </a:extLst>
          </p:cNvPr>
          <p:cNvGrpSpPr/>
          <p:nvPr/>
        </p:nvGrpSpPr>
        <p:grpSpPr>
          <a:xfrm>
            <a:off x="8721203" y="581153"/>
            <a:ext cx="475348" cy="475348"/>
            <a:chOff x="4886048" y="2934604"/>
            <a:chExt cx="475348" cy="475348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B39B32A-F0EE-CFE6-3AC7-2763E2D02521}"/>
                </a:ext>
              </a:extLst>
            </p:cNvPr>
            <p:cNvSpPr/>
            <p:nvPr/>
          </p:nvSpPr>
          <p:spPr>
            <a:xfrm>
              <a:off x="4886048" y="2934604"/>
              <a:ext cx="475348" cy="4753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72" name="Pentagon 8">
              <a:extLst>
                <a:ext uri="{FF2B5EF4-FFF2-40B4-BE49-F238E27FC236}">
                  <a16:creationId xmlns:a16="http://schemas.microsoft.com/office/drawing/2014/main" id="{231ED36A-073F-F580-2CC0-46912B1523F5}"/>
                </a:ext>
              </a:extLst>
            </p:cNvPr>
            <p:cNvSpPr/>
            <p:nvPr/>
          </p:nvSpPr>
          <p:spPr>
            <a:xfrm rot="5400000" flipH="1">
              <a:off x="5056246" y="3040090"/>
              <a:ext cx="248400" cy="130863"/>
            </a:xfrm>
            <a:custGeom>
              <a:avLst/>
              <a:gdLst>
                <a:gd name="connsiteX0" fmla="*/ 0 w 400050"/>
                <a:gd name="connsiteY0" fmla="*/ 145529 h 381000"/>
                <a:gd name="connsiteX1" fmla="*/ 200025 w 400050"/>
                <a:gd name="connsiteY1" fmla="*/ 0 h 381000"/>
                <a:gd name="connsiteX2" fmla="*/ 400050 w 400050"/>
                <a:gd name="connsiteY2" fmla="*/ 145529 h 381000"/>
                <a:gd name="connsiteX3" fmla="*/ 323647 w 400050"/>
                <a:gd name="connsiteY3" fmla="*/ 380999 h 381000"/>
                <a:gd name="connsiteX4" fmla="*/ 76403 w 400050"/>
                <a:gd name="connsiteY4" fmla="*/ 380999 h 381000"/>
                <a:gd name="connsiteX5" fmla="*/ 0 w 400050"/>
                <a:gd name="connsiteY5" fmla="*/ 145529 h 381000"/>
                <a:gd name="connsiteX0" fmla="*/ 0 w 323647"/>
                <a:gd name="connsiteY0" fmla="*/ 145529 h 380999"/>
                <a:gd name="connsiteX1" fmla="*/ 200025 w 323647"/>
                <a:gd name="connsiteY1" fmla="*/ 0 h 380999"/>
                <a:gd name="connsiteX2" fmla="*/ 323647 w 323647"/>
                <a:gd name="connsiteY2" fmla="*/ 380999 h 380999"/>
                <a:gd name="connsiteX3" fmla="*/ 76403 w 323647"/>
                <a:gd name="connsiteY3" fmla="*/ 380999 h 380999"/>
                <a:gd name="connsiteX4" fmla="*/ 0 w 323647"/>
                <a:gd name="connsiteY4" fmla="*/ 145529 h 380999"/>
                <a:gd name="connsiteX0" fmla="*/ 0 w 323647"/>
                <a:gd name="connsiteY0" fmla="*/ 0 h 235470"/>
                <a:gd name="connsiteX1" fmla="*/ 323647 w 323647"/>
                <a:gd name="connsiteY1" fmla="*/ 235470 h 235470"/>
                <a:gd name="connsiteX2" fmla="*/ 76403 w 323647"/>
                <a:gd name="connsiteY2" fmla="*/ 235470 h 235470"/>
                <a:gd name="connsiteX3" fmla="*/ 0 w 323647"/>
                <a:gd name="connsiteY3" fmla="*/ 0 h 235470"/>
                <a:gd name="connsiteX0" fmla="*/ 323647 w 415087"/>
                <a:gd name="connsiteY0" fmla="*/ 235470 h 326910"/>
                <a:gd name="connsiteX1" fmla="*/ 76403 w 415087"/>
                <a:gd name="connsiteY1" fmla="*/ 235470 h 326910"/>
                <a:gd name="connsiteX2" fmla="*/ 0 w 415087"/>
                <a:gd name="connsiteY2" fmla="*/ 0 h 326910"/>
                <a:gd name="connsiteX3" fmla="*/ 415087 w 415087"/>
                <a:gd name="connsiteY3" fmla="*/ 326910 h 326910"/>
                <a:gd name="connsiteX0" fmla="*/ 323647 w 500812"/>
                <a:gd name="connsiteY0" fmla="*/ 235470 h 235470"/>
                <a:gd name="connsiteX1" fmla="*/ 76403 w 500812"/>
                <a:gd name="connsiteY1" fmla="*/ 235470 h 235470"/>
                <a:gd name="connsiteX2" fmla="*/ 0 w 500812"/>
                <a:gd name="connsiteY2" fmla="*/ 0 h 235470"/>
                <a:gd name="connsiteX3" fmla="*/ 500812 w 500812"/>
                <a:gd name="connsiteY3" fmla="*/ 79260 h 235470"/>
                <a:gd name="connsiteX0" fmla="*/ 323647 w 323647"/>
                <a:gd name="connsiteY0" fmla="*/ 235470 h 235470"/>
                <a:gd name="connsiteX1" fmla="*/ 76403 w 323647"/>
                <a:gd name="connsiteY1" fmla="*/ 235470 h 235470"/>
                <a:gd name="connsiteX2" fmla="*/ 0 w 323647"/>
                <a:gd name="connsiteY2" fmla="*/ 0 h 23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647" h="235470">
                  <a:moveTo>
                    <a:pt x="323647" y="235470"/>
                  </a:moveTo>
                  <a:lnTo>
                    <a:pt x="76403" y="23547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65A1862-34AE-1426-C7F9-0AC93D1F6E90}"/>
              </a:ext>
            </a:extLst>
          </p:cNvPr>
          <p:cNvGrpSpPr/>
          <p:nvPr/>
        </p:nvGrpSpPr>
        <p:grpSpPr>
          <a:xfrm>
            <a:off x="10467248" y="651863"/>
            <a:ext cx="890968" cy="387220"/>
            <a:chOff x="10599227" y="552993"/>
            <a:chExt cx="801188" cy="348201"/>
          </a:xfrm>
        </p:grpSpPr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E3E0CAF6-6D30-C0E9-BBE4-70888F186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99227" y="552993"/>
              <a:ext cx="801188" cy="266973"/>
            </a:xfrm>
            <a:prstGeom prst="rect">
              <a:avLst/>
            </a:prstGeom>
          </p:spPr>
        </p:pic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A1367EA-A726-2D74-0A90-49BA26AFFF23}"/>
                </a:ext>
              </a:extLst>
            </p:cNvPr>
            <p:cNvSpPr/>
            <p:nvPr/>
          </p:nvSpPr>
          <p:spPr>
            <a:xfrm>
              <a:off x="10707181" y="721194"/>
              <a:ext cx="180000" cy="1800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567F293-8357-384A-6982-FFC15349C323}"/>
                </a:ext>
              </a:extLst>
            </p:cNvPr>
            <p:cNvSpPr/>
            <p:nvPr/>
          </p:nvSpPr>
          <p:spPr>
            <a:xfrm>
              <a:off x="11085555" y="721194"/>
              <a:ext cx="180000" cy="1800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78788F0E-ED9F-323F-30D4-8C2D5A4D9FEC}"/>
              </a:ext>
            </a:extLst>
          </p:cNvPr>
          <p:cNvSpPr/>
          <p:nvPr/>
        </p:nvSpPr>
        <p:spPr>
          <a:xfrm>
            <a:off x="568642" y="3418318"/>
            <a:ext cx="1467352" cy="65643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9F5EBC9-8EE8-36B9-1592-B418CAE5D592}"/>
              </a:ext>
            </a:extLst>
          </p:cNvPr>
          <p:cNvSpPr/>
          <p:nvPr/>
        </p:nvSpPr>
        <p:spPr>
          <a:xfrm>
            <a:off x="4408384" y="3418318"/>
            <a:ext cx="1467352" cy="65643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5B0A1A8-B969-6289-0C5D-B1C3A42148AE}"/>
              </a:ext>
            </a:extLst>
          </p:cNvPr>
          <p:cNvSpPr/>
          <p:nvPr/>
        </p:nvSpPr>
        <p:spPr>
          <a:xfrm>
            <a:off x="6322060" y="3418318"/>
            <a:ext cx="1467352" cy="65643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ED07148-1D0A-EF6C-910F-96EF7EDED520}"/>
              </a:ext>
            </a:extLst>
          </p:cNvPr>
          <p:cNvSpPr/>
          <p:nvPr/>
        </p:nvSpPr>
        <p:spPr>
          <a:xfrm>
            <a:off x="8245962" y="3418318"/>
            <a:ext cx="1467352" cy="65643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7EFEF65-7518-4FC8-2642-06423E9BD789}"/>
              </a:ext>
            </a:extLst>
          </p:cNvPr>
          <p:cNvSpPr/>
          <p:nvPr/>
        </p:nvSpPr>
        <p:spPr>
          <a:xfrm>
            <a:off x="10171037" y="3418318"/>
            <a:ext cx="1467352" cy="65643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3" name="Freeform 44">
            <a:extLst>
              <a:ext uri="{FF2B5EF4-FFF2-40B4-BE49-F238E27FC236}">
                <a16:creationId xmlns:a16="http://schemas.microsoft.com/office/drawing/2014/main" id="{DBF8AC14-9DB0-DC2C-4A0B-3110D459D613}"/>
              </a:ext>
            </a:extLst>
          </p:cNvPr>
          <p:cNvSpPr>
            <a:spLocks noEditPoints="1"/>
          </p:cNvSpPr>
          <p:nvPr/>
        </p:nvSpPr>
        <p:spPr bwMode="auto">
          <a:xfrm>
            <a:off x="1057387" y="3530537"/>
            <a:ext cx="439200" cy="432000"/>
          </a:xfrm>
          <a:custGeom>
            <a:avLst/>
            <a:gdLst>
              <a:gd name="T0" fmla="*/ 8 w 120"/>
              <a:gd name="T1" fmla="*/ 0 h 128"/>
              <a:gd name="T2" fmla="*/ 0 w 120"/>
              <a:gd name="T3" fmla="*/ 8 h 128"/>
              <a:gd name="T4" fmla="*/ 0 w 120"/>
              <a:gd name="T5" fmla="*/ 120 h 128"/>
              <a:gd name="T6" fmla="*/ 8 w 120"/>
              <a:gd name="T7" fmla="*/ 128 h 128"/>
              <a:gd name="T8" fmla="*/ 112 w 120"/>
              <a:gd name="T9" fmla="*/ 128 h 128"/>
              <a:gd name="T10" fmla="*/ 120 w 120"/>
              <a:gd name="T11" fmla="*/ 120 h 128"/>
              <a:gd name="T12" fmla="*/ 120 w 120"/>
              <a:gd name="T13" fmla="*/ 8 h 128"/>
              <a:gd name="T14" fmla="*/ 112 w 120"/>
              <a:gd name="T15" fmla="*/ 0 h 128"/>
              <a:gd name="T16" fmla="*/ 8 w 120"/>
              <a:gd name="T17" fmla="*/ 0 h 128"/>
              <a:gd name="T18" fmla="*/ 104 w 120"/>
              <a:gd name="T19" fmla="*/ 43 h 128"/>
              <a:gd name="T20" fmla="*/ 104 w 120"/>
              <a:gd name="T21" fmla="*/ 112 h 128"/>
              <a:gd name="T22" fmla="*/ 80 w 120"/>
              <a:gd name="T23" fmla="*/ 112 h 128"/>
              <a:gd name="T24" fmla="*/ 80 w 120"/>
              <a:gd name="T25" fmla="*/ 43 h 128"/>
              <a:gd name="T26" fmla="*/ 104 w 120"/>
              <a:gd name="T27" fmla="*/ 43 h 128"/>
              <a:gd name="T28" fmla="*/ 72 w 120"/>
              <a:gd name="T29" fmla="*/ 24 h 128"/>
              <a:gd name="T30" fmla="*/ 72 w 120"/>
              <a:gd name="T31" fmla="*/ 112 h 128"/>
              <a:gd name="T32" fmla="*/ 48 w 120"/>
              <a:gd name="T33" fmla="*/ 112 h 128"/>
              <a:gd name="T34" fmla="*/ 48 w 120"/>
              <a:gd name="T35" fmla="*/ 24 h 128"/>
              <a:gd name="T36" fmla="*/ 72 w 120"/>
              <a:gd name="T37" fmla="*/ 24 h 128"/>
              <a:gd name="T38" fmla="*/ 40 w 120"/>
              <a:gd name="T39" fmla="*/ 73 h 128"/>
              <a:gd name="T40" fmla="*/ 40 w 120"/>
              <a:gd name="T41" fmla="*/ 112 h 128"/>
              <a:gd name="T42" fmla="*/ 16 w 120"/>
              <a:gd name="T43" fmla="*/ 112 h 128"/>
              <a:gd name="T44" fmla="*/ 16 w 120"/>
              <a:gd name="T45" fmla="*/ 73 h 128"/>
              <a:gd name="T46" fmla="*/ 40 w 120"/>
              <a:gd name="T47" fmla="*/ 73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0" h="128">
                <a:moveTo>
                  <a:pt x="8" y="0"/>
                </a:moveTo>
                <a:cubicBezTo>
                  <a:pt x="3" y="0"/>
                  <a:pt x="0" y="3"/>
                  <a:pt x="0" y="8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4"/>
                  <a:pt x="3" y="128"/>
                  <a:pt x="8" y="128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16" y="128"/>
                  <a:pt x="120" y="124"/>
                  <a:pt x="120" y="120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3"/>
                  <a:pt x="116" y="0"/>
                  <a:pt x="112" y="0"/>
                </a:cubicBezTo>
                <a:lnTo>
                  <a:pt x="8" y="0"/>
                </a:lnTo>
                <a:close/>
                <a:moveTo>
                  <a:pt x="104" y="43"/>
                </a:moveTo>
                <a:cubicBezTo>
                  <a:pt x="104" y="112"/>
                  <a:pt x="104" y="112"/>
                  <a:pt x="104" y="112"/>
                </a:cubicBezTo>
                <a:cubicBezTo>
                  <a:pt x="80" y="112"/>
                  <a:pt x="80" y="112"/>
                  <a:pt x="80" y="112"/>
                </a:cubicBezTo>
                <a:cubicBezTo>
                  <a:pt x="80" y="43"/>
                  <a:pt x="80" y="43"/>
                  <a:pt x="80" y="43"/>
                </a:cubicBezTo>
                <a:lnTo>
                  <a:pt x="104" y="43"/>
                </a:lnTo>
                <a:close/>
                <a:moveTo>
                  <a:pt x="72" y="24"/>
                </a:moveTo>
                <a:cubicBezTo>
                  <a:pt x="72" y="112"/>
                  <a:pt x="72" y="112"/>
                  <a:pt x="72" y="112"/>
                </a:cubicBezTo>
                <a:cubicBezTo>
                  <a:pt x="48" y="112"/>
                  <a:pt x="48" y="112"/>
                  <a:pt x="48" y="112"/>
                </a:cubicBezTo>
                <a:cubicBezTo>
                  <a:pt x="48" y="24"/>
                  <a:pt x="48" y="24"/>
                  <a:pt x="48" y="24"/>
                </a:cubicBezTo>
                <a:lnTo>
                  <a:pt x="72" y="24"/>
                </a:lnTo>
                <a:close/>
                <a:moveTo>
                  <a:pt x="40" y="73"/>
                </a:moveTo>
                <a:cubicBezTo>
                  <a:pt x="40" y="112"/>
                  <a:pt x="40" y="112"/>
                  <a:pt x="40" y="112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16" y="73"/>
                  <a:pt x="16" y="73"/>
                  <a:pt x="16" y="73"/>
                </a:cubicBezTo>
                <a:lnTo>
                  <a:pt x="40" y="73"/>
                </a:ln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C8D1A455-BCAD-8C82-B833-C1A7F57779F9}"/>
              </a:ext>
            </a:extLst>
          </p:cNvPr>
          <p:cNvSpPr/>
          <p:nvPr/>
        </p:nvSpPr>
        <p:spPr>
          <a:xfrm>
            <a:off x="2916563" y="3530870"/>
            <a:ext cx="498812" cy="472696"/>
          </a:xfrm>
          <a:custGeom>
            <a:avLst/>
            <a:gdLst/>
            <a:ahLst/>
            <a:cxnLst/>
            <a:rect l="l" t="t" r="r" b="b"/>
            <a:pathLst>
              <a:path w="429349" h="406870">
                <a:moveTo>
                  <a:pt x="267500" y="0"/>
                </a:moveTo>
                <a:cubicBezTo>
                  <a:pt x="301593" y="0"/>
                  <a:pt x="332408" y="5995"/>
                  <a:pt x="359945" y="17984"/>
                </a:cubicBezTo>
                <a:cubicBezTo>
                  <a:pt x="387482" y="29972"/>
                  <a:pt x="410616" y="47206"/>
                  <a:pt x="429349" y="69685"/>
                </a:cubicBezTo>
                <a:lnTo>
                  <a:pt x="371465" y="123635"/>
                </a:lnTo>
                <a:cubicBezTo>
                  <a:pt x="344116" y="92914"/>
                  <a:pt x="310959" y="77553"/>
                  <a:pt x="271996" y="77553"/>
                </a:cubicBezTo>
                <a:cubicBezTo>
                  <a:pt x="247269" y="77553"/>
                  <a:pt x="225165" y="83173"/>
                  <a:pt x="205683" y="94412"/>
                </a:cubicBezTo>
                <a:cubicBezTo>
                  <a:pt x="186201" y="105652"/>
                  <a:pt x="171215" y="121200"/>
                  <a:pt x="160725" y="141056"/>
                </a:cubicBezTo>
                <a:lnTo>
                  <a:pt x="302904" y="141056"/>
                </a:lnTo>
                <a:lnTo>
                  <a:pt x="302904" y="188262"/>
                </a:lnTo>
                <a:lnTo>
                  <a:pt x="146675" y="188262"/>
                </a:lnTo>
                <a:cubicBezTo>
                  <a:pt x="146301" y="191634"/>
                  <a:pt x="146113" y="196692"/>
                  <a:pt x="146113" y="203435"/>
                </a:cubicBezTo>
                <a:cubicBezTo>
                  <a:pt x="146113" y="210179"/>
                  <a:pt x="146301" y="215237"/>
                  <a:pt x="146675" y="218609"/>
                </a:cubicBezTo>
                <a:lnTo>
                  <a:pt x="302904" y="218609"/>
                </a:lnTo>
                <a:lnTo>
                  <a:pt x="302904" y="265815"/>
                </a:lnTo>
                <a:lnTo>
                  <a:pt x="160725" y="265815"/>
                </a:lnTo>
                <a:cubicBezTo>
                  <a:pt x="171215" y="285671"/>
                  <a:pt x="186201" y="301219"/>
                  <a:pt x="205683" y="312459"/>
                </a:cubicBezTo>
                <a:cubicBezTo>
                  <a:pt x="225165" y="323698"/>
                  <a:pt x="247269" y="329318"/>
                  <a:pt x="271996" y="329318"/>
                </a:cubicBezTo>
                <a:cubicBezTo>
                  <a:pt x="311334" y="329318"/>
                  <a:pt x="344491" y="313770"/>
                  <a:pt x="371465" y="282674"/>
                </a:cubicBezTo>
                <a:lnTo>
                  <a:pt x="429349" y="336623"/>
                </a:lnTo>
                <a:cubicBezTo>
                  <a:pt x="410616" y="359477"/>
                  <a:pt x="387482" y="376898"/>
                  <a:pt x="359945" y="388887"/>
                </a:cubicBezTo>
                <a:cubicBezTo>
                  <a:pt x="332408" y="400876"/>
                  <a:pt x="301593" y="406870"/>
                  <a:pt x="267500" y="406870"/>
                </a:cubicBezTo>
                <a:cubicBezTo>
                  <a:pt x="234906" y="406870"/>
                  <a:pt x="204652" y="401063"/>
                  <a:pt x="176741" y="389449"/>
                </a:cubicBezTo>
                <a:cubicBezTo>
                  <a:pt x="148830" y="377835"/>
                  <a:pt x="125133" y="361350"/>
                  <a:pt x="105651" y="339995"/>
                </a:cubicBezTo>
                <a:cubicBezTo>
                  <a:pt x="86169" y="318640"/>
                  <a:pt x="72120" y="293913"/>
                  <a:pt x="63503" y="265815"/>
                </a:cubicBezTo>
                <a:lnTo>
                  <a:pt x="0" y="265815"/>
                </a:lnTo>
                <a:lnTo>
                  <a:pt x="0" y="218609"/>
                </a:lnTo>
                <a:lnTo>
                  <a:pt x="55073" y="218609"/>
                </a:lnTo>
                <a:cubicBezTo>
                  <a:pt x="54699" y="215237"/>
                  <a:pt x="54512" y="210179"/>
                  <a:pt x="54512" y="203435"/>
                </a:cubicBezTo>
                <a:cubicBezTo>
                  <a:pt x="54512" y="196692"/>
                  <a:pt x="54699" y="191634"/>
                  <a:pt x="55073" y="188262"/>
                </a:cubicBezTo>
                <a:lnTo>
                  <a:pt x="0" y="188262"/>
                </a:lnTo>
                <a:lnTo>
                  <a:pt x="0" y="141056"/>
                </a:lnTo>
                <a:lnTo>
                  <a:pt x="63503" y="141056"/>
                </a:lnTo>
                <a:cubicBezTo>
                  <a:pt x="72120" y="112957"/>
                  <a:pt x="86169" y="88231"/>
                  <a:pt x="105651" y="66875"/>
                </a:cubicBezTo>
                <a:cubicBezTo>
                  <a:pt x="125133" y="45520"/>
                  <a:pt x="148830" y="29036"/>
                  <a:pt x="176741" y="17422"/>
                </a:cubicBezTo>
                <a:cubicBezTo>
                  <a:pt x="204652" y="5807"/>
                  <a:pt x="234906" y="0"/>
                  <a:pt x="2675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BE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3109657-7B17-CC3A-C7ED-73805D2F8301}"/>
              </a:ext>
            </a:extLst>
          </p:cNvPr>
          <p:cNvGrpSpPr/>
          <p:nvPr/>
        </p:nvGrpSpPr>
        <p:grpSpPr>
          <a:xfrm>
            <a:off x="4689663" y="3547255"/>
            <a:ext cx="947601" cy="395105"/>
            <a:chOff x="-955704" y="9464292"/>
            <a:chExt cx="947601" cy="39510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D67BEC9-CC39-35B3-78DD-F5E3AFB73140}"/>
                </a:ext>
              </a:extLst>
            </p:cNvPr>
            <p:cNvGrpSpPr/>
            <p:nvPr/>
          </p:nvGrpSpPr>
          <p:grpSpPr>
            <a:xfrm>
              <a:off x="-955704" y="9468443"/>
              <a:ext cx="649209" cy="384782"/>
              <a:chOff x="582100" y="3973072"/>
              <a:chExt cx="720000" cy="426740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7A17997-804F-E836-FA26-A4733C290056}"/>
                  </a:ext>
                </a:extLst>
              </p:cNvPr>
              <p:cNvSpPr/>
              <p:nvPr/>
            </p:nvSpPr>
            <p:spPr>
              <a:xfrm>
                <a:off x="646348" y="3973072"/>
                <a:ext cx="591505" cy="362518"/>
              </a:xfrm>
              <a:prstGeom prst="roundRect">
                <a:avLst>
                  <a:gd name="adj" fmla="val 18009"/>
                </a:avLst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C8F5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endParaRP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4B3F482-2286-0E45-8252-4E8D7F98EB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100" y="4399812"/>
                <a:ext cx="72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Freeform 48">
              <a:extLst>
                <a:ext uri="{FF2B5EF4-FFF2-40B4-BE49-F238E27FC236}">
                  <a16:creationId xmlns:a16="http://schemas.microsoft.com/office/drawing/2014/main" id="{3DD4BBCB-68E6-1901-3504-B464328B7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-235704" y="9464292"/>
              <a:ext cx="227601" cy="395105"/>
            </a:xfrm>
            <a:custGeom>
              <a:avLst/>
              <a:gdLst>
                <a:gd name="T0" fmla="*/ 74 w 75"/>
                <a:gd name="T1" fmla="*/ 85 h 129"/>
                <a:gd name="T2" fmla="*/ 74 w 75"/>
                <a:gd name="T3" fmla="*/ 81 h 129"/>
                <a:gd name="T4" fmla="*/ 7 w 75"/>
                <a:gd name="T5" fmla="*/ 2 h 129"/>
                <a:gd name="T6" fmla="*/ 3 w 75"/>
                <a:gd name="T7" fmla="*/ 1 h 129"/>
                <a:gd name="T8" fmla="*/ 0 w 75"/>
                <a:gd name="T9" fmla="*/ 4 h 129"/>
                <a:gd name="T10" fmla="*/ 0 w 75"/>
                <a:gd name="T11" fmla="*/ 109 h 129"/>
                <a:gd name="T12" fmla="*/ 3 w 75"/>
                <a:gd name="T13" fmla="*/ 112 h 129"/>
                <a:gd name="T14" fmla="*/ 4 w 75"/>
                <a:gd name="T15" fmla="*/ 113 h 129"/>
                <a:gd name="T16" fmla="*/ 7 w 75"/>
                <a:gd name="T17" fmla="*/ 111 h 129"/>
                <a:gd name="T18" fmla="*/ 25 w 75"/>
                <a:gd name="T19" fmla="*/ 87 h 129"/>
                <a:gd name="T20" fmla="*/ 38 w 75"/>
                <a:gd name="T21" fmla="*/ 122 h 129"/>
                <a:gd name="T22" fmla="*/ 49 w 75"/>
                <a:gd name="T23" fmla="*/ 128 h 129"/>
                <a:gd name="T24" fmla="*/ 54 w 75"/>
                <a:gd name="T25" fmla="*/ 117 h 129"/>
                <a:gd name="T26" fmla="*/ 42 w 75"/>
                <a:gd name="T27" fmla="*/ 82 h 129"/>
                <a:gd name="T28" fmla="*/ 70 w 75"/>
                <a:gd name="T29" fmla="*/ 87 h 129"/>
                <a:gd name="T30" fmla="*/ 74 w 75"/>
                <a:gd name="T31" fmla="*/ 8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" h="129">
                  <a:moveTo>
                    <a:pt x="74" y="85"/>
                  </a:moveTo>
                  <a:cubicBezTo>
                    <a:pt x="75" y="84"/>
                    <a:pt x="75" y="82"/>
                    <a:pt x="74" y="8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4" y="0"/>
                    <a:pt x="3" y="1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10"/>
                    <a:pt x="1" y="112"/>
                    <a:pt x="3" y="112"/>
                  </a:cubicBezTo>
                  <a:cubicBezTo>
                    <a:pt x="3" y="113"/>
                    <a:pt x="4" y="113"/>
                    <a:pt x="4" y="113"/>
                  </a:cubicBezTo>
                  <a:cubicBezTo>
                    <a:pt x="5" y="113"/>
                    <a:pt x="7" y="112"/>
                    <a:pt x="7" y="111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38" y="122"/>
                    <a:pt x="38" y="122"/>
                    <a:pt x="38" y="122"/>
                  </a:cubicBezTo>
                  <a:cubicBezTo>
                    <a:pt x="39" y="127"/>
                    <a:pt x="44" y="129"/>
                    <a:pt x="49" y="128"/>
                  </a:cubicBezTo>
                  <a:cubicBezTo>
                    <a:pt x="53" y="126"/>
                    <a:pt x="56" y="121"/>
                    <a:pt x="54" y="117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2" y="88"/>
                    <a:pt x="73" y="87"/>
                    <a:pt x="74" y="85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BE"/>
            </a:p>
          </p:txBody>
        </p:sp>
      </p:grpSp>
      <p:sp>
        <p:nvSpPr>
          <p:cNvPr id="50" name="Freeform 55">
            <a:extLst>
              <a:ext uri="{FF2B5EF4-FFF2-40B4-BE49-F238E27FC236}">
                <a16:creationId xmlns:a16="http://schemas.microsoft.com/office/drawing/2014/main" id="{5AFDB245-9075-6B5C-6EB1-AE45FF6FD925}"/>
              </a:ext>
            </a:extLst>
          </p:cNvPr>
          <p:cNvSpPr>
            <a:spLocks/>
          </p:cNvSpPr>
          <p:nvPr/>
        </p:nvSpPr>
        <p:spPr bwMode="auto">
          <a:xfrm>
            <a:off x="6890111" y="3552353"/>
            <a:ext cx="319088" cy="432000"/>
          </a:xfrm>
          <a:custGeom>
            <a:avLst/>
            <a:gdLst>
              <a:gd name="T0" fmla="*/ 201 w 201"/>
              <a:gd name="T1" fmla="*/ 85 h 267"/>
              <a:gd name="T2" fmla="*/ 110 w 201"/>
              <a:gd name="T3" fmla="*/ 85 h 267"/>
              <a:gd name="T4" fmla="*/ 158 w 201"/>
              <a:gd name="T5" fmla="*/ 0 h 267"/>
              <a:gd name="T6" fmla="*/ 48 w 201"/>
              <a:gd name="T7" fmla="*/ 0 h 267"/>
              <a:gd name="T8" fmla="*/ 0 w 201"/>
              <a:gd name="T9" fmla="*/ 139 h 267"/>
              <a:gd name="T10" fmla="*/ 78 w 201"/>
              <a:gd name="T11" fmla="*/ 139 h 267"/>
              <a:gd name="T12" fmla="*/ 43 w 201"/>
              <a:gd name="T13" fmla="*/ 267 h 267"/>
              <a:gd name="T14" fmla="*/ 201 w 201"/>
              <a:gd name="T15" fmla="*/ 85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1" h="267">
                <a:moveTo>
                  <a:pt x="201" y="85"/>
                </a:moveTo>
                <a:lnTo>
                  <a:pt x="110" y="85"/>
                </a:lnTo>
                <a:lnTo>
                  <a:pt x="158" y="0"/>
                </a:lnTo>
                <a:lnTo>
                  <a:pt x="48" y="0"/>
                </a:lnTo>
                <a:lnTo>
                  <a:pt x="0" y="139"/>
                </a:lnTo>
                <a:lnTo>
                  <a:pt x="78" y="139"/>
                </a:lnTo>
                <a:lnTo>
                  <a:pt x="43" y="267"/>
                </a:lnTo>
                <a:lnTo>
                  <a:pt x="201" y="8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4A85BB6-E031-CEE0-5734-1642B30A0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402" y="3497475"/>
            <a:ext cx="345533" cy="506091"/>
          </a:xfrm>
          <a:prstGeom prst="rect">
            <a:avLst/>
          </a:prstGeom>
        </p:spPr>
      </p:pic>
      <p:sp>
        <p:nvSpPr>
          <p:cNvPr id="52" name="Freeform 46">
            <a:extLst>
              <a:ext uri="{FF2B5EF4-FFF2-40B4-BE49-F238E27FC236}">
                <a16:creationId xmlns:a16="http://schemas.microsoft.com/office/drawing/2014/main" id="{A1AB20CC-9008-7A6D-A14D-3F7F28B1398E}"/>
              </a:ext>
            </a:extLst>
          </p:cNvPr>
          <p:cNvSpPr>
            <a:spLocks noEditPoints="1"/>
          </p:cNvSpPr>
          <p:nvPr/>
        </p:nvSpPr>
        <p:spPr bwMode="auto">
          <a:xfrm>
            <a:off x="10655297" y="3506029"/>
            <a:ext cx="475348" cy="475348"/>
          </a:xfrm>
          <a:custGeom>
            <a:avLst/>
            <a:gdLst>
              <a:gd name="T0" fmla="*/ 64 w 128"/>
              <a:gd name="T1" fmla="*/ 0 h 128"/>
              <a:gd name="T2" fmla="*/ 0 w 128"/>
              <a:gd name="T3" fmla="*/ 64 h 128"/>
              <a:gd name="T4" fmla="*/ 64 w 128"/>
              <a:gd name="T5" fmla="*/ 128 h 128"/>
              <a:gd name="T6" fmla="*/ 128 w 128"/>
              <a:gd name="T7" fmla="*/ 64 h 128"/>
              <a:gd name="T8" fmla="*/ 64 w 128"/>
              <a:gd name="T9" fmla="*/ 0 h 128"/>
              <a:gd name="T10" fmla="*/ 94 w 128"/>
              <a:gd name="T11" fmla="*/ 47 h 128"/>
              <a:gd name="T12" fmla="*/ 63 w 128"/>
              <a:gd name="T13" fmla="*/ 93 h 128"/>
              <a:gd name="T14" fmla="*/ 63 w 128"/>
              <a:gd name="T15" fmla="*/ 94 h 128"/>
              <a:gd name="T16" fmla="*/ 63 w 128"/>
              <a:gd name="T17" fmla="*/ 94 h 128"/>
              <a:gd name="T18" fmla="*/ 62 w 128"/>
              <a:gd name="T19" fmla="*/ 95 h 128"/>
              <a:gd name="T20" fmla="*/ 61 w 128"/>
              <a:gd name="T21" fmla="*/ 95 h 128"/>
              <a:gd name="T22" fmla="*/ 60 w 128"/>
              <a:gd name="T23" fmla="*/ 96 h 128"/>
              <a:gd name="T24" fmla="*/ 59 w 128"/>
              <a:gd name="T25" fmla="*/ 96 h 128"/>
              <a:gd name="T26" fmla="*/ 58 w 128"/>
              <a:gd name="T27" fmla="*/ 96 h 128"/>
              <a:gd name="T28" fmla="*/ 57 w 128"/>
              <a:gd name="T29" fmla="*/ 96 h 128"/>
              <a:gd name="T30" fmla="*/ 56 w 128"/>
              <a:gd name="T31" fmla="*/ 95 h 128"/>
              <a:gd name="T32" fmla="*/ 55 w 128"/>
              <a:gd name="T33" fmla="*/ 95 h 128"/>
              <a:gd name="T34" fmla="*/ 55 w 128"/>
              <a:gd name="T35" fmla="*/ 95 h 128"/>
              <a:gd name="T36" fmla="*/ 55 w 128"/>
              <a:gd name="T37" fmla="*/ 95 h 128"/>
              <a:gd name="T38" fmla="*/ 37 w 128"/>
              <a:gd name="T39" fmla="*/ 78 h 128"/>
              <a:gd name="T40" fmla="*/ 36 w 128"/>
              <a:gd name="T41" fmla="*/ 70 h 128"/>
              <a:gd name="T42" fmla="*/ 44 w 128"/>
              <a:gd name="T43" fmla="*/ 70 h 128"/>
              <a:gd name="T44" fmla="*/ 57 w 128"/>
              <a:gd name="T45" fmla="*/ 82 h 128"/>
              <a:gd name="T46" fmla="*/ 84 w 128"/>
              <a:gd name="T47" fmla="*/ 40 h 128"/>
              <a:gd name="T48" fmla="*/ 92 w 128"/>
              <a:gd name="T49" fmla="*/ 39 h 128"/>
              <a:gd name="T50" fmla="*/ 94 w 128"/>
              <a:gd name="T51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28" h="128">
                <a:moveTo>
                  <a:pt x="64" y="0"/>
                </a:moveTo>
                <a:cubicBezTo>
                  <a:pt x="29" y="0"/>
                  <a:pt x="0" y="29"/>
                  <a:pt x="0" y="64"/>
                </a:cubicBezTo>
                <a:cubicBezTo>
                  <a:pt x="0" y="100"/>
                  <a:pt x="29" y="128"/>
                  <a:pt x="64" y="128"/>
                </a:cubicBezTo>
                <a:cubicBezTo>
                  <a:pt x="99" y="128"/>
                  <a:pt x="128" y="100"/>
                  <a:pt x="128" y="64"/>
                </a:cubicBezTo>
                <a:cubicBezTo>
                  <a:pt x="128" y="29"/>
                  <a:pt x="99" y="0"/>
                  <a:pt x="64" y="0"/>
                </a:cubicBezTo>
                <a:close/>
                <a:moveTo>
                  <a:pt x="94" y="47"/>
                </a:moveTo>
                <a:cubicBezTo>
                  <a:pt x="63" y="93"/>
                  <a:pt x="63" y="93"/>
                  <a:pt x="63" y="93"/>
                </a:cubicBezTo>
                <a:cubicBezTo>
                  <a:pt x="63" y="93"/>
                  <a:pt x="63" y="93"/>
                  <a:pt x="63" y="94"/>
                </a:cubicBezTo>
                <a:cubicBezTo>
                  <a:pt x="63" y="94"/>
                  <a:pt x="63" y="94"/>
                  <a:pt x="63" y="94"/>
                </a:cubicBezTo>
                <a:cubicBezTo>
                  <a:pt x="62" y="95"/>
                  <a:pt x="62" y="95"/>
                  <a:pt x="62" y="95"/>
                </a:cubicBezTo>
                <a:cubicBezTo>
                  <a:pt x="62" y="95"/>
                  <a:pt x="61" y="95"/>
                  <a:pt x="61" y="95"/>
                </a:cubicBezTo>
                <a:cubicBezTo>
                  <a:pt x="61" y="95"/>
                  <a:pt x="60" y="96"/>
                  <a:pt x="60" y="96"/>
                </a:cubicBezTo>
                <a:cubicBezTo>
                  <a:pt x="60" y="96"/>
                  <a:pt x="59" y="96"/>
                  <a:pt x="59" y="96"/>
                </a:cubicBezTo>
                <a:cubicBezTo>
                  <a:pt x="59" y="96"/>
                  <a:pt x="58" y="96"/>
                  <a:pt x="58" y="96"/>
                </a:cubicBezTo>
                <a:cubicBezTo>
                  <a:pt x="58" y="96"/>
                  <a:pt x="57" y="96"/>
                  <a:pt x="57" y="96"/>
                </a:cubicBezTo>
                <a:cubicBezTo>
                  <a:pt x="57" y="96"/>
                  <a:pt x="56" y="96"/>
                  <a:pt x="56" y="95"/>
                </a:cubicBezTo>
                <a:cubicBezTo>
                  <a:pt x="56" y="95"/>
                  <a:pt x="56" y="95"/>
                  <a:pt x="55" y="95"/>
                </a:cubicBezTo>
                <a:cubicBezTo>
                  <a:pt x="55" y="95"/>
                  <a:pt x="55" y="95"/>
                  <a:pt x="55" y="95"/>
                </a:cubicBezTo>
                <a:cubicBezTo>
                  <a:pt x="55" y="95"/>
                  <a:pt x="55" y="95"/>
                  <a:pt x="55" y="95"/>
                </a:cubicBezTo>
                <a:cubicBezTo>
                  <a:pt x="37" y="78"/>
                  <a:pt x="37" y="78"/>
                  <a:pt x="37" y="78"/>
                </a:cubicBezTo>
                <a:cubicBezTo>
                  <a:pt x="35" y="76"/>
                  <a:pt x="34" y="72"/>
                  <a:pt x="36" y="70"/>
                </a:cubicBezTo>
                <a:cubicBezTo>
                  <a:pt x="39" y="68"/>
                  <a:pt x="42" y="68"/>
                  <a:pt x="44" y="70"/>
                </a:cubicBezTo>
                <a:cubicBezTo>
                  <a:pt x="57" y="82"/>
                  <a:pt x="57" y="82"/>
                  <a:pt x="57" y="82"/>
                </a:cubicBezTo>
                <a:cubicBezTo>
                  <a:pt x="84" y="40"/>
                  <a:pt x="84" y="40"/>
                  <a:pt x="84" y="40"/>
                </a:cubicBezTo>
                <a:cubicBezTo>
                  <a:pt x="86" y="38"/>
                  <a:pt x="89" y="37"/>
                  <a:pt x="92" y="39"/>
                </a:cubicBezTo>
                <a:cubicBezTo>
                  <a:pt x="95" y="41"/>
                  <a:pt x="95" y="44"/>
                  <a:pt x="94" y="47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4D126-1744-0871-A3BD-003CB9B71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11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339634" y="354909"/>
            <a:ext cx="11512731" cy="101899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3600" b="1" dirty="0"/>
              <a:t>Strong reach &amp; listening time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000" dirty="0"/>
              <a:t>Radio allows brands to reach millions of potential consumers on a daily basis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0" y="1715589"/>
            <a:ext cx="12192000" cy="4589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61E556-3DA1-0E49-A0FF-35ABDD699223}"/>
              </a:ext>
            </a:extLst>
          </p:cNvPr>
          <p:cNvSpPr txBox="1"/>
          <p:nvPr/>
        </p:nvSpPr>
        <p:spPr>
          <a:xfrm>
            <a:off x="349927" y="2222519"/>
            <a:ext cx="3672000" cy="33397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2000" dirty="0">
                <a:latin typeface="Montserrat" panose="00000500000000000000" pitchFamily="2" charset="0"/>
              </a:rPr>
              <a:t>E</a:t>
            </a:r>
            <a:r>
              <a:rPr lang="en-BE" sz="2000" dirty="0">
                <a:latin typeface="Montserrat" panose="00000500000000000000" pitchFamily="2" charset="0"/>
              </a:rPr>
              <a:t>veryday, more than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70%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2000" dirty="0">
                <a:latin typeface="Montserrat" panose="00000500000000000000" pitchFamily="2" charset="0"/>
              </a:rPr>
              <a:t>of the </a:t>
            </a:r>
            <a:r>
              <a:rPr lang="en-BE" sz="2000" b="1" dirty="0">
                <a:latin typeface="Montserrat" panose="00000500000000000000" pitchFamily="2" charset="0"/>
              </a:rPr>
              <a:t>European population tune in to radio</a:t>
            </a:r>
            <a:r>
              <a:rPr lang="en-BE" sz="2000" dirty="0">
                <a:latin typeface="Montserrat" panose="00000500000000000000" pitchFamily="2" charset="0"/>
              </a:rPr>
              <a:t> </a:t>
            </a:r>
            <a:r>
              <a:rPr kumimoji="0" lang="en-BE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and listen</a:t>
            </a:r>
            <a:br>
              <a:rPr kumimoji="0" lang="en-BE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</a:br>
            <a:r>
              <a:rPr kumimoji="0" lang="en-BE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on average for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5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3 hours</a:t>
            </a:r>
            <a:r>
              <a:rPr kumimoji="0" lang="en-BE" sz="3200" i="0" u="none" strike="noStrike" kern="1200" cap="none" spc="0" normalizeH="0" baseline="5000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*</a:t>
            </a:r>
            <a:endParaRPr kumimoji="0" lang="en-GB" sz="5400" i="0" u="none" strike="noStrike" kern="1200" cap="none" spc="0" normalizeH="0" baseline="5000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7D6AFE-72D1-C8C8-D57E-28FACDD5A7CB}"/>
              </a:ext>
            </a:extLst>
          </p:cNvPr>
          <p:cNvSpPr txBox="1"/>
          <p:nvPr/>
        </p:nvSpPr>
        <p:spPr>
          <a:xfrm>
            <a:off x="4259999" y="2222519"/>
            <a:ext cx="3672000" cy="33397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Montserrat" panose="00000500000000000000" pitchFamily="2" charset="0"/>
              </a:rPr>
              <a:t>Reach is a strong media driver of sales effect</a:t>
            </a:r>
            <a:r>
              <a:rPr lang="en-BE" sz="2000" dirty="0">
                <a:latin typeface="Montserrat" panose="00000500000000000000" pitchFamily="2" charset="0"/>
              </a:rPr>
              <a:t>, offering</a:t>
            </a:r>
            <a:endParaRPr lang="en-GB" sz="2000" dirty="0">
              <a:latin typeface="Montserrat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22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2000" b="1" dirty="0">
                <a:latin typeface="Montserrat" panose="00000500000000000000" pitchFamily="2" charset="0"/>
              </a:rPr>
              <a:t>sales lift</a:t>
            </a:r>
            <a:r>
              <a:rPr lang="en-BE" sz="2000" dirty="0">
                <a:latin typeface="Montserrat" panose="00000500000000000000" pitchFamily="2" charset="0"/>
              </a:rPr>
              <a:t>**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8B2299-52D4-5E11-56F2-6419EC2007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1" t="1" r="19833" b="-1"/>
          <a:stretch/>
        </p:blipFill>
        <p:spPr>
          <a:xfrm>
            <a:off x="8170071" y="1715590"/>
            <a:ext cx="4021929" cy="45894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9DF363-539B-41C0-5D4B-3A6530B575F5}"/>
              </a:ext>
            </a:extLst>
          </p:cNvPr>
          <p:cNvSpPr txBox="1"/>
          <p:nvPr/>
        </p:nvSpPr>
        <p:spPr>
          <a:xfrm>
            <a:off x="339634" y="5689155"/>
            <a:ext cx="75923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Source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</a:t>
            </a:r>
            <a:r>
              <a:rPr kumimoji="0" lang="fr-FR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: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*</a:t>
            </a:r>
            <a:r>
              <a:rPr kumimoji="0" lang="fr-FR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egta Radio Focus 202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2 // **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Nielsen Catalina Solutions (500 advertising campaigns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, US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18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0" y="1715589"/>
            <a:ext cx="12192000" cy="4589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AC5544-5518-FD8E-AF5D-1788FCEE22D8}"/>
              </a:ext>
            </a:extLst>
          </p:cNvPr>
          <p:cNvSpPr txBox="1"/>
          <p:nvPr/>
        </p:nvSpPr>
        <p:spPr>
          <a:xfrm>
            <a:off x="349927" y="2222520"/>
            <a:ext cx="2950621" cy="31409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sz="3200" dirty="0">
              <a:latin typeface="Montserrat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sz="2000" dirty="0">
              <a:latin typeface="Montserrat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2000" dirty="0">
                <a:latin typeface="Montserrat" panose="00000500000000000000" pitchFamily="2" charset="0"/>
              </a:rPr>
              <a:t>G</a:t>
            </a:r>
            <a:r>
              <a:rPr lang="en-BE" sz="2000" dirty="0" err="1">
                <a:latin typeface="Montserrat" panose="00000500000000000000" pitchFamily="2" charset="0"/>
              </a:rPr>
              <a:t>ermans</a:t>
            </a:r>
            <a:r>
              <a:rPr lang="en-BE" sz="2000" dirty="0">
                <a:latin typeface="Montserrat" panose="00000500000000000000" pitchFamily="2" charset="0"/>
              </a:rPr>
              <a:t> spend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13</a:t>
            </a:r>
            <a:r>
              <a:rPr kumimoji="0" lang="en-BE" sz="43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.</a:t>
            </a:r>
            <a:r>
              <a:rPr kumimoji="0" lang="en-GB" sz="43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5 years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Montserrat" panose="00000500000000000000" pitchFamily="2" charset="0"/>
              </a:rPr>
              <a:t>of their live</a:t>
            </a:r>
            <a:r>
              <a:rPr lang="en-BE" sz="2000" dirty="0">
                <a:latin typeface="Montserrat" panose="00000500000000000000" pitchFamily="2" charset="0"/>
              </a:rPr>
              <a:t>s </a:t>
            </a:r>
            <a:br>
              <a:rPr lang="en-BE" sz="2000" dirty="0">
                <a:latin typeface="Montserrat" panose="00000500000000000000" pitchFamily="2" charset="0"/>
              </a:rPr>
            </a:br>
            <a:r>
              <a:rPr lang="en-GB" sz="2000" dirty="0">
                <a:latin typeface="Montserrat" panose="00000500000000000000" pitchFamily="2" charset="0"/>
              </a:rPr>
              <a:t>listening to radio</a:t>
            </a:r>
            <a:r>
              <a:rPr lang="en-BE" sz="2000" dirty="0">
                <a:latin typeface="Montserrat" panose="00000500000000000000" pitchFamily="2" charset="0"/>
              </a:rPr>
              <a:t>*</a:t>
            </a:r>
            <a:endParaRPr lang="en-GB" sz="2000" dirty="0">
              <a:latin typeface="Montserrat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D3FCB4-AEE7-9942-422E-D83670EC52E7}"/>
              </a:ext>
            </a:extLst>
          </p:cNvPr>
          <p:cNvSpPr txBox="1"/>
          <p:nvPr/>
        </p:nvSpPr>
        <p:spPr>
          <a:xfrm>
            <a:off x="3554678" y="2222520"/>
            <a:ext cx="2950621" cy="31409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algn="ctr">
              <a:defRPr/>
            </a:pPr>
            <a:endParaRPr lang="en-BE" sz="2000" dirty="0">
              <a:latin typeface="Montserrat" panose="00000500000000000000" pitchFamily="2" charset="0"/>
            </a:endParaRPr>
          </a:p>
          <a:p>
            <a:pPr algn="ctr">
              <a:defRPr/>
            </a:pPr>
            <a:r>
              <a:rPr lang="en-GB" sz="2000" dirty="0">
                <a:latin typeface="Montserrat" panose="00000500000000000000" pitchFamily="2" charset="0"/>
              </a:rPr>
              <a:t>In Belgium, listening to radio </a:t>
            </a:r>
            <a:r>
              <a:rPr lang="en-BE" sz="2000" dirty="0">
                <a:latin typeface="Montserrat" panose="00000500000000000000" pitchFamily="2" charset="0"/>
              </a:rPr>
              <a:t>is the</a:t>
            </a:r>
            <a:endParaRPr lang="en-BE" sz="2000" b="1" dirty="0">
              <a:solidFill>
                <a:schemeClr val="accent6">
                  <a:lumMod val="60000"/>
                  <a:lumOff val="40000"/>
                </a:schemeClr>
              </a:solidFill>
              <a:latin typeface="Montserrat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#1 media activity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Montserrat" panose="00000500000000000000" pitchFamily="2" charset="0"/>
              </a:rPr>
              <a:t>in terms of time spent</a:t>
            </a:r>
            <a:endParaRPr lang="en-BE" sz="2000" dirty="0">
              <a:latin typeface="Montserrat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Montserrat" panose="00000500000000000000" pitchFamily="2" charset="0"/>
              </a:rPr>
              <a:t>After sleeping, it is the daily activity that takes up most of </a:t>
            </a:r>
            <a:r>
              <a:rPr lang="en-BE" sz="1200" dirty="0">
                <a:latin typeface="Montserrat" panose="00000500000000000000" pitchFamily="2" charset="0"/>
              </a:rPr>
              <a:t>people’s</a:t>
            </a:r>
            <a:r>
              <a:rPr lang="en-GB" sz="1200" dirty="0">
                <a:latin typeface="Montserrat" panose="00000500000000000000" pitchFamily="2" charset="0"/>
              </a:rPr>
              <a:t> time </a:t>
            </a:r>
            <a:br>
              <a:rPr lang="en-BE" sz="1200" dirty="0">
                <a:latin typeface="Montserrat" panose="00000500000000000000" pitchFamily="2" charset="0"/>
              </a:rPr>
            </a:br>
            <a:r>
              <a:rPr lang="en-GB" sz="1200" dirty="0">
                <a:latin typeface="Montserrat" panose="00000500000000000000" pitchFamily="2" charset="0"/>
              </a:rPr>
              <a:t>(+/- 5 hours/day).**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8790AF-8C0C-0BE6-8CF7-0CCEC8A5E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27" y="2404877"/>
            <a:ext cx="554400" cy="5544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339634" y="354909"/>
            <a:ext cx="11512731" cy="101899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3600" b="1" dirty="0"/>
              <a:t>Strong reach &amp; listening time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000" dirty="0"/>
              <a:t>Radio </a:t>
            </a:r>
            <a:r>
              <a:rPr lang="en-BE" sz="2000" dirty="0"/>
              <a:t>is one of the leading media in terms of listening time</a:t>
            </a:r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81B8B99-0AEA-12EE-3074-E1AD942755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7301011"/>
              </p:ext>
            </p:extLst>
          </p:nvPr>
        </p:nvGraphicFramePr>
        <p:xfrm>
          <a:off x="6759429" y="2074466"/>
          <a:ext cx="5092936" cy="2627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71F8A91-AB02-8086-35B2-9FA08E0625F1}"/>
              </a:ext>
            </a:extLst>
          </p:cNvPr>
          <p:cNvSpPr txBox="1"/>
          <p:nvPr/>
        </p:nvSpPr>
        <p:spPr>
          <a:xfrm>
            <a:off x="349927" y="5856502"/>
            <a:ext cx="11512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8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Sources: </a:t>
            </a:r>
            <a:r>
              <a:rPr kumimoji="0" lang="en-BE" sz="800" u="sng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Germany:</a:t>
            </a:r>
            <a:r>
              <a:rPr kumimoji="0" lang="en-BE" sz="800" b="1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n-BE" sz="8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*</a:t>
            </a:r>
            <a:r>
              <a:rPr kumimoji="0" lang="fr-FR" sz="8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7</a:t>
            </a:r>
            <a:r>
              <a:rPr kumimoji="0" lang="en-BE" sz="8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0 </a:t>
            </a:r>
            <a:r>
              <a:rPr kumimoji="0" lang="en-BE" sz="800" b="0" u="none" strike="noStrike" kern="1200" cap="none" normalizeH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yrs</a:t>
            </a:r>
            <a:r>
              <a:rPr kumimoji="0" lang="en-BE" sz="8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of age with media use, minus 8h of sleep. Source: ma 2022 Audio II for radio total (incl. commercial-free programs) and TV, daily listening time Mon-Sun in minutes; Newspaper: ZMG Newspaper Qualities 2019/2022, 14; Online: ARD/ZDF online study Media Internet usage yesterday 2021, Mon-Sat, 14+. // </a:t>
            </a:r>
            <a:r>
              <a:rPr lang="en-BE" sz="800" u="sng" dirty="0">
                <a:solidFill>
                  <a:prstClr val="white">
                    <a:lumMod val="50000"/>
                  </a:prstClr>
                </a:solidFill>
              </a:rPr>
              <a:t>Belgium: </a:t>
            </a:r>
            <a:r>
              <a:rPr lang="en-BE" sz="800" dirty="0">
                <a:solidFill>
                  <a:prstClr val="white">
                    <a:lumMod val="50000"/>
                  </a:prstClr>
                </a:solidFill>
              </a:rPr>
              <a:t>** </a:t>
            </a:r>
            <a:r>
              <a:rPr lang="fr-BE" sz="800" dirty="0">
                <a:solidFill>
                  <a:prstClr val="white">
                    <a:lumMod val="50000"/>
                  </a:prstClr>
                </a:solidFill>
              </a:rPr>
              <a:t>IP Life Time </a:t>
            </a:r>
            <a:r>
              <a:rPr lang="fr-BE" sz="800" dirty="0" err="1">
                <a:solidFill>
                  <a:prstClr val="white">
                    <a:lumMod val="50000"/>
                  </a:prstClr>
                </a:solidFill>
              </a:rPr>
              <a:t>study</a:t>
            </a:r>
            <a:r>
              <a:rPr lang="fr-BE" sz="800" dirty="0">
                <a:solidFill>
                  <a:prstClr val="white">
                    <a:lumMod val="50000"/>
                  </a:prstClr>
                </a:solidFill>
              </a:rPr>
              <a:t> </a:t>
            </a:r>
            <a:endParaRPr kumimoji="0" lang="en-GB" sz="800" b="0" u="none" strike="noStrike" kern="1200" cap="none" normalizeH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6096B1-4992-C72F-E5BE-4EBA4E5287D1}"/>
              </a:ext>
            </a:extLst>
          </p:cNvPr>
          <p:cNvGrpSpPr/>
          <p:nvPr/>
        </p:nvGrpSpPr>
        <p:grpSpPr>
          <a:xfrm>
            <a:off x="8286753" y="4826915"/>
            <a:ext cx="700179" cy="537631"/>
            <a:chOff x="3248968" y="2051734"/>
            <a:chExt cx="5504507" cy="422662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0AC880B-C2C1-D7FB-6A51-EBC25BB03881}"/>
                </a:ext>
              </a:extLst>
            </p:cNvPr>
            <p:cNvSpPr/>
            <p:nvPr/>
          </p:nvSpPr>
          <p:spPr>
            <a:xfrm>
              <a:off x="3248968" y="2051734"/>
              <a:ext cx="5504507" cy="3373563"/>
            </a:xfrm>
            <a:prstGeom prst="roundRect">
              <a:avLst>
                <a:gd name="adj" fmla="val 18009"/>
              </a:avLst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7" name="Left Bracket 16">
              <a:extLst>
                <a:ext uri="{FF2B5EF4-FFF2-40B4-BE49-F238E27FC236}">
                  <a16:creationId xmlns:a16="http://schemas.microsoft.com/office/drawing/2014/main" id="{A6785353-C061-05D4-5FC2-87FC197CC22E}"/>
                </a:ext>
              </a:extLst>
            </p:cNvPr>
            <p:cNvSpPr/>
            <p:nvPr/>
          </p:nvSpPr>
          <p:spPr>
            <a:xfrm rot="5400000">
              <a:off x="5812048" y="4264828"/>
              <a:ext cx="451126" cy="3575932"/>
            </a:xfrm>
            <a:prstGeom prst="leftBracket">
              <a:avLst>
                <a:gd name="adj" fmla="val 78825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CD4129-8EE2-BACC-2117-12733870FD13}"/>
              </a:ext>
            </a:extLst>
          </p:cNvPr>
          <p:cNvGrpSpPr/>
          <p:nvPr/>
        </p:nvGrpSpPr>
        <p:grpSpPr>
          <a:xfrm>
            <a:off x="7047616" y="4791002"/>
            <a:ext cx="693417" cy="572471"/>
            <a:chOff x="659242" y="2444750"/>
            <a:chExt cx="922290" cy="76142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812A3D2-A4FA-6A07-B579-DAA8BD79CBBE}"/>
                </a:ext>
              </a:extLst>
            </p:cNvPr>
            <p:cNvSpPr/>
            <p:nvPr/>
          </p:nvSpPr>
          <p:spPr>
            <a:xfrm>
              <a:off x="659242" y="2640927"/>
              <a:ext cx="922290" cy="565247"/>
            </a:xfrm>
            <a:prstGeom prst="roundRect">
              <a:avLst>
                <a:gd name="adj" fmla="val 180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05F6CE7-587E-BA68-E2A6-E34A88485DC6}"/>
                </a:ext>
              </a:extLst>
            </p:cNvPr>
            <p:cNvSpPr/>
            <p:nvPr/>
          </p:nvSpPr>
          <p:spPr>
            <a:xfrm>
              <a:off x="1087084" y="2707297"/>
              <a:ext cx="432505" cy="43250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06BD68E-9407-DDFF-6BCA-666D0677AB74}"/>
                </a:ext>
              </a:extLst>
            </p:cNvPr>
            <p:cNvCxnSpPr/>
            <p:nvPr/>
          </p:nvCxnSpPr>
          <p:spPr>
            <a:xfrm flipH="1" flipV="1">
              <a:off x="1123784" y="2444750"/>
              <a:ext cx="190666" cy="1906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A0AE668-B75E-E527-9722-42B5C9F00D07}"/>
                </a:ext>
              </a:extLst>
            </p:cNvPr>
            <p:cNvSpPr/>
            <p:nvPr/>
          </p:nvSpPr>
          <p:spPr>
            <a:xfrm>
              <a:off x="733023" y="2710477"/>
              <a:ext cx="139582" cy="13958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03C372-7692-7F19-5F72-19D40306EB04}"/>
              </a:ext>
            </a:extLst>
          </p:cNvPr>
          <p:cNvGrpSpPr/>
          <p:nvPr/>
        </p:nvGrpSpPr>
        <p:grpSpPr>
          <a:xfrm>
            <a:off x="9483715" y="4879303"/>
            <a:ext cx="791507" cy="484687"/>
            <a:chOff x="9295815" y="5054146"/>
            <a:chExt cx="791507" cy="48468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BCD23F8-019F-8631-304B-844DC980ACE2}"/>
                </a:ext>
              </a:extLst>
            </p:cNvPr>
            <p:cNvSpPr/>
            <p:nvPr/>
          </p:nvSpPr>
          <p:spPr>
            <a:xfrm>
              <a:off x="9341479" y="5054146"/>
              <a:ext cx="700179" cy="429121"/>
            </a:xfrm>
            <a:prstGeom prst="roundRect">
              <a:avLst>
                <a:gd name="adj" fmla="val 18009"/>
              </a:avLst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A9D6E1E-61A7-3E7D-D63B-5C75C12AC466}"/>
                </a:ext>
              </a:extLst>
            </p:cNvPr>
            <p:cNvCxnSpPr>
              <a:cxnSpLocks/>
            </p:cNvCxnSpPr>
            <p:nvPr/>
          </p:nvCxnSpPr>
          <p:spPr>
            <a:xfrm>
              <a:off x="9295815" y="5538833"/>
              <a:ext cx="791507" cy="0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694511B-9AE0-E3A6-9B11-E7644FD18201}"/>
              </a:ext>
            </a:extLst>
          </p:cNvPr>
          <p:cNvGrpSpPr/>
          <p:nvPr/>
        </p:nvGrpSpPr>
        <p:grpSpPr>
          <a:xfrm>
            <a:off x="10938211" y="4691385"/>
            <a:ext cx="429121" cy="700179"/>
            <a:chOff x="10938211" y="4901398"/>
            <a:chExt cx="429121" cy="70017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58C3A83-5F22-B4B4-8789-E9BAB71C50C8}"/>
                </a:ext>
              </a:extLst>
            </p:cNvPr>
            <p:cNvSpPr/>
            <p:nvPr/>
          </p:nvSpPr>
          <p:spPr>
            <a:xfrm rot="5400000">
              <a:off x="10802682" y="5036927"/>
              <a:ext cx="700179" cy="429121"/>
            </a:xfrm>
            <a:prstGeom prst="roundRect">
              <a:avLst>
                <a:gd name="adj" fmla="val 18009"/>
              </a:avLst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5D9AA44-EC2E-A833-89B6-ED37AD107360}"/>
                </a:ext>
              </a:extLst>
            </p:cNvPr>
            <p:cNvCxnSpPr>
              <a:cxnSpLocks/>
            </p:cNvCxnSpPr>
            <p:nvPr/>
          </p:nvCxnSpPr>
          <p:spPr>
            <a:xfrm>
              <a:off x="10993210" y="4994724"/>
              <a:ext cx="319122" cy="0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5FA1CC5-8B63-7740-DDD7-3E818828B042}"/>
                </a:ext>
              </a:extLst>
            </p:cNvPr>
            <p:cNvCxnSpPr>
              <a:cxnSpLocks/>
            </p:cNvCxnSpPr>
            <p:nvPr/>
          </p:nvCxnSpPr>
          <p:spPr>
            <a:xfrm>
              <a:off x="10993210" y="5071675"/>
              <a:ext cx="319122" cy="0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6267A80-65CC-BDF0-A1E9-A9FA83E1E7F2}"/>
                </a:ext>
              </a:extLst>
            </p:cNvPr>
            <p:cNvCxnSpPr>
              <a:cxnSpLocks/>
            </p:cNvCxnSpPr>
            <p:nvPr/>
          </p:nvCxnSpPr>
          <p:spPr>
            <a:xfrm>
              <a:off x="10993210" y="5148626"/>
              <a:ext cx="319122" cy="0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5DDC23-E472-B2B5-AC42-AEC93CCEDD59}"/>
                </a:ext>
              </a:extLst>
            </p:cNvPr>
            <p:cNvCxnSpPr>
              <a:cxnSpLocks/>
            </p:cNvCxnSpPr>
            <p:nvPr/>
          </p:nvCxnSpPr>
          <p:spPr>
            <a:xfrm>
              <a:off x="10993210" y="5225578"/>
              <a:ext cx="319122" cy="0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6BAE9FB-F753-FC12-3303-B0328D0D1A43}"/>
                </a:ext>
              </a:extLst>
            </p:cNvPr>
            <p:cNvSpPr/>
            <p:nvPr/>
          </p:nvSpPr>
          <p:spPr>
            <a:xfrm>
              <a:off x="10993211" y="5295918"/>
              <a:ext cx="319121" cy="2231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2314D5-173A-2D71-EAA5-A1B63E4A72BC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25A48C-3DB8-A5C0-1C15-17DA0F370648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10E5E80-6C63-EF85-3889-9A698C3009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6D7A229-7003-1679-17EF-A10D4A9BC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788" y="2404877"/>
            <a:ext cx="554400" cy="554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F2ADA6F-6FF2-BFDE-683D-F59BE4F8E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769" y="2404877"/>
            <a:ext cx="554400" cy="55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F121F6-ACDF-7B85-CD86-E4FEC8B5E1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5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5B3B9C-8AF1-B5CF-CC2E-3B4CD98BC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0" b="11310"/>
          <a:stretch/>
        </p:blipFill>
        <p:spPr>
          <a:xfrm>
            <a:off x="0" y="-18661"/>
            <a:ext cx="12191998" cy="6296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EFDAA1-4FC5-0425-8695-37F3702E12AC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F83207-19F7-F2E6-95C4-E16BF5953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AA4981B-C52F-B574-8FC6-874D26E477DA}"/>
              </a:ext>
            </a:extLst>
          </p:cNvPr>
          <p:cNvGrpSpPr/>
          <p:nvPr/>
        </p:nvGrpSpPr>
        <p:grpSpPr>
          <a:xfrm>
            <a:off x="9540886" y="4487107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E7EDC6E-3066-EA44-7555-8E1075CB9629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BF034A9-C7F8-9B7B-9935-B3ACCAA11396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37F10D1-B322-1951-A4D4-1D5E98A84A18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7BF4F0A-6D2A-2700-2BD1-2C87F0B7AC01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7659951-6D11-3729-B571-1935F77ADD12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73C82C37-339C-CB77-1668-1CB460DC1229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B0B0DE67-9CB6-1C32-4EAD-11482595DC7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786BC56-A279-BB85-362E-8C8622285AD1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5B61F22-B25A-4FCA-AA6A-BB0BA4D22CB2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40CEA9C-5CE9-F893-ECFB-FC92573DA573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544C0CE-C34C-A57B-E6EC-84B9FEFA9666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B3B3FD7-4922-8E84-52D9-01BD516A38E9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3F120FA-8F76-4534-8A03-A21F366A05DE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383F8B2-40F4-B573-E820-ED3634EAA82A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3ACF2F2-A783-56F3-D575-BD97129C5F94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5C01884-E36F-FE47-E6B1-8F5C1676AC9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2E1BC86-52F9-584C-7457-8AA2A84DE563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2A5C6AA-2132-E1E4-171B-3E21041DD4FA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BE3785E-8C7B-3EEC-3FAA-E4699A855478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0BF4548-ED7B-7894-8311-FAFB6CC6C616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190CAED-0310-5991-90F5-30631318F5AD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DFA7001-CF67-E85B-4BBC-34A2844C8E03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B66CD38-7BDD-C59C-45B5-0435E00F32A6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DFF8004-D9ED-BAA2-66D5-63138404AF9E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8A2E1E8-D55C-3981-F09E-C7758860E392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7E2102C-1965-782E-2483-56424F0D9BEC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B7F2A9A-9396-822B-CF8D-8ACE8C33129F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D69C101-5644-3BDC-A7F8-9FB0F425C09D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6789D92-B542-3FBC-FC06-492444A7E002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FCBD74B-3AB9-E97C-9ACE-82A6003C129F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CE462D0-1E26-FB0A-340E-F7BA20901B22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2176E58-556F-833B-58D1-B1A5A383EEC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CBA3D766-91FA-F200-7B77-CF479B5C7AB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7A74E04-3C8E-A7AB-0233-267CDFE9669E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F6A1721-421D-A700-9751-FB719A3E0681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E073BE-1435-4B17-0D52-D6A9A2B95BA7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4C17C11-89A9-2794-6B9A-451E8CDC834D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A54C19B-8BB4-6A7B-C88B-E042196CCF0A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1535C26-F501-9021-F127-BBE7418BB3BA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3E3288C-C60D-8921-F983-67BC0217C5EF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80A2F1D-A527-E905-DA68-72C2C566DEB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A29CB2B-97BC-0BA8-A41E-758B530E6D2C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51D4264-7B04-EE0F-2BAA-77467B2B2C34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2B4309F-62B0-104A-15AF-728478F8C925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FDC5C7A-1F08-2440-CC53-A0BA81D11323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3E24133-7564-E4BE-0286-BA2D904D4FA6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0A1E7CE-AD24-CC8D-5042-7D4D39A48D9D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BD09253-C786-BCBF-F444-8D44C366B18B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6F39D37-7BB6-41D8-D593-E63B5ABB19F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269847B-8350-6AB6-25E3-8FBE463EA171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BB2FEB7-52D6-233B-58D0-F5653A7D9DF0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C16314ED-214B-A1A3-3A12-04688F074250}"/>
              </a:ext>
            </a:extLst>
          </p:cNvPr>
          <p:cNvSpPr/>
          <p:nvPr/>
        </p:nvSpPr>
        <p:spPr>
          <a:xfrm>
            <a:off x="1" y="1100106"/>
            <a:ext cx="6094415" cy="519619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6AECCDF-1A75-D346-D88D-6AAAA26F4D20}"/>
              </a:ext>
            </a:extLst>
          </p:cNvPr>
          <p:cNvSpPr txBox="1"/>
          <p:nvPr/>
        </p:nvSpPr>
        <p:spPr>
          <a:xfrm>
            <a:off x="349928" y="2409761"/>
            <a:ext cx="5423855" cy="362406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85000"/>
              </a:lnSpc>
            </a:pPr>
            <a:r>
              <a:rPr lang="en-GB" sz="5400" b="1" spc="60" dirty="0">
                <a:solidFill>
                  <a:schemeClr val="accent4"/>
                </a:solidFill>
                <a:latin typeface="+mj-lt"/>
              </a:rPr>
              <a:t>Radio </a:t>
            </a:r>
            <a:r>
              <a:rPr lang="en-BE" sz="5400" b="1" spc="60" dirty="0">
                <a:solidFill>
                  <a:schemeClr val="accent4"/>
                </a:solidFill>
                <a:latin typeface="+mj-lt"/>
              </a:rPr>
              <a:t>dominates </a:t>
            </a:r>
            <a:r>
              <a:rPr lang="en-BE" sz="5400" spc="60" dirty="0">
                <a:solidFill>
                  <a:schemeClr val="accent4"/>
                </a:solidFill>
                <a:latin typeface="+mj-lt"/>
              </a:rPr>
              <a:t>the booming </a:t>
            </a:r>
            <a:r>
              <a:rPr lang="en-BE" sz="5400" b="1" spc="60" dirty="0">
                <a:solidFill>
                  <a:schemeClr val="accent4"/>
                </a:solidFill>
                <a:latin typeface="+mj-lt"/>
              </a:rPr>
              <a:t>audio landscape</a:t>
            </a:r>
            <a:endParaRPr lang="en-GB" sz="5400" b="1" spc="6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2D48758-51EA-4C3E-CA5F-E6E36F1EFF9C}"/>
              </a:ext>
            </a:extLst>
          </p:cNvPr>
          <p:cNvSpPr/>
          <p:nvPr userDrawn="1"/>
        </p:nvSpPr>
        <p:spPr>
          <a:xfrm>
            <a:off x="0" y="1100107"/>
            <a:ext cx="1149531" cy="10226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5400" b="1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D0C1E0-D622-B795-BAA8-10D35951A00B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7FFBA89-C428-5179-8838-402113AF44A5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34D32277-DDE9-3164-B34B-A9EFAE86BA2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EE3373D-DED3-D8A6-8B75-8015948C7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40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0" y="2340437"/>
            <a:ext cx="12192000" cy="3964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339634" y="354909"/>
            <a:ext cx="11512731" cy="156068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3400" b="1" dirty="0"/>
              <a:t>Advertisers and agencies have a </a:t>
            </a:r>
            <a:br>
              <a:rPr lang="en-BE" sz="3400" b="1" dirty="0"/>
            </a:br>
            <a:r>
              <a:rPr lang="en-GB" sz="3400" b="1" dirty="0"/>
              <a:t>disconnected perception of listening behaviour</a:t>
            </a:r>
            <a:endParaRPr lang="en-BE" sz="3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000" dirty="0"/>
              <a:t>… while </a:t>
            </a:r>
            <a:r>
              <a:rPr lang="en-GB" sz="2000" dirty="0"/>
              <a:t>radio dominates the ad-supported audio landscape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A2314D5-173A-2D71-EAA5-A1B63E4A72BC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25A48C-3DB8-A5C0-1C15-17DA0F370648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10E5E80-6C63-EF85-3889-9A698C3009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DBE764A-E3C3-50D1-BFF3-72356E755C63}"/>
              </a:ext>
            </a:extLst>
          </p:cNvPr>
          <p:cNvSpPr txBox="1"/>
          <p:nvPr/>
        </p:nvSpPr>
        <p:spPr>
          <a:xfrm>
            <a:off x="339633" y="5947652"/>
            <a:ext cx="11512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Sources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: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(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U.S.)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n-GB" sz="1000" b="0" u="sng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Perception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: 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Advertisers Perceptions, 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300 advertise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r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 and agencies asked about audience perception (Aug 2022) &amp; </a:t>
            </a:r>
            <a:r>
              <a:rPr kumimoji="0" lang="en-GB" sz="1000" b="0" u="sng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Reality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: 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Nielsen 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Total Audience Report Q1 2022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49CB215-0BFC-66CA-182D-B8BE33AFB4D1}"/>
              </a:ext>
            </a:extLst>
          </p:cNvPr>
          <p:cNvSpPr/>
          <p:nvPr/>
        </p:nvSpPr>
        <p:spPr>
          <a:xfrm>
            <a:off x="339634" y="2853005"/>
            <a:ext cx="3682293" cy="27092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FC99C1E-C31A-3A17-83F2-9FB46714B5E7}"/>
              </a:ext>
            </a:extLst>
          </p:cNvPr>
          <p:cNvSpPr/>
          <p:nvPr/>
        </p:nvSpPr>
        <p:spPr>
          <a:xfrm>
            <a:off x="4254855" y="2853005"/>
            <a:ext cx="7597511" cy="27092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aphicFrame>
        <p:nvGraphicFramePr>
          <p:cNvPr id="54" name="Chart 53">
            <a:extLst>
              <a:ext uri="{FF2B5EF4-FFF2-40B4-BE49-F238E27FC236}">
                <a16:creationId xmlns:a16="http://schemas.microsoft.com/office/drawing/2014/main" id="{262EB996-F57A-D6EE-3366-B5DCE55001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3867777"/>
              </p:ext>
            </p:extLst>
          </p:nvPr>
        </p:nvGraphicFramePr>
        <p:xfrm>
          <a:off x="438150" y="2933693"/>
          <a:ext cx="3496120" cy="2522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5" name="Chart 54">
            <a:extLst>
              <a:ext uri="{FF2B5EF4-FFF2-40B4-BE49-F238E27FC236}">
                <a16:creationId xmlns:a16="http://schemas.microsoft.com/office/drawing/2014/main" id="{BFF8B86E-BDCD-DDE6-AAE8-6990678654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1423888"/>
              </p:ext>
            </p:extLst>
          </p:nvPr>
        </p:nvGraphicFramePr>
        <p:xfrm>
          <a:off x="4488428" y="2933693"/>
          <a:ext cx="2753838" cy="2522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8AACC8B9-4677-0E0D-B4F7-9C09B6FAA8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550920"/>
              </p:ext>
            </p:extLst>
          </p:nvPr>
        </p:nvGraphicFramePr>
        <p:xfrm>
          <a:off x="7447436" y="2933693"/>
          <a:ext cx="2753839" cy="2522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2FF2937C-B160-EE8A-7608-C9761B4B1064}"/>
              </a:ext>
            </a:extLst>
          </p:cNvPr>
          <p:cNvSpPr txBox="1"/>
          <p:nvPr/>
        </p:nvSpPr>
        <p:spPr>
          <a:xfrm>
            <a:off x="10382250" y="3076447"/>
            <a:ext cx="1285873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Montserrat" panose="00000500000000000000" pitchFamily="2" charset="0"/>
              </a:rPr>
              <a:t>AM/FM radio’s share</a:t>
            </a:r>
            <a:r>
              <a:rPr lang="en-BE" sz="1200" dirty="0">
                <a:latin typeface="Montserrat" panose="00000500000000000000" pitchFamily="2" charset="0"/>
              </a:rPr>
              <a:t> of listening</a:t>
            </a:r>
            <a:r>
              <a:rPr lang="en-GB" sz="1200" dirty="0">
                <a:latin typeface="Montserrat" panose="00000500000000000000" pitchFamily="2" charset="0"/>
              </a:rPr>
              <a:t> is </a:t>
            </a:r>
            <a:br>
              <a:rPr lang="en-BE" sz="1200" dirty="0">
                <a:latin typeface="Montserrat" panose="00000500000000000000" pitchFamily="2" charset="0"/>
              </a:rPr>
            </a:b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3x greater </a:t>
            </a:r>
            <a:br>
              <a:rPr lang="en-BE" sz="1200" dirty="0">
                <a:latin typeface="Montserrat" panose="00000500000000000000" pitchFamily="2" charset="0"/>
              </a:rPr>
            </a:br>
            <a:r>
              <a:rPr lang="en-GB" sz="1200" b="1" dirty="0">
                <a:latin typeface="Montserrat" panose="00000500000000000000" pitchFamily="2" charset="0"/>
              </a:rPr>
              <a:t>than what advertisers perceive </a:t>
            </a:r>
            <a:r>
              <a:rPr lang="en-GB" sz="1200" dirty="0">
                <a:latin typeface="Montserrat" panose="00000500000000000000" pitchFamily="2" charset="0"/>
              </a:rPr>
              <a:t>and </a:t>
            </a:r>
            <a:br>
              <a:rPr lang="en-BE" sz="1200" dirty="0">
                <a:latin typeface="Montserrat" panose="00000500000000000000" pitchFamily="2" charset="0"/>
              </a:rPr>
            </a:b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19x larger </a:t>
            </a:r>
            <a:br>
              <a:rPr lang="en-BE" sz="1200" dirty="0">
                <a:latin typeface="Montserrat" panose="00000500000000000000" pitchFamily="2" charset="0"/>
              </a:rPr>
            </a:br>
            <a:r>
              <a:rPr lang="en-GB" sz="1200" b="1" dirty="0">
                <a:latin typeface="Montserrat" panose="00000500000000000000" pitchFamily="2" charset="0"/>
              </a:rPr>
              <a:t>than ad-supported Spotify</a:t>
            </a:r>
            <a:r>
              <a:rPr lang="en-GB" sz="1200" dirty="0">
                <a:latin typeface="Montserrat" panose="00000500000000000000" pitchFamily="2" charset="0"/>
              </a:rPr>
              <a:t>**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4BC65030-11A4-A10F-9465-E4CC376E1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7" y="3048000"/>
            <a:ext cx="554400" cy="5544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C0B7FFA-75D9-8124-8B40-BF589841BC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615" y="3048000"/>
            <a:ext cx="554400" cy="55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31337B-9D33-B9D4-18FC-FF346ACAFD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00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339634" y="354909"/>
            <a:ext cx="11512731" cy="101899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3600" b="1" dirty="0"/>
              <a:t>Radio is bigger than any other platform </a:t>
            </a:r>
            <a:endParaRPr lang="en-BE" sz="36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000" dirty="0"/>
              <a:t>Listening levels dwarf tech platform usage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0" y="1715589"/>
            <a:ext cx="12192000" cy="4589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9DF363-539B-41C0-5D4B-3A6530B575F5}"/>
              </a:ext>
            </a:extLst>
          </p:cNvPr>
          <p:cNvSpPr txBox="1"/>
          <p:nvPr/>
        </p:nvSpPr>
        <p:spPr>
          <a:xfrm>
            <a:off x="339634" y="5689155"/>
            <a:ext cx="11512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Source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</a:t>
            </a:r>
            <a:r>
              <a:rPr kumimoji="0" lang="fr-FR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: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*(IR)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JNLR (Oct 2021-Sept 2022)/Ipsos Social Network Tracker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// 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**(NZ)  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T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he infinite dial 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N</a:t>
            </a:r>
            <a:r>
              <a:rPr kumimoji="0" lang="en-GB" sz="1000" b="0" u="none" strike="noStrike" kern="1200" cap="none" normalizeH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ew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Zealand 2022 </a:t>
            </a:r>
            <a:r>
              <a:rPr lang="en-BE" sz="1000" dirty="0">
                <a:solidFill>
                  <a:prstClr val="white">
                    <a:lumMod val="50000"/>
                  </a:prstClr>
                </a:solidFill>
              </a:rPr>
              <a:t>E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dison 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R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esearch, % listened audio source last week (18+)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7AFA314-5B7E-E4B7-993D-17198BF4CC3F}"/>
              </a:ext>
            </a:extLst>
          </p:cNvPr>
          <p:cNvSpPr/>
          <p:nvPr/>
        </p:nvSpPr>
        <p:spPr>
          <a:xfrm>
            <a:off x="339634" y="2222519"/>
            <a:ext cx="5638744" cy="33397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3BE865-1FBB-B39E-08A3-F2E005EB8F0A}"/>
              </a:ext>
            </a:extLst>
          </p:cNvPr>
          <p:cNvSpPr/>
          <p:nvPr/>
        </p:nvSpPr>
        <p:spPr>
          <a:xfrm>
            <a:off x="6213624" y="2222519"/>
            <a:ext cx="5638744" cy="33397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1F9D5228-97AF-C6E0-4A47-596E554483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3113503"/>
              </p:ext>
            </p:extLst>
          </p:nvPr>
        </p:nvGraphicFramePr>
        <p:xfrm>
          <a:off x="485776" y="2628899"/>
          <a:ext cx="5388214" cy="2197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C023DBEC-D3E3-CF85-2824-EC4FBF22B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37" y="4901645"/>
            <a:ext cx="360000" cy="36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97D14D-EDC9-A50A-CE19-C975196E8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354" y="4900113"/>
            <a:ext cx="357401" cy="36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5F7C42-639E-0567-71E6-871520B96C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47" y="4900113"/>
            <a:ext cx="360000" cy="3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9FD729-9F8D-E0D3-38C5-48A6BDBF09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64" y="4900113"/>
            <a:ext cx="360000" cy="36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DBFFE6-4741-3CC5-C006-4F994008C1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24" y="4901957"/>
            <a:ext cx="357401" cy="36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4BA64F3-CC71-E8CA-A8E5-EE3C067FA5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76" y="4900113"/>
            <a:ext cx="360000" cy="36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A8B939F-C957-F395-FD09-EAC8E76186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02" y="4900113"/>
            <a:ext cx="360000" cy="360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4CBCA5E-2992-C23B-CC0F-723F577ABA31}"/>
              </a:ext>
            </a:extLst>
          </p:cNvPr>
          <p:cNvSpPr txBox="1"/>
          <p:nvPr/>
        </p:nvSpPr>
        <p:spPr>
          <a:xfrm>
            <a:off x="660354" y="4860003"/>
            <a:ext cx="565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1000" b="1" dirty="0"/>
              <a:t>Any Radio</a:t>
            </a:r>
            <a:endParaRPr kumimoji="0" lang="en-GB" sz="1000" b="1" u="none" strike="noStrike" kern="1200" cap="none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D5CF96-F9F2-C25E-86FD-680B40C66983}"/>
              </a:ext>
            </a:extLst>
          </p:cNvPr>
          <p:cNvSpPr txBox="1"/>
          <p:nvPr/>
        </p:nvSpPr>
        <p:spPr>
          <a:xfrm>
            <a:off x="573065" y="2346537"/>
            <a:ext cx="5213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1200" b="1" dirty="0"/>
              <a:t>Radio listening levels dwarf tech platform daily usage levels</a:t>
            </a:r>
            <a:r>
              <a:rPr lang="en-BE" sz="1200" dirty="0"/>
              <a:t>*</a:t>
            </a:r>
            <a:r>
              <a:rPr lang="en-BE" sz="1200" b="1" dirty="0"/>
              <a:t> </a:t>
            </a:r>
            <a:endParaRPr kumimoji="0" lang="en-GB" sz="1200" b="1" u="none" strike="noStrike" kern="1200" cap="none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9E20C3-D132-66F2-2A16-52C33711334F}"/>
              </a:ext>
            </a:extLst>
          </p:cNvPr>
          <p:cNvSpPr txBox="1"/>
          <p:nvPr/>
        </p:nvSpPr>
        <p:spPr>
          <a:xfrm>
            <a:off x="4334551" y="3563873"/>
            <a:ext cx="13194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1200" dirty="0"/>
              <a:t>Daily users</a:t>
            </a:r>
            <a:endParaRPr kumimoji="0" lang="en-GB" sz="1200" u="none" strike="noStrike" kern="1200" cap="none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31671C7-6A2B-42D7-05EA-3CCB51608C0A}"/>
              </a:ext>
            </a:extLst>
          </p:cNvPr>
          <p:cNvGrpSpPr/>
          <p:nvPr/>
        </p:nvGrpSpPr>
        <p:grpSpPr>
          <a:xfrm>
            <a:off x="1371737" y="3694474"/>
            <a:ext cx="4414964" cy="1719674"/>
            <a:chOff x="1371737" y="3694474"/>
            <a:chExt cx="4414964" cy="171967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8DF0674-11DD-61EE-DBFC-E7499A1D3E74}"/>
                </a:ext>
              </a:extLst>
            </p:cNvPr>
            <p:cNvSpPr/>
            <p:nvPr/>
          </p:nvSpPr>
          <p:spPr>
            <a:xfrm>
              <a:off x="1371737" y="3694474"/>
              <a:ext cx="4414964" cy="1719674"/>
            </a:xfrm>
            <a:custGeom>
              <a:avLst/>
              <a:gdLst>
                <a:gd name="connsiteX0" fmla="*/ 0 w 4414964"/>
                <a:gd name="connsiteY0" fmla="*/ 0 h 1480322"/>
                <a:gd name="connsiteX1" fmla="*/ 4414964 w 4414964"/>
                <a:gd name="connsiteY1" fmla="*/ 0 h 1480322"/>
                <a:gd name="connsiteX2" fmla="*/ 4414964 w 4414964"/>
                <a:gd name="connsiteY2" fmla="*/ 1480322 h 1480322"/>
                <a:gd name="connsiteX3" fmla="*/ 0 w 4414964"/>
                <a:gd name="connsiteY3" fmla="*/ 1480322 h 1480322"/>
                <a:gd name="connsiteX4" fmla="*/ 0 w 4414964"/>
                <a:gd name="connsiteY4" fmla="*/ 0 h 1480322"/>
                <a:gd name="connsiteX0" fmla="*/ 0 w 4414964"/>
                <a:gd name="connsiteY0" fmla="*/ 0 h 1480322"/>
                <a:gd name="connsiteX1" fmla="*/ 4414964 w 4414964"/>
                <a:gd name="connsiteY1" fmla="*/ 0 h 1480322"/>
                <a:gd name="connsiteX2" fmla="*/ 4414964 w 4414964"/>
                <a:gd name="connsiteY2" fmla="*/ 1480322 h 1480322"/>
                <a:gd name="connsiteX3" fmla="*/ 0 w 4414964"/>
                <a:gd name="connsiteY3" fmla="*/ 1480322 h 1480322"/>
                <a:gd name="connsiteX4" fmla="*/ 91440 w 4414964"/>
                <a:gd name="connsiteY4" fmla="*/ 91440 h 1480322"/>
                <a:gd name="connsiteX0" fmla="*/ 0 w 4414964"/>
                <a:gd name="connsiteY0" fmla="*/ 0 h 1480322"/>
                <a:gd name="connsiteX1" fmla="*/ 4414964 w 4414964"/>
                <a:gd name="connsiteY1" fmla="*/ 0 h 1480322"/>
                <a:gd name="connsiteX2" fmla="*/ 4414964 w 4414964"/>
                <a:gd name="connsiteY2" fmla="*/ 1480322 h 1480322"/>
                <a:gd name="connsiteX3" fmla="*/ 0 w 4414964"/>
                <a:gd name="connsiteY3" fmla="*/ 1480322 h 1480322"/>
                <a:gd name="connsiteX0" fmla="*/ 4414964 w 4414964"/>
                <a:gd name="connsiteY0" fmla="*/ 0 h 1480322"/>
                <a:gd name="connsiteX1" fmla="*/ 4414964 w 4414964"/>
                <a:gd name="connsiteY1" fmla="*/ 1480322 h 1480322"/>
                <a:gd name="connsiteX2" fmla="*/ 0 w 4414964"/>
                <a:gd name="connsiteY2" fmla="*/ 1480322 h 148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14964" h="1480322">
                  <a:moveTo>
                    <a:pt x="4414964" y="0"/>
                  </a:moveTo>
                  <a:lnTo>
                    <a:pt x="4414964" y="1480322"/>
                  </a:lnTo>
                  <a:lnTo>
                    <a:pt x="0" y="1480322"/>
                  </a:lnTo>
                </a:path>
              </a:pathLst>
            </a:custGeom>
            <a:noFill/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7D586F2-D17F-D4AE-5D8B-A3A96C7F22DB}"/>
                </a:ext>
              </a:extLst>
            </p:cNvPr>
            <p:cNvCxnSpPr>
              <a:cxnSpLocks/>
            </p:cNvCxnSpPr>
            <p:nvPr/>
          </p:nvCxnSpPr>
          <p:spPr>
            <a:xfrm>
              <a:off x="1371737" y="5260113"/>
              <a:ext cx="0" cy="154034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750F1B0-5763-8877-AA3A-DF2142C10A5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709684" y="3622820"/>
              <a:ext cx="0" cy="154034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F627B76B-43FB-E70B-7A07-E0E303414C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7017226"/>
              </p:ext>
            </p:extLst>
          </p:nvPr>
        </p:nvGraphicFramePr>
        <p:xfrm>
          <a:off x="6376946" y="2274073"/>
          <a:ext cx="5313376" cy="324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46" name="Picture 45">
            <a:extLst>
              <a:ext uri="{FF2B5EF4-FFF2-40B4-BE49-F238E27FC236}">
                <a16:creationId xmlns:a16="http://schemas.microsoft.com/office/drawing/2014/main" id="{F24BF57D-8C05-64DC-6BDA-75BCA658CB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3393" y="2623536"/>
            <a:ext cx="554400" cy="5544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0693D9F-65D1-E82C-67E7-CA0A897217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796" y="2623536"/>
            <a:ext cx="554400" cy="55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6C8172-EFAF-9194-6511-F831B41AD1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07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0" y="2472856"/>
            <a:ext cx="12192000" cy="383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339634" y="354909"/>
            <a:ext cx="11512731" cy="183152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3200" b="1" dirty="0"/>
              <a:t>R</a:t>
            </a:r>
            <a:r>
              <a:rPr lang="en-BE" sz="3200" b="1" dirty="0"/>
              <a:t>adio is the biggest part of</a:t>
            </a:r>
            <a:br>
              <a:rPr lang="en-BE" sz="3200" b="1" dirty="0"/>
            </a:br>
            <a:r>
              <a:rPr lang="en-BE" sz="3200" b="1" dirty="0"/>
              <a:t>total audio listening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000" dirty="0"/>
              <a:t>Radio is bigger than music streaming and podcasts put together and it is the only format that offers scale for brands to reach their consumers within the audio landscape</a:t>
            </a:r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62987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A2314D5-173A-2D71-EAA5-A1B63E4A72BC}"/>
              </a:ext>
            </a:extLst>
          </p:cNvPr>
          <p:cNvGrpSpPr/>
          <p:nvPr/>
        </p:nvGrpSpPr>
        <p:grpSpPr>
          <a:xfrm>
            <a:off x="11373293" y="-2225"/>
            <a:ext cx="818707" cy="728330"/>
            <a:chOff x="11373293" y="6129670"/>
            <a:chExt cx="818707" cy="7283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25A48C-3DB8-A5C0-1C15-17DA0F370648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10E5E80-6C63-EF85-3889-9A698C3009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DBE764A-E3C3-50D1-BFF3-72356E755C63}"/>
              </a:ext>
            </a:extLst>
          </p:cNvPr>
          <p:cNvSpPr txBox="1"/>
          <p:nvPr/>
        </p:nvSpPr>
        <p:spPr>
          <a:xfrm>
            <a:off x="349927" y="5907295"/>
            <a:ext cx="11512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Sources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: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WRA-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2022 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members market data – total population // US: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n-GB" sz="1000" b="0" u="none" strike="noStrike" kern="1200" cap="none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Edison Research Share of Ear Q4 2021 &amp; Q1 Q3 2022 – ad supported audio sources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9FE9683-E3F1-BA6C-149C-D360E7F9E6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819695"/>
              </p:ext>
            </p:extLst>
          </p:nvPr>
        </p:nvGraphicFramePr>
        <p:xfrm>
          <a:off x="130628" y="3208739"/>
          <a:ext cx="2299063" cy="2273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5EDFECB7-EF52-DED8-49E0-D572BBB753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8514989"/>
              </p:ext>
            </p:extLst>
          </p:nvPr>
        </p:nvGraphicFramePr>
        <p:xfrm>
          <a:off x="2058706" y="3208739"/>
          <a:ext cx="2299063" cy="2273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78794A4B-49EA-4D17-C823-2F32D706D4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5093832"/>
              </p:ext>
            </p:extLst>
          </p:nvPr>
        </p:nvGraphicFramePr>
        <p:xfrm>
          <a:off x="3986784" y="3208739"/>
          <a:ext cx="2299063" cy="2273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F395F268-DE89-2077-1555-07C0CBF43D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2184768"/>
              </p:ext>
            </p:extLst>
          </p:nvPr>
        </p:nvGraphicFramePr>
        <p:xfrm>
          <a:off x="5914862" y="3208739"/>
          <a:ext cx="2299063" cy="2273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C5136F90-A654-ADD4-F7E6-8241FB340D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9098155"/>
              </p:ext>
            </p:extLst>
          </p:nvPr>
        </p:nvGraphicFramePr>
        <p:xfrm>
          <a:off x="7842940" y="3208739"/>
          <a:ext cx="2299063" cy="2273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0EA6B36A-854D-5F66-2328-940CAB6494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2393853"/>
              </p:ext>
            </p:extLst>
          </p:nvPr>
        </p:nvGraphicFramePr>
        <p:xfrm>
          <a:off x="9771017" y="3208739"/>
          <a:ext cx="2299063" cy="2273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CF70A105-D0E9-B605-78A6-4C8EFF0DAA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348" y="4068081"/>
            <a:ext cx="554400" cy="554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451E756-35F5-382E-A5CB-32D912999F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61" y="4068081"/>
            <a:ext cx="554400" cy="554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5466B20-F980-D90B-8B26-EBB3AE25B4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039" y="4068081"/>
            <a:ext cx="554400" cy="554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BFBDFCA-784A-F210-4804-305318A79C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17" y="4068081"/>
            <a:ext cx="554400" cy="5544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27675A2-9C43-1EB6-5545-D5773B1653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195" y="4068081"/>
            <a:ext cx="554400" cy="55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6FCB2E-EB75-B807-043C-E26DC48026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272" y="4068081"/>
            <a:ext cx="554400" cy="5544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9849830-4F45-8782-730C-1A678E28A8C0}"/>
              </a:ext>
            </a:extLst>
          </p:cNvPr>
          <p:cNvSpPr txBox="1"/>
          <p:nvPr/>
        </p:nvSpPr>
        <p:spPr>
          <a:xfrm>
            <a:off x="524256" y="5294173"/>
            <a:ext cx="1511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F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inland</a:t>
            </a:r>
            <a:endParaRPr kumimoji="0" lang="en-GB" sz="1000" b="0" u="none" strike="noStrike" kern="1200" cap="none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512ECB-F1ED-9721-BF24-818594BF60D4}"/>
              </a:ext>
            </a:extLst>
          </p:cNvPr>
          <p:cNvSpPr txBox="1"/>
          <p:nvPr/>
        </p:nvSpPr>
        <p:spPr>
          <a:xfrm>
            <a:off x="2452333" y="5294173"/>
            <a:ext cx="1511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G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ermany</a:t>
            </a:r>
            <a:endParaRPr kumimoji="0" lang="en-GB" sz="1000" b="0" u="none" strike="noStrike" kern="1200" cap="none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A016B73-EF04-1B3C-5785-69AC3A041970}"/>
              </a:ext>
            </a:extLst>
          </p:cNvPr>
          <p:cNvSpPr txBox="1"/>
          <p:nvPr/>
        </p:nvSpPr>
        <p:spPr>
          <a:xfrm>
            <a:off x="4380411" y="5294173"/>
            <a:ext cx="1511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B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elgium</a:t>
            </a:r>
            <a:endParaRPr kumimoji="0" lang="en-GB" sz="1000" b="0" u="none" strike="noStrike" kern="1200" cap="none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955E8B-8C52-222F-3299-DB1A1EADEF59}"/>
              </a:ext>
            </a:extLst>
          </p:cNvPr>
          <p:cNvSpPr txBox="1"/>
          <p:nvPr/>
        </p:nvSpPr>
        <p:spPr>
          <a:xfrm>
            <a:off x="6308489" y="5294173"/>
            <a:ext cx="1511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U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S</a:t>
            </a:r>
            <a:endParaRPr kumimoji="0" lang="en-GB" sz="1000" b="0" u="none" strike="noStrike" kern="1200" cap="none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E2DE5A2-4CC6-8AF8-D286-2CAC8B7BAC87}"/>
              </a:ext>
            </a:extLst>
          </p:cNvPr>
          <p:cNvSpPr txBox="1"/>
          <p:nvPr/>
        </p:nvSpPr>
        <p:spPr>
          <a:xfrm>
            <a:off x="8236567" y="5294173"/>
            <a:ext cx="1511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I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reland</a:t>
            </a:r>
            <a:endParaRPr kumimoji="0" lang="en-GB" sz="1000" b="0" u="none" strike="noStrike" kern="1200" cap="none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EA474FB-6DE5-5423-05F4-BCFAF69A6F92}"/>
              </a:ext>
            </a:extLst>
          </p:cNvPr>
          <p:cNvSpPr txBox="1"/>
          <p:nvPr/>
        </p:nvSpPr>
        <p:spPr>
          <a:xfrm>
            <a:off x="10198608" y="5294173"/>
            <a:ext cx="1511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N</a:t>
            </a:r>
            <a:r>
              <a:rPr kumimoji="0" lang="en-BE" sz="1000" b="0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etherlands</a:t>
            </a:r>
            <a:endParaRPr kumimoji="0" lang="en-GB" sz="1000" b="0" u="none" strike="noStrike" kern="1200" cap="none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D934C8-2376-8AB0-27B0-A10A45043AB7}"/>
              </a:ext>
            </a:extLst>
          </p:cNvPr>
          <p:cNvSpPr txBox="1"/>
          <p:nvPr/>
        </p:nvSpPr>
        <p:spPr>
          <a:xfrm>
            <a:off x="339634" y="2735105"/>
            <a:ext cx="11512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Share of Ea</a:t>
            </a:r>
            <a:r>
              <a:rPr kumimoji="0" lang="en-BE" sz="1600" b="1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r                                                     </a:t>
            </a:r>
            <a:r>
              <a:rPr kumimoji="0" lang="en-BE" sz="1200" b="1" u="none" strike="noStrike" kern="1200" cap="none" normalizeH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sym typeface="Wingdings 2" panose="05020102010507070707" pitchFamily="18" charset="2"/>
              </a:rPr>
              <a:t></a:t>
            </a:r>
            <a:r>
              <a:rPr kumimoji="0" lang="en-BE" sz="1200" b="1" u="none" strike="noStrike" kern="1200" cap="none" normalizeH="0" noProof="0" dirty="0">
                <a:ln>
                  <a:noFill/>
                </a:ln>
                <a:effectLst/>
                <a:uLnTx/>
                <a:uFillTx/>
                <a:sym typeface="Wingdings 2" panose="05020102010507070707" pitchFamily="18" charset="2"/>
              </a:rPr>
              <a:t> </a:t>
            </a:r>
            <a:r>
              <a:rPr kumimoji="0" lang="en-BE" sz="1200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Live Radio (AM/FM + DAB + Digital)   </a:t>
            </a:r>
            <a:r>
              <a:rPr kumimoji="0" lang="en-BE" sz="1200" b="1" u="none" strike="noStrike" kern="1200" cap="none" normalizeH="0" noProof="0" dirty="0">
                <a:ln>
                  <a:noFill/>
                </a:ln>
                <a:effectLst/>
                <a:uLnTx/>
                <a:uFillTx/>
                <a:sym typeface="Wingdings 2" panose="05020102010507070707" pitchFamily="18" charset="2"/>
              </a:rPr>
              <a:t> </a:t>
            </a:r>
            <a:r>
              <a:rPr kumimoji="0" lang="en-BE" sz="1200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On-demand service/music   </a:t>
            </a:r>
            <a:r>
              <a:rPr kumimoji="0" lang="en-BE" sz="1200" b="1" u="none" strike="noStrike" kern="1200" cap="none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sym typeface="Wingdings 2" panose="05020102010507070707" pitchFamily="18" charset="2"/>
              </a:rPr>
              <a:t></a:t>
            </a:r>
            <a:r>
              <a:rPr kumimoji="0" lang="en-BE" sz="1200" b="1" u="none" strike="noStrike" kern="1200" cap="none" normalizeH="0" noProof="0" dirty="0">
                <a:ln>
                  <a:noFill/>
                </a:ln>
                <a:effectLst/>
                <a:uLnTx/>
                <a:uFillTx/>
                <a:sym typeface="Wingdings 2" panose="05020102010507070707" pitchFamily="18" charset="2"/>
              </a:rPr>
              <a:t> </a:t>
            </a:r>
            <a:r>
              <a:rPr kumimoji="0" lang="en-BE" sz="1200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Podcasts   </a:t>
            </a:r>
            <a:r>
              <a:rPr kumimoji="0" lang="en-BE" sz="1200" b="1" u="none" strike="noStrike" kern="1200" cap="none" normalizeH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sym typeface="Wingdings 2" panose="05020102010507070707" pitchFamily="18" charset="2"/>
              </a:rPr>
              <a:t></a:t>
            </a:r>
            <a:r>
              <a:rPr kumimoji="0" lang="en-BE" sz="1200" b="1" u="none" strike="noStrike" kern="1200" cap="none" normalizeH="0" noProof="0" dirty="0">
                <a:ln>
                  <a:noFill/>
                </a:ln>
                <a:effectLst/>
                <a:uLnTx/>
                <a:uFillTx/>
                <a:sym typeface="Wingdings 2" panose="05020102010507070707" pitchFamily="18" charset="2"/>
              </a:rPr>
              <a:t> </a:t>
            </a:r>
            <a:r>
              <a:rPr kumimoji="0" lang="en-BE" sz="1200" u="none" strike="noStrike" kern="1200" cap="none" normalizeH="0" noProof="0" dirty="0">
                <a:ln>
                  <a:noFill/>
                </a:ln>
                <a:effectLst/>
                <a:uLnTx/>
                <a:uFillTx/>
              </a:rPr>
              <a:t>Others</a:t>
            </a:r>
            <a:endParaRPr kumimoji="0" lang="en-GB" sz="1200" u="none" strike="noStrike" kern="1200" cap="none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A911FF-7832-3152-9D6A-AE2799BB9E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88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gta">
      <a:dk1>
        <a:sysClr val="windowText" lastClr="000000"/>
      </a:dk1>
      <a:lt1>
        <a:sysClr val="window" lastClr="FFFFFF"/>
      </a:lt1>
      <a:dk2>
        <a:srgbClr val="26353C"/>
      </a:dk2>
      <a:lt2>
        <a:srgbClr val="5F5F5F"/>
      </a:lt2>
      <a:accent1>
        <a:srgbClr val="44C8F5"/>
      </a:accent1>
      <a:accent2>
        <a:srgbClr val="E90081"/>
      </a:accent2>
      <a:accent3>
        <a:srgbClr val="ABC400"/>
      </a:accent3>
      <a:accent4>
        <a:srgbClr val="F79646"/>
      </a:accent4>
      <a:accent5>
        <a:srgbClr val="FF0000"/>
      </a:accent5>
      <a:accent6>
        <a:srgbClr val="872384"/>
      </a:accent6>
      <a:hlink>
        <a:srgbClr val="F79646"/>
      </a:hlink>
      <a:folHlink>
        <a:srgbClr val="F79646"/>
      </a:folHlink>
    </a:clrScheme>
    <a:fontScheme name="Custom 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2734</Words>
  <Application>Microsoft Office PowerPoint</Application>
  <PresentationFormat>Breitbild</PresentationFormat>
  <Paragraphs>348</Paragraphs>
  <Slides>35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9" baseType="lpstr">
      <vt:lpstr>Arial</vt:lpstr>
      <vt:lpstr>Montserrat</vt:lpstr>
      <vt:lpstr>Titillium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Paulina Kott - egta</dc:creator>
  <cp:lastModifiedBy>Jasmin Müller | Radiozentrale</cp:lastModifiedBy>
  <cp:revision>347</cp:revision>
  <dcterms:created xsi:type="dcterms:W3CDTF">2020-01-08T10:02:13Z</dcterms:created>
  <dcterms:modified xsi:type="dcterms:W3CDTF">2023-02-09T12:46:44Z</dcterms:modified>
</cp:coreProperties>
</file>