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sldIdLst>
    <p:sldId id="257" r:id="rId2"/>
    <p:sldId id="313" r:id="rId3"/>
    <p:sldId id="328" r:id="rId4"/>
    <p:sldId id="312" r:id="rId5"/>
    <p:sldId id="316" r:id="rId6"/>
    <p:sldId id="2147376761" r:id="rId7"/>
    <p:sldId id="323" r:id="rId8"/>
    <p:sldId id="321" r:id="rId9"/>
    <p:sldId id="322" r:id="rId10"/>
    <p:sldId id="324" r:id="rId11"/>
    <p:sldId id="325" r:id="rId12"/>
    <p:sldId id="319" r:id="rId13"/>
    <p:sldId id="327" r:id="rId14"/>
    <p:sldId id="317" r:id="rId15"/>
    <p:sldId id="332" r:id="rId16"/>
    <p:sldId id="334" r:id="rId17"/>
    <p:sldId id="2147376764" r:id="rId18"/>
    <p:sldId id="335" r:id="rId19"/>
    <p:sldId id="329" r:id="rId20"/>
    <p:sldId id="330" r:id="rId21"/>
    <p:sldId id="337" r:id="rId22"/>
    <p:sldId id="336" r:id="rId23"/>
    <p:sldId id="339" r:id="rId24"/>
    <p:sldId id="340" r:id="rId25"/>
    <p:sldId id="338" r:id="rId26"/>
    <p:sldId id="342" r:id="rId27"/>
    <p:sldId id="343" r:id="rId28"/>
    <p:sldId id="341" r:id="rId29"/>
    <p:sldId id="345" r:id="rId30"/>
    <p:sldId id="346" r:id="rId31"/>
    <p:sldId id="354" r:id="rId32"/>
    <p:sldId id="2147376763" r:id="rId33"/>
    <p:sldId id="349" r:id="rId34"/>
    <p:sldId id="351" r:id="rId35"/>
    <p:sldId id="353" r:id="rId36"/>
  </p:sldIdLst>
  <p:sldSz cx="12192000" cy="6858000"/>
  <p:notesSz cx="6797675" cy="9926638"/>
  <p:embeddedFontLs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Titillium" panose="00000500000000000000" pitchFamily="50" charset="0"/>
      <p:regular r:id="rId42"/>
      <p:bold r:id="rId43"/>
      <p:italic r:id="rId44"/>
      <p:boldItalic r:id="rId45"/>
    </p:embeddedFont>
    <p:embeddedFont>
      <p:font typeface="Wingdings 3" panose="05040102010807070707" pitchFamily="18" charset="2"/>
      <p:regular r:id="rId46"/>
    </p:embeddedFont>
  </p:embeddedFontLst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a Kott - egta" initials="PK-e" lastIdx="1" clrIdx="0">
    <p:extLst>
      <p:ext uri="{19B8F6BF-5375-455C-9EA6-DF929625EA0E}">
        <p15:presenceInfo xmlns:p15="http://schemas.microsoft.com/office/powerpoint/2012/main" userId="Paulina Kott - egta" providerId="None"/>
      </p:ext>
    </p:extLst>
  </p:cmAuthor>
  <p:cmAuthor id="2" name="Thierry Mars - egta" initials="TMe" lastIdx="1" clrIdx="1">
    <p:extLst>
      <p:ext uri="{19B8F6BF-5375-455C-9EA6-DF929625EA0E}">
        <p15:presenceInfo xmlns:p15="http://schemas.microsoft.com/office/powerpoint/2012/main" userId="S-1-5-21-595715592-1652721871-3019958349-12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5DD1"/>
    <a:srgbClr val="FF0066"/>
    <a:srgbClr val="EF464A"/>
    <a:srgbClr val="0000FF"/>
    <a:srgbClr val="00CC99"/>
    <a:srgbClr val="F5F5F5"/>
    <a:srgbClr val="EBEBEB"/>
    <a:srgbClr val="F2F2F2"/>
    <a:srgbClr val="292C31"/>
    <a:srgbClr val="B23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2" autoAdjust="0"/>
  </p:normalViewPr>
  <p:slideViewPr>
    <p:cSldViewPr snapToGrid="0">
      <p:cViewPr varScale="1">
        <p:scale>
          <a:sx n="93" d="100"/>
          <a:sy n="93" d="100"/>
        </p:scale>
        <p:origin x="25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5703994954834E-2"/>
          <c:y val="3.4887548216989063E-2"/>
          <c:w val="0.95864440075677493"/>
          <c:h val="0.930224903566021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929-4228-B5C6-36A714A2D0BB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A929-4228-B5C6-36A714A2D0B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929-4228-B5C6-36A714A2D0B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929-4228-B5C6-36A714A2D0B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929-4228-B5C6-36A714A2D0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Social</c:v>
                </c:pt>
                <c:pt idx="1">
                  <c:v>Internet</c:v>
                </c:pt>
                <c:pt idx="2">
                  <c:v>TV</c:v>
                </c:pt>
                <c:pt idx="3">
                  <c:v>Press</c:v>
                </c:pt>
                <c:pt idx="4">
                  <c:v>Radio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-48</c:v>
                </c:pt>
                <c:pt idx="1">
                  <c:v>-19</c:v>
                </c:pt>
                <c:pt idx="2">
                  <c:v>2</c:v>
                </c:pt>
                <c:pt idx="3">
                  <c:v>4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29-4228-B5C6-36A714A2D0BB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36"/>
        <c:axId val="729494088"/>
        <c:axId val="729491208"/>
      </c:barChart>
      <c:catAx>
        <c:axId val="729494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729491208"/>
        <c:crosses val="autoZero"/>
        <c:auto val="1"/>
        <c:lblAlgn val="ctr"/>
        <c:lblOffset val="100"/>
        <c:noMultiLvlLbl val="0"/>
      </c:catAx>
      <c:valAx>
        <c:axId val="729491208"/>
        <c:scaling>
          <c:orientation val="minMax"/>
          <c:max val="20"/>
          <c:min val="-5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72949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Self-reported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Low attention to audio</c:v>
                </c:pt>
                <c:pt idx="1">
                  <c:v>Medium attention to audio</c:v>
                </c:pt>
                <c:pt idx="2">
                  <c:v>High attention to audio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</c:v>
                </c:pt>
                <c:pt idx="1">
                  <c:v>0.6</c:v>
                </c:pt>
                <c:pt idx="2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2D-49F0-AA4D-DBC536B6A7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Neuro-state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Low attention to audio</c:v>
                </c:pt>
                <c:pt idx="1">
                  <c:v>Medium attention to audio</c:v>
                </c:pt>
                <c:pt idx="2">
                  <c:v>High attention to audio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0.75</c:v>
                </c:pt>
                <c:pt idx="2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2D-49F0-AA4D-DBC536B6A7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99206328"/>
        <c:axId val="899206688"/>
      </c:barChart>
      <c:catAx>
        <c:axId val="899206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899206688"/>
        <c:crosses val="autoZero"/>
        <c:auto val="1"/>
        <c:lblAlgn val="ctr"/>
        <c:lblOffset val="100"/>
        <c:noMultiLvlLbl val="0"/>
      </c:catAx>
      <c:valAx>
        <c:axId val="899206688"/>
        <c:scaling>
          <c:orientation val="minMax"/>
          <c:max val="0.85000000000000009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89920632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7361306784242E-2"/>
          <c:y val="5.8205132997069245E-3"/>
          <c:w val="0.66030384185186075"/>
          <c:h val="0.989640116717093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Contribution to incremental 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13-40A2-AFA9-E26E63BF2AAC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513-40A2-AFA9-E26E63BF2AAC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13-40A2-AFA9-E26E63BF2AAC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513-40A2-AFA9-E26E63BF2AAC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513-40A2-AFA9-E26E63BF2AAC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1513-40A2-AFA9-E26E63BF2A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Creative</c:v>
                </c:pt>
                <c:pt idx="1">
                  <c:v>Brand</c:v>
                </c:pt>
                <c:pt idx="2">
                  <c:v>Targeting</c:v>
                </c:pt>
                <c:pt idx="3">
                  <c:v>Reach</c:v>
                </c:pt>
                <c:pt idx="4">
                  <c:v>Recency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0.49</c:v>
                </c:pt>
                <c:pt idx="1">
                  <c:v>0.21</c:v>
                </c:pt>
                <c:pt idx="2">
                  <c:v>0.11</c:v>
                </c:pt>
                <c:pt idx="3">
                  <c:v>0.14000000000000001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13-40A2-AFA9-E26E63BF2A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721210305237669"/>
          <c:y val="0.31894387822416187"/>
          <c:w val="0.28937093235117312"/>
          <c:h val="0.362111964617795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spcAft>
              <a:spcPts val="600"/>
            </a:spcAft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Without acoustic brand signal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Unaided recall</c:v>
                </c:pt>
                <c:pt idx="1">
                  <c:v>Attraction</c:v>
                </c:pt>
                <c:pt idx="2">
                  <c:v>Activation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94</c:v>
                </c:pt>
                <c:pt idx="1">
                  <c:v>98</c:v>
                </c:pt>
                <c:pt idx="2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86-44A0-97D2-BA9ADAAC750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27"/>
        <c:axId val="612583496"/>
        <c:axId val="612584936"/>
      </c:barChart>
      <c:catAx>
        <c:axId val="612583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612584936"/>
        <c:crosses val="autoZero"/>
        <c:auto val="1"/>
        <c:lblAlgn val="ctr"/>
        <c:lblOffset val="100"/>
        <c:noMultiLvlLbl val="0"/>
      </c:catAx>
      <c:valAx>
        <c:axId val="612584936"/>
        <c:scaling>
          <c:orientation val="minMax"/>
          <c:max val="13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612583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With acoustic brand signal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Unaided recall</c:v>
                </c:pt>
                <c:pt idx="1">
                  <c:v>Attraction</c:v>
                </c:pt>
                <c:pt idx="2">
                  <c:v>Activation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123</c:v>
                </c:pt>
                <c:pt idx="1">
                  <c:v>108</c:v>
                </c:pt>
                <c:pt idx="2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86-44A0-97D2-BA9ADAAC750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27"/>
        <c:axId val="612583496"/>
        <c:axId val="612584936"/>
      </c:barChart>
      <c:catAx>
        <c:axId val="612583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612584936"/>
        <c:crosses val="autoZero"/>
        <c:auto val="1"/>
        <c:lblAlgn val="ctr"/>
        <c:lblOffset val="100"/>
        <c:noMultiLvlLbl val="0"/>
      </c:catAx>
      <c:valAx>
        <c:axId val="612584936"/>
        <c:scaling>
          <c:orientation val="minMax"/>
          <c:max val="13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612583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218197815581634E-2"/>
          <c:y val="9.8251447749500301E-2"/>
          <c:w val="0.97356360436883671"/>
          <c:h val="0.6549700322534818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Radio &gt; OOH</c:v>
                </c:pt>
              </c:strCache>
            </c:strRef>
          </c:tx>
          <c:spPr>
            <a:ln w="381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762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Panel</c:v>
                </c:pt>
                <c:pt idx="1">
                  <c:v>Image observation</c:v>
                </c:pt>
                <c:pt idx="2">
                  <c:v>Message acknowledgement</c:v>
                </c:pt>
                <c:pt idx="3">
                  <c:v>Brand recognition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3.3</c:v>
                </c:pt>
                <c:pt idx="1">
                  <c:v>3.9</c:v>
                </c:pt>
                <c:pt idx="2">
                  <c:v>5.2</c:v>
                </c:pt>
                <c:pt idx="3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2A-4853-9EDB-DEFEAC2BDD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OOH</c:v>
                </c:pt>
              </c:strCache>
            </c:strRef>
          </c:tx>
          <c:spPr>
            <a:ln w="412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76200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Panel</c:v>
                </c:pt>
                <c:pt idx="1">
                  <c:v>Image observation</c:v>
                </c:pt>
                <c:pt idx="2">
                  <c:v>Message acknowledgement</c:v>
                </c:pt>
                <c:pt idx="3">
                  <c:v>Brand recognition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4</c:v>
                </c:pt>
                <c:pt idx="1">
                  <c:v>7.1</c:v>
                </c:pt>
                <c:pt idx="2">
                  <c:v>7</c:v>
                </c:pt>
                <c:pt idx="3">
                  <c:v>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2A-4853-9EDB-DEFEAC2BDD2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43946440"/>
        <c:axId val="543947520"/>
      </c:lineChart>
      <c:catAx>
        <c:axId val="543946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543947520"/>
        <c:crosses val="autoZero"/>
        <c:auto val="1"/>
        <c:lblAlgn val="ctr"/>
        <c:lblOffset val="100"/>
        <c:noMultiLvlLbl val="0"/>
      </c:catAx>
      <c:valAx>
        <c:axId val="54394752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43946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79-43F2-B3EF-17926B5EC49B}"/>
              </c:ext>
            </c:extLst>
          </c:dPt>
          <c:dLbls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479-43F2-B3EF-17926B5EC4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Online pop-up ads</c:v>
                </c:pt>
                <c:pt idx="1">
                  <c:v>Online video</c:v>
                </c:pt>
                <c:pt idx="2">
                  <c:v>Online banner ads</c:v>
                </c:pt>
                <c:pt idx="3">
                  <c:v>Online music streaming services</c:v>
                </c:pt>
                <c:pt idx="4">
                  <c:v>E-mail advertising</c:v>
                </c:pt>
                <c:pt idx="5">
                  <c:v>Direct mail</c:v>
                </c:pt>
                <c:pt idx="6">
                  <c:v>TV</c:v>
                </c:pt>
                <c:pt idx="7">
                  <c:v>Podcasts</c:v>
                </c:pt>
                <c:pt idx="8">
                  <c:v>Print newspapers or magazines</c:v>
                </c:pt>
                <c:pt idx="9">
                  <c:v>AM/FM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0.7</c:v>
                </c:pt>
                <c:pt idx="1">
                  <c:v>0.68</c:v>
                </c:pt>
                <c:pt idx="2">
                  <c:v>0.66</c:v>
                </c:pt>
                <c:pt idx="3">
                  <c:v>0.61</c:v>
                </c:pt>
                <c:pt idx="4">
                  <c:v>0.61</c:v>
                </c:pt>
                <c:pt idx="5">
                  <c:v>0.57999999999999996</c:v>
                </c:pt>
                <c:pt idx="6">
                  <c:v>0.55000000000000004</c:v>
                </c:pt>
                <c:pt idx="7">
                  <c:v>0.54</c:v>
                </c:pt>
                <c:pt idx="8">
                  <c:v>0.53</c:v>
                </c:pt>
                <c:pt idx="9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79-43F2-B3EF-17926B5EC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axId val="636252560"/>
        <c:axId val="636250592"/>
      </c:barChart>
      <c:catAx>
        <c:axId val="636252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636250592"/>
        <c:crosses val="autoZero"/>
        <c:auto val="1"/>
        <c:lblAlgn val="ctr"/>
        <c:lblOffset val="100"/>
        <c:noMultiLvlLbl val="0"/>
      </c:catAx>
      <c:valAx>
        <c:axId val="6362505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3625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024545477219179E-2"/>
          <c:y val="3.6023032048837528E-2"/>
          <c:w val="0.95995090904556168"/>
          <c:h val="0.848649687831905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03-4775-99C8-8A2CD871AD6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C03-4775-99C8-8A2CD871AD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Radio not used</c:v>
                </c:pt>
                <c:pt idx="1">
                  <c:v>Radio used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0.04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3-4775-99C8-8A2CD871AD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-27"/>
        <c:axId val="930766864"/>
        <c:axId val="930767584"/>
      </c:barChart>
      <c:catAx>
        <c:axId val="93076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30767584"/>
        <c:crosses val="autoZero"/>
        <c:auto val="1"/>
        <c:lblAlgn val="ctr"/>
        <c:lblOffset val="100"/>
        <c:noMultiLvlLbl val="0"/>
      </c:catAx>
      <c:valAx>
        <c:axId val="930767584"/>
        <c:scaling>
          <c:orientation val="minMax"/>
          <c:max val="0.17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930766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Greatest (78+)</c:v>
                </c:pt>
                <c:pt idx="1">
                  <c:v>Boomers (59-77)</c:v>
                </c:pt>
                <c:pt idx="2">
                  <c:v>Gen X (43-58)</c:v>
                </c:pt>
                <c:pt idx="3">
                  <c:v>Millenials (27-42)</c:v>
                </c:pt>
                <c:pt idx="4">
                  <c:v>Gen Z (13-26)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0.48</c:v>
                </c:pt>
                <c:pt idx="1">
                  <c:v>0.56000000000000005</c:v>
                </c:pt>
                <c:pt idx="2">
                  <c:v>0.63</c:v>
                </c:pt>
                <c:pt idx="3">
                  <c:v>0.65</c:v>
                </c:pt>
                <c:pt idx="4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3F-46A7-B461-FB9D70A5364A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26406144"/>
        <c:axId val="826400744"/>
      </c:barChart>
      <c:catAx>
        <c:axId val="826406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826400744"/>
        <c:crosses val="autoZero"/>
        <c:auto val="1"/>
        <c:lblAlgn val="ctr"/>
        <c:lblOffset val="100"/>
        <c:noMultiLvlLbl val="0"/>
      </c:catAx>
      <c:valAx>
        <c:axId val="826400744"/>
        <c:scaling>
          <c:orientation val="minMax"/>
          <c:max val="0.65000000000000013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82640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They are the opinion leaders who I trust</c:v>
                </c:pt>
                <c:pt idx="1">
                  <c:v>They are like my friends or family</c:v>
                </c:pt>
                <c:pt idx="2">
                  <c:v>I pay more attention when I hear my favourite DJs or personalities in ads</c:v>
                </c:pt>
                <c:pt idx="3">
                  <c:v>My daily routine wouldn't be the same without hearing them</c:v>
                </c:pt>
                <c:pt idx="4">
                  <c:v>If they went to another station, I'd probably follow them</c:v>
                </c:pt>
                <c:pt idx="5">
                  <c:v>They make me think</c:v>
                </c:pt>
                <c:pt idx="6">
                  <c:v>They understand what makes my city or town unique</c:v>
                </c:pt>
                <c:pt idx="7">
                  <c:v>They make me laugh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0.46</c:v>
                </c:pt>
                <c:pt idx="1">
                  <c:v>0.52</c:v>
                </c:pt>
                <c:pt idx="2">
                  <c:v>0.53</c:v>
                </c:pt>
                <c:pt idx="3">
                  <c:v>0.62</c:v>
                </c:pt>
                <c:pt idx="4">
                  <c:v>0.64</c:v>
                </c:pt>
                <c:pt idx="5">
                  <c:v>0.64</c:v>
                </c:pt>
                <c:pt idx="6">
                  <c:v>0.73</c:v>
                </c:pt>
                <c:pt idx="7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04-46D7-A91C-219F9737C6AF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826406144"/>
        <c:axId val="826400744"/>
      </c:barChart>
      <c:catAx>
        <c:axId val="826406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826400744"/>
        <c:crosses val="autoZero"/>
        <c:auto val="1"/>
        <c:lblAlgn val="ctr"/>
        <c:lblOffset val="100"/>
        <c:noMultiLvlLbl val="0"/>
      </c:catAx>
      <c:valAx>
        <c:axId val="826400744"/>
        <c:scaling>
          <c:orientation val="minMax"/>
          <c:max val="0.9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82640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41-4741-A3EA-F819D2DC28C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41-4741-A3EA-F819D2DC28C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F41-4741-A3EA-F819D2DC28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Below average star rating *</c:v>
                </c:pt>
                <c:pt idx="1">
                  <c:v>Above average star rating *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2E-3</c:v>
                </c:pt>
                <c:pt idx="1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41-4741-A3EA-F819D2DC28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-27"/>
        <c:axId val="930766864"/>
        <c:axId val="930767584"/>
      </c:barChart>
      <c:catAx>
        <c:axId val="930766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30767584"/>
        <c:crosses val="autoZero"/>
        <c:auto val="1"/>
        <c:lblAlgn val="ctr"/>
        <c:lblOffset val="100"/>
        <c:noMultiLvlLbl val="0"/>
      </c:catAx>
      <c:valAx>
        <c:axId val="930767584"/>
        <c:scaling>
          <c:orientation val="minMax"/>
          <c:max val="9.0000000000000024E-2"/>
          <c:min val="0"/>
        </c:scaling>
        <c:delete val="1"/>
        <c:axPos val="l"/>
        <c:numFmt formatCode="0.0%" sourceLinked="1"/>
        <c:majorTickMark val="out"/>
        <c:minorTickMark val="none"/>
        <c:tickLblPos val="nextTo"/>
        <c:crossAx val="930766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41-4741-A3EA-F819D2DC28C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41-4741-A3EA-F819D2DC28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Below average star rating *</c:v>
                </c:pt>
                <c:pt idx="1">
                  <c:v>Above average star rating *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0.13500000000000001</c:v>
                </c:pt>
                <c:pt idx="1">
                  <c:v>0.189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41-4741-A3EA-F819D2DC28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-27"/>
        <c:axId val="930766864"/>
        <c:axId val="930767584"/>
      </c:barChart>
      <c:catAx>
        <c:axId val="930766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930767584"/>
        <c:crosses val="autoZero"/>
        <c:auto val="1"/>
        <c:lblAlgn val="ctr"/>
        <c:lblOffset val="100"/>
        <c:noMultiLvlLbl val="0"/>
      </c:catAx>
      <c:valAx>
        <c:axId val="930767584"/>
        <c:scaling>
          <c:orientation val="minMax"/>
          <c:max val="0.19000000000000003"/>
          <c:min val="0"/>
        </c:scaling>
        <c:delete val="1"/>
        <c:axPos val="l"/>
        <c:numFmt formatCode="0.0%" sourceLinked="1"/>
        <c:majorTickMark val="out"/>
        <c:minorTickMark val="none"/>
        <c:tickLblPos val="nextTo"/>
        <c:crossAx val="930766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1B-4674-B488-06432A048A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Audio</c:v>
                </c:pt>
                <c:pt idx="1">
                  <c:v>Online
video</c:v>
                </c:pt>
                <c:pt idx="2">
                  <c:v>TV</c:v>
                </c:pt>
                <c:pt idx="3">
                  <c:v>Social</c:v>
                </c:pt>
                <c:pt idx="4">
                  <c:v>Display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10.125999999999999</c:v>
                </c:pt>
                <c:pt idx="1">
                  <c:v>6.1</c:v>
                </c:pt>
                <c:pt idx="2">
                  <c:v>4.43</c:v>
                </c:pt>
                <c:pt idx="3">
                  <c:v>3.9750000000000001</c:v>
                </c:pt>
                <c:pt idx="4">
                  <c:v>1.4159999999999999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1B-4674-B488-06432A048A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6"/>
        <c:overlap val="-27"/>
        <c:axId val="654814160"/>
        <c:axId val="654820640"/>
      </c:barChart>
      <c:catAx>
        <c:axId val="65481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654820640"/>
        <c:crosses val="autoZero"/>
        <c:auto val="1"/>
        <c:lblAlgn val="ctr"/>
        <c:lblOffset val="100"/>
        <c:noMultiLvlLbl val="0"/>
      </c:catAx>
      <c:valAx>
        <c:axId val="654820640"/>
        <c:scaling>
          <c:orientation val="minMax"/>
          <c:max val="11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65481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1B-4674-B488-06432A048A7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A1B-4674-B488-06432A048A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AM/FM
radio</c:v>
                </c:pt>
                <c:pt idx="1">
                  <c:v>Podcasts</c:v>
                </c:pt>
                <c:pt idx="2">
                  <c:v>TV</c:v>
                </c:pt>
                <c:pt idx="3">
                  <c:v>Online
video</c:v>
                </c:pt>
                <c:pt idx="4">
                  <c:v>Social</c:v>
                </c:pt>
                <c:pt idx="5">
                  <c:v>Display</c:v>
                </c:pt>
              </c:strCache>
            </c:strRef>
          </c:cat>
          <c:val>
            <c:numRef>
              <c:f>Sheet1!$B$2:$B$7</c:f>
              <c:numCache>
                <c:formatCode>[$$-409]#,##0.00</c:formatCode>
                <c:ptCount val="6"/>
                <c:pt idx="0">
                  <c:v>0.4</c:v>
                </c:pt>
                <c:pt idx="1">
                  <c:v>2.8</c:v>
                </c:pt>
                <c:pt idx="2">
                  <c:v>3</c:v>
                </c:pt>
                <c:pt idx="3">
                  <c:v>3.53</c:v>
                </c:pt>
                <c:pt idx="4">
                  <c:v>3.67</c:v>
                </c:pt>
                <c:pt idx="5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1B-4674-B488-06432A048A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6"/>
        <c:overlap val="-27"/>
        <c:axId val="654814160"/>
        <c:axId val="654820640"/>
      </c:barChart>
      <c:catAx>
        <c:axId val="65481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654820640"/>
        <c:crosses val="autoZero"/>
        <c:auto val="1"/>
        <c:lblAlgn val="ctr"/>
        <c:lblOffset val="100"/>
        <c:noMultiLvlLbl val="0"/>
      </c:catAx>
      <c:valAx>
        <c:axId val="654820640"/>
        <c:scaling>
          <c:orientation val="minMax"/>
          <c:max val="11"/>
          <c:min val="0"/>
        </c:scaling>
        <c:delete val="1"/>
        <c:axPos val="l"/>
        <c:numFmt formatCode="[$$-409]#,##0.00" sourceLinked="1"/>
        <c:majorTickMark val="none"/>
        <c:minorTickMark val="none"/>
        <c:tickLblPos val="nextTo"/>
        <c:crossAx val="65481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469AE-F53F-401B-A3DC-C3B69D145B60}" type="datetimeFigureOut">
              <a:rPr lang="en-BE" smtClean="0"/>
              <a:t>05/02/2024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48E29-A1DB-4546-83CB-CF54DBA85B6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51450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48E29-A1DB-4546-83CB-CF54DBA85B6F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4568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48E29-A1DB-4546-83CB-CF54DBA85B6F}" type="slidenum">
              <a:rPr lang="en-BE" smtClean="0"/>
              <a:t>22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6606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48E29-A1DB-4546-83CB-CF54DBA85B6F}" type="slidenum">
              <a:rPr lang="en-BE" smtClean="0"/>
              <a:t>27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97620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38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1F28FF-1DD2-4208-804F-9E44F439E6FE}"/>
              </a:ext>
            </a:extLst>
          </p:cNvPr>
          <p:cNvSpPr/>
          <p:nvPr userDrawn="1"/>
        </p:nvSpPr>
        <p:spPr>
          <a:xfrm>
            <a:off x="636856" y="0"/>
            <a:ext cx="784659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D45BD-05D7-4584-8956-258DC89D1476}"/>
              </a:ext>
            </a:extLst>
          </p:cNvPr>
          <p:cNvSpPr/>
          <p:nvPr userDrawn="1"/>
        </p:nvSpPr>
        <p:spPr>
          <a:xfrm>
            <a:off x="6470150" y="2444434"/>
            <a:ext cx="5719002" cy="728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D423F1-06AD-4212-9C89-2AB65B182643}"/>
              </a:ext>
            </a:extLst>
          </p:cNvPr>
          <p:cNvSpPr/>
          <p:nvPr userDrawn="1"/>
        </p:nvSpPr>
        <p:spPr>
          <a:xfrm>
            <a:off x="11373293" y="2444434"/>
            <a:ext cx="818707" cy="728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E057515-79F4-408E-9FF6-0F653638FA32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11682519" y="2745552"/>
            <a:ext cx="218241" cy="126095"/>
          </a:xfrm>
          <a:custGeom>
            <a:avLst/>
            <a:gdLst>
              <a:gd name="T0" fmla="*/ 6475800 w 397"/>
              <a:gd name="T1" fmla="*/ 1966355 h 228"/>
              <a:gd name="T2" fmla="*/ 6475800 w 397"/>
              <a:gd name="T3" fmla="*/ 1966355 h 228"/>
              <a:gd name="T4" fmla="*/ 25644803 w 397"/>
              <a:gd name="T5" fmla="*/ 21367416 h 228"/>
              <a:gd name="T6" fmla="*/ 44943005 w 397"/>
              <a:gd name="T7" fmla="*/ 1048530 h 228"/>
              <a:gd name="T8" fmla="*/ 44943005 w 397"/>
              <a:gd name="T9" fmla="*/ 1048530 h 228"/>
              <a:gd name="T10" fmla="*/ 47662668 w 397"/>
              <a:gd name="T11" fmla="*/ 0 h 228"/>
              <a:gd name="T12" fmla="*/ 51289246 w 397"/>
              <a:gd name="T13" fmla="*/ 3801645 h 228"/>
              <a:gd name="T14" fmla="*/ 50382691 w 397"/>
              <a:gd name="T15" fmla="*/ 6554398 h 228"/>
              <a:gd name="T16" fmla="*/ 50382691 w 397"/>
              <a:gd name="T17" fmla="*/ 6554398 h 228"/>
              <a:gd name="T18" fmla="*/ 28494026 w 397"/>
              <a:gd name="T19" fmla="*/ 28839639 h 228"/>
              <a:gd name="T20" fmla="*/ 28494026 w 397"/>
              <a:gd name="T21" fmla="*/ 28839639 h 228"/>
              <a:gd name="T22" fmla="*/ 25644803 w 397"/>
              <a:gd name="T23" fmla="*/ 29757103 h 228"/>
              <a:gd name="T24" fmla="*/ 25644803 w 397"/>
              <a:gd name="T25" fmla="*/ 29757103 h 228"/>
              <a:gd name="T26" fmla="*/ 25644803 w 397"/>
              <a:gd name="T27" fmla="*/ 29757103 h 228"/>
              <a:gd name="T28" fmla="*/ 22924780 w 397"/>
              <a:gd name="T29" fmla="*/ 28839639 h 228"/>
              <a:gd name="T30" fmla="*/ 22924780 w 397"/>
              <a:gd name="T31" fmla="*/ 28839639 h 228"/>
              <a:gd name="T32" fmla="*/ 906554 w 397"/>
              <a:gd name="T33" fmla="*/ 6554398 h 228"/>
              <a:gd name="T34" fmla="*/ 906554 w 397"/>
              <a:gd name="T35" fmla="*/ 6554398 h 228"/>
              <a:gd name="T36" fmla="*/ 0 w 397"/>
              <a:gd name="T37" fmla="*/ 3801645 h 228"/>
              <a:gd name="T38" fmla="*/ 3756137 w 397"/>
              <a:gd name="T39" fmla="*/ 0 h 228"/>
              <a:gd name="T40" fmla="*/ 6475800 w 397"/>
              <a:gd name="T41" fmla="*/ 1966355 h 2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7" h="228">
                <a:moveTo>
                  <a:pt x="50" y="15"/>
                </a:moveTo>
                <a:lnTo>
                  <a:pt x="50" y="15"/>
                </a:lnTo>
                <a:cubicBezTo>
                  <a:pt x="198" y="163"/>
                  <a:pt x="198" y="163"/>
                  <a:pt x="198" y="163"/>
                </a:cubicBezTo>
                <a:cubicBezTo>
                  <a:pt x="347" y="8"/>
                  <a:pt x="347" y="8"/>
                  <a:pt x="347" y="8"/>
                </a:cubicBezTo>
                <a:cubicBezTo>
                  <a:pt x="354" y="8"/>
                  <a:pt x="361" y="0"/>
                  <a:pt x="368" y="0"/>
                </a:cubicBezTo>
                <a:cubicBezTo>
                  <a:pt x="382" y="0"/>
                  <a:pt x="396" y="15"/>
                  <a:pt x="396" y="29"/>
                </a:cubicBezTo>
                <a:cubicBezTo>
                  <a:pt x="396" y="36"/>
                  <a:pt x="396" y="43"/>
                  <a:pt x="389" y="50"/>
                </a:cubicBezTo>
                <a:cubicBezTo>
                  <a:pt x="220" y="220"/>
                  <a:pt x="220" y="220"/>
                  <a:pt x="220" y="220"/>
                </a:cubicBezTo>
                <a:cubicBezTo>
                  <a:pt x="212" y="227"/>
                  <a:pt x="205" y="227"/>
                  <a:pt x="198" y="227"/>
                </a:cubicBezTo>
                <a:cubicBezTo>
                  <a:pt x="191" y="227"/>
                  <a:pt x="184" y="227"/>
                  <a:pt x="177" y="220"/>
                </a:cubicBezTo>
                <a:cubicBezTo>
                  <a:pt x="7" y="50"/>
                  <a:pt x="7" y="50"/>
                  <a:pt x="7" y="50"/>
                </a:cubicBezTo>
                <a:cubicBezTo>
                  <a:pt x="0" y="43"/>
                  <a:pt x="0" y="36"/>
                  <a:pt x="0" y="29"/>
                </a:cubicBezTo>
                <a:cubicBezTo>
                  <a:pt x="0" y="15"/>
                  <a:pt x="15" y="0"/>
                  <a:pt x="29" y="0"/>
                </a:cubicBezTo>
                <a:cubicBezTo>
                  <a:pt x="36" y="0"/>
                  <a:pt x="43" y="8"/>
                  <a:pt x="50" y="1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391B178-C5CC-462C-AD92-E07DA89898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83448" y="-6350"/>
            <a:ext cx="3708552" cy="24439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Person’s photo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2708F9D-319E-4649-A9FB-9F90A97C4B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2997" y="3172764"/>
            <a:ext cx="5719003" cy="36784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endParaRPr lang="en-BE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AE61A9-826C-4125-A4B7-00CBF7076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2411" y="611448"/>
            <a:ext cx="7130052" cy="479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Text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4FDBDA3-5559-44D8-B286-85D664A344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411" y="1250632"/>
            <a:ext cx="5121656" cy="49959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Text</a:t>
            </a:r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31A6874-1D55-4AAB-B356-40479FD48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7302" y="2450785"/>
            <a:ext cx="4905992" cy="715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Name, Function, Company</a:t>
            </a:r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E130D184-1BFA-48A1-A4BD-5F0567C942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67302" y="1250632"/>
            <a:ext cx="1805161" cy="10310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Logo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AACE41-154C-4A35-A0F9-E4E7CEA76A15}"/>
              </a:ext>
            </a:extLst>
          </p:cNvPr>
          <p:cNvSpPr txBox="1"/>
          <p:nvPr userDrawn="1"/>
        </p:nvSpPr>
        <p:spPr>
          <a:xfrm>
            <a:off x="1142410" y="6436860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85C946-0A94-43D8-AF50-2D987EB40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405749"/>
            <a:ext cx="724191" cy="2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1F28FF-1DD2-4208-804F-9E44F439E6FE}"/>
              </a:ext>
            </a:extLst>
          </p:cNvPr>
          <p:cNvSpPr/>
          <p:nvPr userDrawn="1"/>
        </p:nvSpPr>
        <p:spPr>
          <a:xfrm>
            <a:off x="636856" y="0"/>
            <a:ext cx="784659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D45BD-05D7-4584-8956-258DC89D1476}"/>
              </a:ext>
            </a:extLst>
          </p:cNvPr>
          <p:cNvSpPr/>
          <p:nvPr userDrawn="1"/>
        </p:nvSpPr>
        <p:spPr>
          <a:xfrm>
            <a:off x="6470150" y="2444434"/>
            <a:ext cx="5719002" cy="728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D423F1-06AD-4212-9C89-2AB65B182643}"/>
              </a:ext>
            </a:extLst>
          </p:cNvPr>
          <p:cNvSpPr/>
          <p:nvPr userDrawn="1"/>
        </p:nvSpPr>
        <p:spPr>
          <a:xfrm>
            <a:off x="11373293" y="2428888"/>
            <a:ext cx="818707" cy="7507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E057515-79F4-408E-9FF6-0F653638FA32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11682519" y="2745552"/>
            <a:ext cx="218241" cy="126095"/>
          </a:xfrm>
          <a:custGeom>
            <a:avLst/>
            <a:gdLst>
              <a:gd name="T0" fmla="*/ 6475800 w 397"/>
              <a:gd name="T1" fmla="*/ 1966355 h 228"/>
              <a:gd name="T2" fmla="*/ 6475800 w 397"/>
              <a:gd name="T3" fmla="*/ 1966355 h 228"/>
              <a:gd name="T4" fmla="*/ 25644803 w 397"/>
              <a:gd name="T5" fmla="*/ 21367416 h 228"/>
              <a:gd name="T6" fmla="*/ 44943005 w 397"/>
              <a:gd name="T7" fmla="*/ 1048530 h 228"/>
              <a:gd name="T8" fmla="*/ 44943005 w 397"/>
              <a:gd name="T9" fmla="*/ 1048530 h 228"/>
              <a:gd name="T10" fmla="*/ 47662668 w 397"/>
              <a:gd name="T11" fmla="*/ 0 h 228"/>
              <a:gd name="T12" fmla="*/ 51289246 w 397"/>
              <a:gd name="T13" fmla="*/ 3801645 h 228"/>
              <a:gd name="T14" fmla="*/ 50382691 w 397"/>
              <a:gd name="T15" fmla="*/ 6554398 h 228"/>
              <a:gd name="T16" fmla="*/ 50382691 w 397"/>
              <a:gd name="T17" fmla="*/ 6554398 h 228"/>
              <a:gd name="T18" fmla="*/ 28494026 w 397"/>
              <a:gd name="T19" fmla="*/ 28839639 h 228"/>
              <a:gd name="T20" fmla="*/ 28494026 w 397"/>
              <a:gd name="T21" fmla="*/ 28839639 h 228"/>
              <a:gd name="T22" fmla="*/ 25644803 w 397"/>
              <a:gd name="T23" fmla="*/ 29757103 h 228"/>
              <a:gd name="T24" fmla="*/ 25644803 w 397"/>
              <a:gd name="T25" fmla="*/ 29757103 h 228"/>
              <a:gd name="T26" fmla="*/ 25644803 w 397"/>
              <a:gd name="T27" fmla="*/ 29757103 h 228"/>
              <a:gd name="T28" fmla="*/ 22924780 w 397"/>
              <a:gd name="T29" fmla="*/ 28839639 h 228"/>
              <a:gd name="T30" fmla="*/ 22924780 w 397"/>
              <a:gd name="T31" fmla="*/ 28839639 h 228"/>
              <a:gd name="T32" fmla="*/ 906554 w 397"/>
              <a:gd name="T33" fmla="*/ 6554398 h 228"/>
              <a:gd name="T34" fmla="*/ 906554 w 397"/>
              <a:gd name="T35" fmla="*/ 6554398 h 228"/>
              <a:gd name="T36" fmla="*/ 0 w 397"/>
              <a:gd name="T37" fmla="*/ 3801645 h 228"/>
              <a:gd name="T38" fmla="*/ 3756137 w 397"/>
              <a:gd name="T39" fmla="*/ 0 h 228"/>
              <a:gd name="T40" fmla="*/ 6475800 w 397"/>
              <a:gd name="T41" fmla="*/ 1966355 h 2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7" h="228">
                <a:moveTo>
                  <a:pt x="50" y="15"/>
                </a:moveTo>
                <a:lnTo>
                  <a:pt x="50" y="15"/>
                </a:lnTo>
                <a:cubicBezTo>
                  <a:pt x="198" y="163"/>
                  <a:pt x="198" y="163"/>
                  <a:pt x="198" y="163"/>
                </a:cubicBezTo>
                <a:cubicBezTo>
                  <a:pt x="347" y="8"/>
                  <a:pt x="347" y="8"/>
                  <a:pt x="347" y="8"/>
                </a:cubicBezTo>
                <a:cubicBezTo>
                  <a:pt x="354" y="8"/>
                  <a:pt x="361" y="0"/>
                  <a:pt x="368" y="0"/>
                </a:cubicBezTo>
                <a:cubicBezTo>
                  <a:pt x="382" y="0"/>
                  <a:pt x="396" y="15"/>
                  <a:pt x="396" y="29"/>
                </a:cubicBezTo>
                <a:cubicBezTo>
                  <a:pt x="396" y="36"/>
                  <a:pt x="396" y="43"/>
                  <a:pt x="389" y="50"/>
                </a:cubicBezTo>
                <a:cubicBezTo>
                  <a:pt x="220" y="220"/>
                  <a:pt x="220" y="220"/>
                  <a:pt x="220" y="220"/>
                </a:cubicBezTo>
                <a:cubicBezTo>
                  <a:pt x="212" y="227"/>
                  <a:pt x="205" y="227"/>
                  <a:pt x="198" y="227"/>
                </a:cubicBezTo>
                <a:cubicBezTo>
                  <a:pt x="191" y="227"/>
                  <a:pt x="184" y="227"/>
                  <a:pt x="177" y="220"/>
                </a:cubicBezTo>
                <a:cubicBezTo>
                  <a:pt x="7" y="50"/>
                  <a:pt x="7" y="50"/>
                  <a:pt x="7" y="50"/>
                </a:cubicBezTo>
                <a:cubicBezTo>
                  <a:pt x="0" y="43"/>
                  <a:pt x="0" y="36"/>
                  <a:pt x="0" y="29"/>
                </a:cubicBezTo>
                <a:cubicBezTo>
                  <a:pt x="0" y="15"/>
                  <a:pt x="15" y="0"/>
                  <a:pt x="29" y="0"/>
                </a:cubicBezTo>
                <a:cubicBezTo>
                  <a:pt x="36" y="0"/>
                  <a:pt x="43" y="8"/>
                  <a:pt x="50" y="1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391B178-C5CC-462C-AD92-E07DA89898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83448" y="-6350"/>
            <a:ext cx="3708552" cy="24439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Person’s photo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2708F9D-319E-4649-A9FB-9F90A97C4B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2997" y="3172764"/>
            <a:ext cx="5719003" cy="36784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endParaRPr lang="en-BE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31A6874-1D55-4AAB-B356-40479FD48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7302" y="2450785"/>
            <a:ext cx="4905992" cy="715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Name, Function, Company</a:t>
            </a:r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E130D184-1BFA-48A1-A4BD-5F0567C942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67302" y="1250632"/>
            <a:ext cx="1805161" cy="10310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Logo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AACE41-154C-4A35-A0F9-E4E7CEA76A15}"/>
              </a:ext>
            </a:extLst>
          </p:cNvPr>
          <p:cNvSpPr txBox="1"/>
          <p:nvPr userDrawn="1"/>
        </p:nvSpPr>
        <p:spPr>
          <a:xfrm>
            <a:off x="1142410" y="6436860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85C946-0A94-43D8-AF50-2D987EB40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405749"/>
            <a:ext cx="724191" cy="2930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C915DA-3087-4A03-9876-8BE8D22B3BC7}"/>
              </a:ext>
            </a:extLst>
          </p:cNvPr>
          <p:cNvGrpSpPr/>
          <p:nvPr userDrawn="1"/>
        </p:nvGrpSpPr>
        <p:grpSpPr>
          <a:xfrm>
            <a:off x="832539" y="190308"/>
            <a:ext cx="1172186" cy="863269"/>
            <a:chOff x="1685979" y="1313874"/>
            <a:chExt cx="506578" cy="373075"/>
          </a:xfrm>
          <a:solidFill>
            <a:schemeClr val="bg1">
              <a:lumMod val="95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DD450A-6119-47F9-B5D4-00D6E9E7B289}"/>
                </a:ext>
              </a:extLst>
            </p:cNvPr>
            <p:cNvSpPr/>
            <p:nvPr userDrawn="1"/>
          </p:nvSpPr>
          <p:spPr>
            <a:xfrm>
              <a:off x="1685979" y="1313874"/>
              <a:ext cx="241402" cy="373075"/>
            </a:xfrm>
            <a:custGeom>
              <a:avLst/>
              <a:gdLst/>
              <a:ahLst/>
              <a:cxnLst/>
              <a:rect l="l" t="t" r="r" b="b"/>
              <a:pathLst>
                <a:path w="241402" h="373075">
                  <a:moveTo>
                    <a:pt x="99670" y="0"/>
                  </a:moveTo>
                  <a:lnTo>
                    <a:pt x="227686" y="0"/>
                  </a:lnTo>
                  <a:lnTo>
                    <a:pt x="181966" y="154534"/>
                  </a:lnTo>
                  <a:cubicBezTo>
                    <a:pt x="200863" y="163678"/>
                    <a:pt x="215494" y="176937"/>
                    <a:pt x="225857" y="194310"/>
                  </a:cubicBezTo>
                  <a:cubicBezTo>
                    <a:pt x="236220" y="211684"/>
                    <a:pt x="241402" y="232258"/>
                    <a:pt x="241402" y="256032"/>
                  </a:cubicBezTo>
                  <a:cubicBezTo>
                    <a:pt x="241402" y="291389"/>
                    <a:pt x="230124" y="319735"/>
                    <a:pt x="207569" y="341071"/>
                  </a:cubicBezTo>
                  <a:cubicBezTo>
                    <a:pt x="185014" y="362408"/>
                    <a:pt x="156058" y="373075"/>
                    <a:pt x="120701" y="373075"/>
                  </a:cubicBezTo>
                  <a:cubicBezTo>
                    <a:pt x="85344" y="373075"/>
                    <a:pt x="56388" y="362408"/>
                    <a:pt x="33833" y="341071"/>
                  </a:cubicBezTo>
                  <a:cubicBezTo>
                    <a:pt x="11278" y="319735"/>
                    <a:pt x="0" y="291389"/>
                    <a:pt x="0" y="256032"/>
                  </a:cubicBezTo>
                  <a:cubicBezTo>
                    <a:pt x="0" y="240183"/>
                    <a:pt x="2134" y="224333"/>
                    <a:pt x="6401" y="208483"/>
                  </a:cubicBezTo>
                  <a:cubicBezTo>
                    <a:pt x="10668" y="192634"/>
                    <a:pt x="20422" y="168555"/>
                    <a:pt x="35662" y="136246"/>
                  </a:cubicBezTo>
                  <a:lnTo>
                    <a:pt x="996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057C2AF-3592-4511-9555-45AF3E8D9212}"/>
                </a:ext>
              </a:extLst>
            </p:cNvPr>
            <p:cNvSpPr/>
            <p:nvPr userDrawn="1"/>
          </p:nvSpPr>
          <p:spPr>
            <a:xfrm>
              <a:off x="1951155" y="1313874"/>
              <a:ext cx="241402" cy="373075"/>
            </a:xfrm>
            <a:custGeom>
              <a:avLst/>
              <a:gdLst/>
              <a:ahLst/>
              <a:cxnLst/>
              <a:rect l="l" t="t" r="r" b="b"/>
              <a:pathLst>
                <a:path w="241402" h="373075">
                  <a:moveTo>
                    <a:pt x="99670" y="0"/>
                  </a:moveTo>
                  <a:lnTo>
                    <a:pt x="227686" y="0"/>
                  </a:lnTo>
                  <a:lnTo>
                    <a:pt x="181966" y="154534"/>
                  </a:lnTo>
                  <a:cubicBezTo>
                    <a:pt x="200863" y="163678"/>
                    <a:pt x="215494" y="176937"/>
                    <a:pt x="225857" y="194310"/>
                  </a:cubicBezTo>
                  <a:cubicBezTo>
                    <a:pt x="236220" y="211684"/>
                    <a:pt x="241402" y="232258"/>
                    <a:pt x="241402" y="256032"/>
                  </a:cubicBezTo>
                  <a:cubicBezTo>
                    <a:pt x="241402" y="291389"/>
                    <a:pt x="230124" y="319735"/>
                    <a:pt x="207569" y="341071"/>
                  </a:cubicBezTo>
                  <a:cubicBezTo>
                    <a:pt x="185014" y="362408"/>
                    <a:pt x="156058" y="373075"/>
                    <a:pt x="120701" y="373075"/>
                  </a:cubicBezTo>
                  <a:cubicBezTo>
                    <a:pt x="85344" y="373075"/>
                    <a:pt x="56388" y="362408"/>
                    <a:pt x="33833" y="341071"/>
                  </a:cubicBezTo>
                  <a:cubicBezTo>
                    <a:pt x="11278" y="319735"/>
                    <a:pt x="0" y="291389"/>
                    <a:pt x="0" y="256032"/>
                  </a:cubicBezTo>
                  <a:cubicBezTo>
                    <a:pt x="0" y="240183"/>
                    <a:pt x="2134" y="224333"/>
                    <a:pt x="6401" y="208483"/>
                  </a:cubicBezTo>
                  <a:cubicBezTo>
                    <a:pt x="10668" y="192634"/>
                    <a:pt x="20422" y="168555"/>
                    <a:pt x="35662" y="136246"/>
                  </a:cubicBezTo>
                  <a:lnTo>
                    <a:pt x="996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/>
            </a:p>
          </p:txBody>
        </p:sp>
      </p:grp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4FDBDA3-5559-44D8-B286-85D664A344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411" y="611448"/>
            <a:ext cx="5121656" cy="5635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4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1F28FF-1DD2-4208-804F-9E44F439E6FE}"/>
              </a:ext>
            </a:extLst>
          </p:cNvPr>
          <p:cNvSpPr/>
          <p:nvPr userDrawn="1"/>
        </p:nvSpPr>
        <p:spPr>
          <a:xfrm>
            <a:off x="636856" y="0"/>
            <a:ext cx="784659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8E9E4D-8EED-58B9-42A9-7A2C6C62245D}"/>
              </a:ext>
            </a:extLst>
          </p:cNvPr>
          <p:cNvGrpSpPr/>
          <p:nvPr userDrawn="1"/>
        </p:nvGrpSpPr>
        <p:grpSpPr>
          <a:xfrm>
            <a:off x="11373293" y="6129670"/>
            <a:ext cx="818707" cy="728330"/>
            <a:chOff x="11373293" y="6129670"/>
            <a:chExt cx="818707" cy="7283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5D423F1-06AD-4212-9C89-2AB65B182643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2E057515-79F4-408E-9FF6-0F653638FA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391B178-C5CC-462C-AD92-E07DA89898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83448" y="-6350"/>
            <a:ext cx="3708552" cy="370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Person’s photo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31A6874-1D55-4AAB-B356-40479FD48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83448" y="3869150"/>
            <a:ext cx="3708552" cy="715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Name</a:t>
            </a:r>
            <a:br>
              <a:rPr lang="en-BE" dirty="0"/>
            </a:br>
            <a:r>
              <a:rPr lang="en-BE" dirty="0"/>
              <a:t>Function, Company</a:t>
            </a:r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E130D184-1BFA-48A1-A4BD-5F0567C942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435143" y="4751793"/>
            <a:ext cx="1805161" cy="10310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Logo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AACE41-154C-4A35-A0F9-E4E7CEA76A15}"/>
              </a:ext>
            </a:extLst>
          </p:cNvPr>
          <p:cNvSpPr txBox="1"/>
          <p:nvPr userDrawn="1"/>
        </p:nvSpPr>
        <p:spPr>
          <a:xfrm>
            <a:off x="1142410" y="6436860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85C946-0A94-43D8-AF50-2D987EB40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60" y="6405749"/>
            <a:ext cx="724191" cy="2930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C915DA-3087-4A03-9876-8BE8D22B3BC7}"/>
              </a:ext>
            </a:extLst>
          </p:cNvPr>
          <p:cNvGrpSpPr/>
          <p:nvPr userDrawn="1"/>
        </p:nvGrpSpPr>
        <p:grpSpPr>
          <a:xfrm>
            <a:off x="832539" y="190308"/>
            <a:ext cx="1172186" cy="863269"/>
            <a:chOff x="1685979" y="1313874"/>
            <a:chExt cx="506578" cy="373075"/>
          </a:xfrm>
          <a:solidFill>
            <a:schemeClr val="bg1">
              <a:lumMod val="95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DD450A-6119-47F9-B5D4-00D6E9E7B289}"/>
                </a:ext>
              </a:extLst>
            </p:cNvPr>
            <p:cNvSpPr/>
            <p:nvPr userDrawn="1"/>
          </p:nvSpPr>
          <p:spPr>
            <a:xfrm>
              <a:off x="1685979" y="1313874"/>
              <a:ext cx="241402" cy="373075"/>
            </a:xfrm>
            <a:custGeom>
              <a:avLst/>
              <a:gdLst/>
              <a:ahLst/>
              <a:cxnLst/>
              <a:rect l="l" t="t" r="r" b="b"/>
              <a:pathLst>
                <a:path w="241402" h="373075">
                  <a:moveTo>
                    <a:pt x="99670" y="0"/>
                  </a:moveTo>
                  <a:lnTo>
                    <a:pt x="227686" y="0"/>
                  </a:lnTo>
                  <a:lnTo>
                    <a:pt x="181966" y="154534"/>
                  </a:lnTo>
                  <a:cubicBezTo>
                    <a:pt x="200863" y="163678"/>
                    <a:pt x="215494" y="176937"/>
                    <a:pt x="225857" y="194310"/>
                  </a:cubicBezTo>
                  <a:cubicBezTo>
                    <a:pt x="236220" y="211684"/>
                    <a:pt x="241402" y="232258"/>
                    <a:pt x="241402" y="256032"/>
                  </a:cubicBezTo>
                  <a:cubicBezTo>
                    <a:pt x="241402" y="291389"/>
                    <a:pt x="230124" y="319735"/>
                    <a:pt x="207569" y="341071"/>
                  </a:cubicBezTo>
                  <a:cubicBezTo>
                    <a:pt x="185014" y="362408"/>
                    <a:pt x="156058" y="373075"/>
                    <a:pt x="120701" y="373075"/>
                  </a:cubicBezTo>
                  <a:cubicBezTo>
                    <a:pt x="85344" y="373075"/>
                    <a:pt x="56388" y="362408"/>
                    <a:pt x="33833" y="341071"/>
                  </a:cubicBezTo>
                  <a:cubicBezTo>
                    <a:pt x="11278" y="319735"/>
                    <a:pt x="0" y="291389"/>
                    <a:pt x="0" y="256032"/>
                  </a:cubicBezTo>
                  <a:cubicBezTo>
                    <a:pt x="0" y="240183"/>
                    <a:pt x="2134" y="224333"/>
                    <a:pt x="6401" y="208483"/>
                  </a:cubicBezTo>
                  <a:cubicBezTo>
                    <a:pt x="10668" y="192634"/>
                    <a:pt x="20422" y="168555"/>
                    <a:pt x="35662" y="136246"/>
                  </a:cubicBezTo>
                  <a:lnTo>
                    <a:pt x="996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057C2AF-3592-4511-9555-45AF3E8D9212}"/>
                </a:ext>
              </a:extLst>
            </p:cNvPr>
            <p:cNvSpPr/>
            <p:nvPr userDrawn="1"/>
          </p:nvSpPr>
          <p:spPr>
            <a:xfrm>
              <a:off x="1951155" y="1313874"/>
              <a:ext cx="241402" cy="373075"/>
            </a:xfrm>
            <a:custGeom>
              <a:avLst/>
              <a:gdLst/>
              <a:ahLst/>
              <a:cxnLst/>
              <a:rect l="l" t="t" r="r" b="b"/>
              <a:pathLst>
                <a:path w="241402" h="373075">
                  <a:moveTo>
                    <a:pt x="99670" y="0"/>
                  </a:moveTo>
                  <a:lnTo>
                    <a:pt x="227686" y="0"/>
                  </a:lnTo>
                  <a:lnTo>
                    <a:pt x="181966" y="154534"/>
                  </a:lnTo>
                  <a:cubicBezTo>
                    <a:pt x="200863" y="163678"/>
                    <a:pt x="215494" y="176937"/>
                    <a:pt x="225857" y="194310"/>
                  </a:cubicBezTo>
                  <a:cubicBezTo>
                    <a:pt x="236220" y="211684"/>
                    <a:pt x="241402" y="232258"/>
                    <a:pt x="241402" y="256032"/>
                  </a:cubicBezTo>
                  <a:cubicBezTo>
                    <a:pt x="241402" y="291389"/>
                    <a:pt x="230124" y="319735"/>
                    <a:pt x="207569" y="341071"/>
                  </a:cubicBezTo>
                  <a:cubicBezTo>
                    <a:pt x="185014" y="362408"/>
                    <a:pt x="156058" y="373075"/>
                    <a:pt x="120701" y="373075"/>
                  </a:cubicBezTo>
                  <a:cubicBezTo>
                    <a:pt x="85344" y="373075"/>
                    <a:pt x="56388" y="362408"/>
                    <a:pt x="33833" y="341071"/>
                  </a:cubicBezTo>
                  <a:cubicBezTo>
                    <a:pt x="11278" y="319735"/>
                    <a:pt x="0" y="291389"/>
                    <a:pt x="0" y="256032"/>
                  </a:cubicBezTo>
                  <a:cubicBezTo>
                    <a:pt x="0" y="240183"/>
                    <a:pt x="2134" y="224333"/>
                    <a:pt x="6401" y="208483"/>
                  </a:cubicBezTo>
                  <a:cubicBezTo>
                    <a:pt x="10668" y="192634"/>
                    <a:pt x="20422" y="168555"/>
                    <a:pt x="35662" y="136246"/>
                  </a:cubicBezTo>
                  <a:lnTo>
                    <a:pt x="996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/>
            </a:p>
          </p:txBody>
        </p:sp>
      </p:grp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4FDBDA3-5559-44D8-B286-85D664A344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411" y="611448"/>
            <a:ext cx="6834640" cy="5635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3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74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0.jpeg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1.jpeg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9.jpg"/><Relationship Id="rId4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jpg"/><Relationship Id="rId7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Relationship Id="rId9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gtaknowledgehub.com/egtabite-472/" TargetMode="External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63.jp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hyperlink" Target="https://www.egtaknowledgehub.com/egtabite-386/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www.egtaknowledgehub.com/egtabite-359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6.jpg"/><Relationship Id="rId5" Type="http://schemas.openxmlformats.org/officeDocument/2006/relationships/image" Target="../media/image22.jpg"/><Relationship Id="rId10" Type="http://schemas.openxmlformats.org/officeDocument/2006/relationships/image" Target="../media/image25.jpg"/><Relationship Id="rId4" Type="http://schemas.openxmlformats.org/officeDocument/2006/relationships/image" Target="../media/image21.jp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1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chart" Target="../charts/char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radiocentre.org/predict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746ED00-8DA8-1222-1C55-193A21702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10"/>
          <a:stretch/>
        </p:blipFill>
        <p:spPr>
          <a:xfrm>
            <a:off x="2813049" y="1364972"/>
            <a:ext cx="9390999" cy="5493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150761-4FCA-4771-9540-1A27228570B8}"/>
              </a:ext>
            </a:extLst>
          </p:cNvPr>
          <p:cNvSpPr txBox="1"/>
          <p:nvPr/>
        </p:nvSpPr>
        <p:spPr>
          <a:xfrm rot="16200000">
            <a:off x="-678348" y="1578114"/>
            <a:ext cx="230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spc="200" dirty="0">
                <a:latin typeface="+mj-lt"/>
              </a:rPr>
              <a:t>February 202</a:t>
            </a:r>
            <a:r>
              <a:rPr lang="en-BE" sz="1200" b="1" spc="200" dirty="0">
                <a:latin typeface="+mj-lt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5C0AFD-AA20-44C4-BEE8-44683C23C66D}"/>
              </a:ext>
            </a:extLst>
          </p:cNvPr>
          <p:cNvSpPr txBox="1"/>
          <p:nvPr/>
        </p:nvSpPr>
        <p:spPr>
          <a:xfrm>
            <a:off x="7070650" y="533055"/>
            <a:ext cx="3343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pc="200" dirty="0">
                <a:latin typeface="+mj-lt"/>
              </a:rPr>
              <a:t>www.</a:t>
            </a:r>
            <a:r>
              <a:rPr lang="en-BE" sz="1200" spc="200" dirty="0">
                <a:latin typeface="+mj-lt"/>
              </a:rPr>
              <a:t>worldradioalliance</a:t>
            </a:r>
            <a:r>
              <a:rPr lang="en-GB" sz="1200" spc="200" dirty="0">
                <a:latin typeface="+mj-lt"/>
              </a:rPr>
              <a:t>.com</a:t>
            </a:r>
            <a:endParaRPr lang="en-BE" sz="1200" spc="200" dirty="0">
              <a:latin typeface="+mj-lt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C3DCE95-FEA6-4AF8-B863-9AD870A5C708}"/>
              </a:ext>
            </a:extLst>
          </p:cNvPr>
          <p:cNvCxnSpPr>
            <a:cxnSpLocks/>
          </p:cNvCxnSpPr>
          <p:nvPr/>
        </p:nvCxnSpPr>
        <p:spPr>
          <a:xfrm rot="16200000">
            <a:off x="11381208" y="-140298"/>
            <a:ext cx="0" cy="1613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15DD2516-C4E7-4338-8190-D3FA3FF2B79F}"/>
              </a:ext>
            </a:extLst>
          </p:cNvPr>
          <p:cNvSpPr txBox="1"/>
          <p:nvPr/>
        </p:nvSpPr>
        <p:spPr>
          <a:xfrm>
            <a:off x="329789" y="4328292"/>
            <a:ext cx="6740861" cy="166199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en-BE" sz="60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Radio</a:t>
            </a:r>
          </a:p>
          <a:p>
            <a:pPr>
              <a:lnSpc>
                <a:spcPct val="85000"/>
              </a:lnSpc>
            </a:pPr>
            <a:r>
              <a:rPr lang="en-BE" sz="60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builds brands</a:t>
            </a:r>
            <a:endParaRPr lang="en-GB" sz="6000" b="1" spc="6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BC63345-AA2C-4A38-806C-4A5EC73B6E9D}"/>
              </a:ext>
            </a:extLst>
          </p:cNvPr>
          <p:cNvCxnSpPr>
            <a:cxnSpLocks/>
          </p:cNvCxnSpPr>
          <p:nvPr/>
        </p:nvCxnSpPr>
        <p:spPr>
          <a:xfrm rot="16200000" flipV="1">
            <a:off x="956930" y="5199321"/>
            <a:ext cx="0" cy="19138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ECBE98E-405D-437F-8EE0-AC1298CA7437}"/>
              </a:ext>
            </a:extLst>
          </p:cNvPr>
          <p:cNvSpPr/>
          <p:nvPr/>
        </p:nvSpPr>
        <p:spPr>
          <a:xfrm>
            <a:off x="1600736" y="498508"/>
            <a:ext cx="3578662" cy="16826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9DD9E-1051-4B6E-8918-8A72894D8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49" y="859734"/>
            <a:ext cx="2597435" cy="96018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D892C45-3A84-4D6A-9BA0-C32474CDCADD}"/>
              </a:ext>
            </a:extLst>
          </p:cNvPr>
          <p:cNvGrpSpPr/>
          <p:nvPr/>
        </p:nvGrpSpPr>
        <p:grpSpPr>
          <a:xfrm rot="5400000">
            <a:off x="9941480" y="2109665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1DE2CEB-1C18-4741-85F5-D57D58CCDFA8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9D56C965-5337-45D4-885C-01511F3EC79F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7A595423-75DE-4734-9246-14CCC385E8FE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883D5EBC-29C3-4AEB-85AE-18F45413528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B81C8EC3-D2E5-4F25-83AB-1FBE7C37D7E4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08EEF1A-71C3-4C49-8DCE-C9963B12334E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7F038DE9-A1C6-42A0-A370-ADD34D523300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B740DA88-E83F-472A-A4FE-C598F9597558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EB431210-300C-403A-81E2-16024ABF65F3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DF579F6-BC98-4CFF-82E8-30F64E310DCE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3CC57E87-2D5F-4A8C-9378-17BE2BF55784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84E53696-FC1D-405C-ABE4-16343B8BDB65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9276EB70-46EB-4B57-BB63-7F33D5C5B7E5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B41DBD01-600A-4953-81A4-B9F589ED57C3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1120A244-A30F-43CC-9070-86F213692D67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7A1CD90E-62EF-4A0E-990F-09E2E8EA4CA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093A1CBA-957E-4919-AE71-8C347ACBAD2A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A73A444-3F6F-4920-94A4-13463F55D5EE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FF77CF7-0F32-44CE-9C29-826F0022597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06A7B92B-64B0-416C-B999-F40DD7F08901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D41B35F9-4B15-4830-BC64-F5300EF26267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9355F872-CD17-41D4-B67F-500CB868E2D6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78EB4F4-4DA5-4085-B63C-0021D9A0114A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BDF4FD9-768D-4063-9FAF-AB1DC89A55EF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19CC0CC7-868E-4ACB-B759-7C999F4D2696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2900D7BE-88BD-4126-8608-8D2DCBD507DE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4BBA251-3D07-47D1-B043-009C20FBC7E6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2399C1E6-1B34-485C-A54A-DF960962DBCF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7A9BEAE9-FCAC-414E-A322-36EF6066D3AC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0054BC71-A7FE-4E08-B58E-B0E47357E5C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03168DCF-E951-4425-8406-8A35B70F3251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AC002EC9-07FD-43CC-AE9E-335F7F66B579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A992113-323C-482B-8C32-B07217226BA2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CD6D07F9-9B73-4B99-A7AA-11373AA51A1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7D7B4D9-2677-428D-AF3F-5135BF1020F6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3D904A7-A6A5-44C1-87C9-7D2AD23D153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1C33C73-B907-4E00-A937-E7D4778DA60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DC02EF1-0479-43AE-A6DD-1EEFF622A25B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0017915-66FF-46EA-9AE9-A043128AA156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E5D9FB09-FE7E-47C0-80AC-3DFA0C50F863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88BDEAD-C88A-4ED4-B002-C31DA7EC2DD7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78B0548-EE91-4A63-B58F-EFFF3D9DC09D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B0A06A71-F95C-4ECD-8606-8F7DF0009DF6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6BDC44A-6715-47D7-83BB-D1CDC9ADF15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DEAF992-E38D-498E-A14C-7EC8BE9E7E0A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1CA4291-5D60-496A-B3F7-CADF65C36B18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439BEE8-2D3B-4330-8E45-92526477E07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BDE98004-5B03-4FBB-A0D1-A650C05CF6C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2D8C40BD-B2F3-4D76-9052-6FFB9C70C513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94E0F31B-36B8-480D-97E0-E4B0A8A4E174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7884E1E1-D7AB-4C33-AD2A-42388EA63B2C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C9E9236-703B-A8DF-4B7B-BD68A1C9A01A}"/>
              </a:ext>
            </a:extLst>
          </p:cNvPr>
          <p:cNvGrpSpPr/>
          <p:nvPr/>
        </p:nvGrpSpPr>
        <p:grpSpPr>
          <a:xfrm>
            <a:off x="11373293" y="6129670"/>
            <a:ext cx="818707" cy="728330"/>
            <a:chOff x="11373293" y="6129670"/>
            <a:chExt cx="818707" cy="7283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9E54EB-40C2-EDBF-FA76-567B4AF1337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6DE4977C-0D16-E32D-FB58-1D4CDC9FB2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2167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8C6E78-866B-4094-88E1-53345E263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6" r="21223" b="16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AA4981B-C52F-B574-8FC6-874D26E477D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7EDC6E-3066-EA44-7555-8E1075CB9629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BF034A9-C7F8-9B7B-9935-B3ACCAA113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7F10D1-B322-1951-A4D4-1D5E98A84A1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BF4F0A-6D2A-2700-2BD1-2C87F0B7AC0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7659951-6D11-3729-B571-1935F77ADD1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3C82C37-339C-CB77-1668-1CB460DC122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B0DE67-9CB6-1C32-4EAD-11482595DC7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6BC56-A279-BB85-362E-8C8622285AD1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B61F22-B25A-4FCA-AA6A-BB0BA4D22CB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0CEA9C-5CE9-F893-ECFB-FC92573DA5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544C0CE-C34C-A57B-E6EC-84B9FEFA966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B3B3FD7-4922-8E84-52D9-01BD516A38E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F120FA-8F76-4534-8A03-A21F366A05D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83F8B2-40F4-B573-E820-ED3634EAA82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3ACF2F2-A783-56F3-D575-BD97129C5F94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5C01884-E36F-FE47-E6B1-8F5C1676AC9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2E1BC86-52F9-584C-7457-8AA2A84DE56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A5C6AA-2132-E1E4-171B-3E21041DD4FA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E3785E-8C7B-3EEC-3FAA-E4699A85547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BF4548-ED7B-7894-8311-FAFB6CC6C616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190CAED-0310-5991-90F5-30631318F5A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DFA7001-CF67-E85B-4BBC-34A2844C8E0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66CD38-7BDD-C59C-45B5-0435E00F32A6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FF8004-D9ED-BAA2-66D5-63138404AF9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8A2E1E8-D55C-3981-F09E-C7758860E39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2102C-1965-782E-2483-56424F0D9BE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B7F2A9A-9396-822B-CF8D-8ACE8C33129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69C101-5644-3BDC-A7F8-9FB0F425C0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6789D92-B542-3FBC-FC06-492444A7E00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CBD74B-3AB9-E97C-9ACE-82A6003C129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CE462D0-1E26-FB0A-340E-F7BA20901B2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2176E58-556F-833B-58D1-B1A5A383EEC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BA3D766-91FA-F200-7B77-CF479B5C7AB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A74E04-3C8E-A7AB-0233-267CDFE9669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A1721-421D-A700-9751-FB719A3E068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E073BE-1435-4B17-0D52-D6A9A2B95BA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C17C11-89A9-2794-6B9A-451E8CDC834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A54C19B-8BB4-6A7B-C88B-E042196CCF0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535C26-F501-9021-F127-BBE7418BB3B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3E3288C-C60D-8921-F983-67BC0217C5E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0A2F1D-A527-E905-DA68-72C2C566DEB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29CB2B-97BC-0BA8-A41E-758B530E6D2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D4264-7B04-EE0F-2BAA-77467B2B2C3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2B4309F-62B0-104A-15AF-728478F8C92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DC5C7A-1F08-2440-CC53-A0BA81D1132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3E24133-7564-E4BE-0286-BA2D904D4FA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A1E7CE-AD24-CC8D-5042-7D4D39A48D9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D09253-C786-BCBF-F444-8D44C366B18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F39D37-7BB6-41D8-D593-E63B5ABB19F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69847B-8350-6AB6-25E3-8FBE463EA17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2FEB7-52D6-233B-58D0-F5653A7D9DF0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D0AC59-C209-7830-D67B-6B179B79A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81E854-CC24-2EB8-C6B3-E2322C7E97EA}"/>
              </a:ext>
            </a:extLst>
          </p:cNvPr>
          <p:cNvSpPr/>
          <p:nvPr/>
        </p:nvSpPr>
        <p:spPr>
          <a:xfrm>
            <a:off x="1" y="2892961"/>
            <a:ext cx="6094415" cy="341191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8833B-A745-8D61-974F-C46638FE49C6}"/>
              </a:ext>
            </a:extLst>
          </p:cNvPr>
          <p:cNvSpPr txBox="1"/>
          <p:nvPr/>
        </p:nvSpPr>
        <p:spPr>
          <a:xfrm>
            <a:off x="349928" y="3128597"/>
            <a:ext cx="5423855" cy="29238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fr-BE" sz="4000" b="1" spc="6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Emotiona</a:t>
            </a:r>
            <a:r>
              <a:rPr lang="en-BE" sz="40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l</a:t>
            </a:r>
            <a:r>
              <a:rPr lang="fr-BE" sz="40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connection</a:t>
            </a:r>
            <a:endParaRPr lang="en-BE" sz="4000" b="1" spc="6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GB" sz="2400" spc="2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</a:t>
            </a:r>
            <a:endParaRPr lang="en-BE" sz="2400" spc="200" dirty="0">
              <a:solidFill>
                <a:schemeClr val="bg1"/>
              </a:solidFill>
              <a:latin typeface="+mj-lt"/>
              <a:sym typeface="Wingdings 2" panose="05020102010507070707" pitchFamily="18" charset="2"/>
            </a:endParaRPr>
          </a:p>
          <a:p>
            <a:pPr algn="just">
              <a:spcAft>
                <a:spcPts val="600"/>
              </a:spcAft>
            </a:pPr>
            <a:r>
              <a:rPr lang="en-GB" sz="2000" spc="60" dirty="0">
                <a:solidFill>
                  <a:schemeClr val="bg1"/>
                </a:solidFill>
                <a:latin typeface="+mj-lt"/>
              </a:rPr>
              <a:t>Radio establishes deep emotional connections with its audience, leaving a lasting impact on brand perception</a:t>
            </a:r>
            <a:endParaRPr lang="en-GB" sz="2000" b="1" spc="6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8AFA40-2479-9052-C8B1-B3B58B0E5183}"/>
              </a:ext>
            </a:extLst>
          </p:cNvPr>
          <p:cNvSpPr/>
          <p:nvPr/>
        </p:nvSpPr>
        <p:spPr>
          <a:xfrm>
            <a:off x="0" y="1870328"/>
            <a:ext cx="1149531" cy="10226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1961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046619-2FE9-262D-E1E4-83AEE6E11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2" r="12333" b="13016"/>
          <a:stretch/>
        </p:blipFill>
        <p:spPr>
          <a:xfrm>
            <a:off x="0" y="-2226"/>
            <a:ext cx="12192000" cy="68602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5086793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2. Emotional connection</a:t>
            </a: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6" y="1028464"/>
            <a:ext cx="5565864" cy="4974182"/>
          </a:xfrm>
          <a:prstGeom prst="rect">
            <a:avLst/>
          </a:prstGeom>
          <a:solidFill>
            <a:schemeClr val="bg1"/>
          </a:solidFill>
          <a:ln w="6350">
            <a:solidFill>
              <a:srgbClr val="D55DD1"/>
            </a:solidFill>
          </a:ln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BE" sz="1400" b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BE" sz="4400" b="1" dirty="0"/>
              <a:t>“</a:t>
            </a:r>
            <a:r>
              <a:rPr lang="en-GB" sz="4400" b="1" dirty="0"/>
              <a:t>People think about </a:t>
            </a:r>
            <a:r>
              <a:rPr lang="en-BE" sz="4400" b="1" dirty="0"/>
              <a:t>what </a:t>
            </a:r>
            <a:br>
              <a:rPr lang="en-BE" sz="4400" b="1" dirty="0"/>
            </a:br>
            <a:r>
              <a:rPr lang="en-BE" sz="4400" b="1" dirty="0"/>
              <a:t>they</a:t>
            </a:r>
            <a:r>
              <a:rPr lang="en-GB" sz="4400" b="1" dirty="0"/>
              <a:t> see, </a:t>
            </a:r>
            <a:br>
              <a:rPr lang="en-BE" sz="4400" b="1" dirty="0"/>
            </a:br>
            <a:r>
              <a:rPr lang="en-GB" sz="4400" b="1" dirty="0"/>
              <a:t>but they </a:t>
            </a:r>
            <a:r>
              <a:rPr lang="en-BE" sz="4400" b="1" dirty="0"/>
              <a:t>feel </a:t>
            </a:r>
            <a:br>
              <a:rPr lang="en-BE" sz="4400" b="1" dirty="0"/>
            </a:br>
            <a:r>
              <a:rPr lang="en-BE" sz="4400" b="1" dirty="0"/>
              <a:t>what</a:t>
            </a:r>
            <a:r>
              <a:rPr lang="en-GB" sz="4400" b="1" dirty="0"/>
              <a:t> they hear.</a:t>
            </a:r>
            <a:r>
              <a:rPr lang="en-BE" sz="4400" b="1" dirty="0"/>
              <a:t>”</a:t>
            </a:r>
            <a:endParaRPr lang="LID4096" sz="4400" b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LID4096" sz="1400" b="1" i="1" dirty="0"/>
              <a:t>Source: </a:t>
            </a:r>
            <a:r>
              <a:rPr lang="en-BE" sz="1400" i="1" dirty="0"/>
              <a:t>Sound Creative – </a:t>
            </a:r>
            <a:r>
              <a:rPr lang="en-BE" sz="1400" i="1" dirty="0" err="1"/>
              <a:t>Audacy</a:t>
            </a:r>
            <a:r>
              <a:rPr lang="en-BE" sz="1400" i="1" dirty="0"/>
              <a:t> and </a:t>
            </a:r>
            <a:r>
              <a:rPr lang="en-BE" sz="1400" i="1" dirty="0" err="1"/>
              <a:t>Veritonic</a:t>
            </a:r>
            <a:r>
              <a:rPr lang="en-BE" sz="1400" i="1" dirty="0"/>
              <a:t>, 2023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BE" sz="14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9B2E2-92E0-3871-65DA-5A1EDE0C0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49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5086800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2. Emotional connection</a:t>
            </a: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512731" cy="87934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Feel-good</a:t>
            </a:r>
            <a:r>
              <a:rPr lang="en-GB" sz="2400" b="1" dirty="0"/>
              <a:t> audio ads change consumer behaviour and deliver </a:t>
            </a:r>
            <a:br>
              <a:rPr lang="en-BE" sz="2400" b="1" dirty="0"/>
            </a:br>
            <a:r>
              <a:rPr lang="en-GB" sz="2400" b="1" dirty="0"/>
              <a:t>long-lasting brand effects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44C82E-D065-6A26-51DF-0CDD9B021E98}"/>
              </a:ext>
            </a:extLst>
          </p:cNvPr>
          <p:cNvSpPr/>
          <p:nvPr/>
        </p:nvSpPr>
        <p:spPr>
          <a:xfrm>
            <a:off x="418345" y="2190272"/>
            <a:ext cx="7556073" cy="344017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EB42410-9C3C-E9B9-F75C-F76EE6C14F37}"/>
              </a:ext>
            </a:extLst>
          </p:cNvPr>
          <p:cNvSpPr txBox="1">
            <a:spLocks/>
          </p:cNvSpPr>
          <p:nvPr/>
        </p:nvSpPr>
        <p:spPr>
          <a:xfrm>
            <a:off x="722810" y="2349719"/>
            <a:ext cx="6857789" cy="3461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600" b="1" dirty="0">
                <a:latin typeface="+mj-lt"/>
                <a:cs typeface="Times New Roman" panose="02020603050405020304" pitchFamily="18" charset="0"/>
              </a:rPr>
              <a:t>% Claimed consumer behaviour change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6C3D642-54FB-345E-E776-E40FE9F36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804122"/>
              </p:ext>
            </p:extLst>
          </p:nvPr>
        </p:nvGraphicFramePr>
        <p:xfrm>
          <a:off x="754910" y="2598124"/>
          <a:ext cx="6857789" cy="2843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D7CF05ED-AB35-1176-527D-3E0B4285B8C6}"/>
              </a:ext>
            </a:extLst>
          </p:cNvPr>
          <p:cNvSpPr txBox="1">
            <a:spLocks/>
          </p:cNvSpPr>
          <p:nvPr/>
        </p:nvSpPr>
        <p:spPr>
          <a:xfrm>
            <a:off x="3576372" y="4416950"/>
            <a:ext cx="1240017" cy="48583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8.2% </a:t>
            </a:r>
            <a:br>
              <a:rPr lang="en-BE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en-BE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more uplift</a:t>
            </a:r>
            <a:endParaRPr lang="LID4096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3E1DC53E-873B-4AF7-A032-DCEBACAB365B}"/>
              </a:ext>
            </a:extLst>
          </p:cNvPr>
          <p:cNvSpPr/>
          <p:nvPr/>
        </p:nvSpPr>
        <p:spPr>
          <a:xfrm>
            <a:off x="3652781" y="3002011"/>
            <a:ext cx="1062045" cy="1351573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1EACC13-2D73-9D50-1E3E-E8DE3C8C68B7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4971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Listen Up! Report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–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 System1 and Radiocentre, 2023 (U.K.) - </a:t>
            </a:r>
            <a:r>
              <a:rPr lang="en-BE" sz="900" dirty="0"/>
              <a:t>System 1 and </a:t>
            </a:r>
            <a:r>
              <a:rPr lang="en-BE" sz="900" dirty="0" err="1"/>
              <a:t>Radiocentre</a:t>
            </a:r>
            <a:r>
              <a:rPr lang="en-BE" sz="900" dirty="0"/>
              <a:t>, 55 campaigns &amp; 44000 UK respondents. Weighted with total campaign media weight (</a:t>
            </a:r>
            <a:r>
              <a:rPr lang="en-BE" sz="900" dirty="0" err="1"/>
              <a:t>GRPs</a:t>
            </a:r>
            <a:r>
              <a:rPr lang="en-BE" sz="900" dirty="0"/>
              <a:t>).</a:t>
            </a:r>
            <a:endParaRPr lang="en-GB" sz="10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LID4096" sz="10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36335BCB-6FCF-1F93-9D51-6CFF88F4D7E6}"/>
              </a:ext>
            </a:extLst>
          </p:cNvPr>
          <p:cNvSpPr txBox="1">
            <a:spLocks/>
          </p:cNvSpPr>
          <p:nvPr/>
        </p:nvSpPr>
        <p:spPr>
          <a:xfrm>
            <a:off x="8278883" y="2190272"/>
            <a:ext cx="3573482" cy="350987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BE" sz="1400" b="1" dirty="0"/>
              <a:t>Campaigns that make people feel more positive cause significantly more consumer action change, including brand purchase and use.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BE" sz="1400" b="1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BE" sz="1400" b="1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BE" sz="1400" b="1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BE" sz="1400" b="1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BE" sz="900" dirty="0"/>
              <a:t>* </a:t>
            </a:r>
            <a:r>
              <a:rPr lang="en-GB" sz="900" i="1" dirty="0">
                <a:latin typeface="+mj-lt"/>
                <a:cs typeface="Times New Roman" panose="02020603050405020304" pitchFamily="18" charset="0"/>
              </a:rPr>
              <a:t>The Star Rating is based on how positively listeners respond to the ad. It predicts</a:t>
            </a:r>
            <a:r>
              <a:rPr lang="en-BE" sz="9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900" i="1" dirty="0">
                <a:latin typeface="+mj-lt"/>
                <a:cs typeface="Times New Roman" panose="02020603050405020304" pitchFamily="18" charset="0"/>
              </a:rPr>
              <a:t>the potential of an ad to contribute to long-term brand growth and runs from 1- to</a:t>
            </a:r>
            <a:r>
              <a:rPr lang="en-BE" sz="9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900" i="1" dirty="0">
                <a:latin typeface="+mj-lt"/>
                <a:cs typeface="Times New Roman" panose="02020603050405020304" pitchFamily="18" charset="0"/>
              </a:rPr>
              <a:t>5-Stars. The higher the Star Rating, the more brands should invest in and build</a:t>
            </a:r>
            <a:r>
              <a:rPr lang="en-BE" sz="9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900" i="1" dirty="0">
                <a:latin typeface="+mj-lt"/>
                <a:cs typeface="Times New Roman" panose="02020603050405020304" pitchFamily="18" charset="0"/>
              </a:rPr>
              <a:t>campaigns around the ad</a:t>
            </a:r>
            <a:r>
              <a:rPr lang="en-BE" sz="900" i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CA00E613-6D97-C802-80E0-54AF33B95D51}"/>
              </a:ext>
            </a:extLst>
          </p:cNvPr>
          <p:cNvSpPr txBox="1">
            <a:spLocks/>
          </p:cNvSpPr>
          <p:nvPr/>
        </p:nvSpPr>
        <p:spPr>
          <a:xfrm rot="16200000">
            <a:off x="-87446" y="3628455"/>
            <a:ext cx="2457453" cy="42024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dirty="0">
                <a:latin typeface="+mj-lt"/>
                <a:cs typeface="Times New Roman" panose="02020603050405020304" pitchFamily="18" charset="0"/>
              </a:rPr>
              <a:t>Average claimed </a:t>
            </a:r>
            <a:br>
              <a:rPr lang="LID4096" sz="1000" dirty="0">
                <a:latin typeface="+mj-lt"/>
                <a:cs typeface="Times New Roman" panose="02020603050405020304" pitchFamily="18" charset="0"/>
              </a:rPr>
            </a:br>
            <a:r>
              <a:rPr lang="LID4096" sz="1000" dirty="0">
                <a:latin typeface="+mj-lt"/>
                <a:cs typeface="Times New Roman" panose="02020603050405020304" pitchFamily="18" charset="0"/>
              </a:rPr>
              <a:t>consumer action 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FAF52-70B9-1A0B-3709-9E19E2476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8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5086800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2. Emotional connection</a:t>
            </a: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044C82E-D065-6A26-51DF-0CDD9B021E98}"/>
              </a:ext>
            </a:extLst>
          </p:cNvPr>
          <p:cNvSpPr/>
          <p:nvPr/>
        </p:nvSpPr>
        <p:spPr>
          <a:xfrm>
            <a:off x="418345" y="1761844"/>
            <a:ext cx="7556073" cy="38686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EB42410-9C3C-E9B9-F75C-F76EE6C14F37}"/>
              </a:ext>
            </a:extLst>
          </p:cNvPr>
          <p:cNvSpPr txBox="1">
            <a:spLocks/>
          </p:cNvSpPr>
          <p:nvPr/>
        </p:nvSpPr>
        <p:spPr>
          <a:xfrm>
            <a:off x="722810" y="1930011"/>
            <a:ext cx="6857789" cy="3461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600" b="1" dirty="0">
                <a:latin typeface="+mj-lt"/>
                <a:cs typeface="Times New Roman" panose="02020603050405020304" pitchFamily="18" charset="0"/>
              </a:rPr>
              <a:t>% “Have heared a few times or a lot”, media weighted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6C3D642-54FB-345E-E776-E40FE9F36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0514015"/>
              </p:ext>
            </p:extLst>
          </p:nvPr>
        </p:nvGraphicFramePr>
        <p:xfrm>
          <a:off x="754910" y="2392904"/>
          <a:ext cx="6857789" cy="304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D7CF05ED-AB35-1176-527D-3E0B4285B8C6}"/>
              </a:ext>
            </a:extLst>
          </p:cNvPr>
          <p:cNvSpPr txBox="1">
            <a:spLocks/>
          </p:cNvSpPr>
          <p:nvPr/>
        </p:nvSpPr>
        <p:spPr>
          <a:xfrm>
            <a:off x="3576372" y="3933229"/>
            <a:ext cx="1240017" cy="109523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5.3% </a:t>
            </a:r>
            <a:br>
              <a:rPr lang="en-BE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en-BE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more uplift in claimed heavy ad exposure</a:t>
            </a:r>
            <a:endParaRPr lang="LID4096" sz="1000" b="1" i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3E1DC53E-873B-4AF7-A032-DCEBACAB365B}"/>
              </a:ext>
            </a:extLst>
          </p:cNvPr>
          <p:cNvSpPr/>
          <p:nvPr/>
        </p:nvSpPr>
        <p:spPr>
          <a:xfrm>
            <a:off x="3652781" y="2518290"/>
            <a:ext cx="1062045" cy="1351573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D18B7F9-5D91-F140-1CE5-A21DB3D6BD69}"/>
              </a:ext>
            </a:extLst>
          </p:cNvPr>
          <p:cNvSpPr txBox="1">
            <a:spLocks/>
          </p:cNvSpPr>
          <p:nvPr/>
        </p:nvSpPr>
        <p:spPr>
          <a:xfrm rot="16200000">
            <a:off x="-87446" y="3713093"/>
            <a:ext cx="2457453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dirty="0">
                <a:latin typeface="+mj-lt"/>
                <a:cs typeface="Times New Roman" panose="02020603050405020304" pitchFamily="18" charset="0"/>
              </a:rPr>
              <a:t>% claimed heavy ad exposure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5002AB-A9AB-7915-0984-F9702EAECA1D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Listen Up! Report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–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 System1 and Radiocentre, 2023 (U.K.) - </a:t>
            </a:r>
            <a:r>
              <a:rPr lang="en-BE" sz="900" dirty="0"/>
              <a:t>System 1 and </a:t>
            </a:r>
            <a:r>
              <a:rPr lang="en-BE" sz="900" dirty="0" err="1"/>
              <a:t>Radiocentre</a:t>
            </a:r>
            <a:r>
              <a:rPr lang="en-BE" sz="900" dirty="0"/>
              <a:t>, 55 campaigns &amp; 44000 UK respondents. Weighted with weekly media frequency.</a:t>
            </a:r>
            <a:endParaRPr lang="LID4096" sz="10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1AF5B80-6473-2896-C6D5-90BA66FA8934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512731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Feel-good</a:t>
            </a:r>
            <a:r>
              <a:rPr lang="en-GB" sz="2400" b="1" dirty="0"/>
              <a:t> audio ads m</a:t>
            </a:r>
            <a:r>
              <a:rPr lang="en-BE" sz="2400" b="1" dirty="0" err="1"/>
              <a:t>ake</a:t>
            </a:r>
            <a:r>
              <a:rPr lang="en-BE" sz="2400" b="1" dirty="0"/>
              <a:t> ad campaigns more famous</a:t>
            </a:r>
            <a:endParaRPr lang="en-GB" sz="2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ED105D-F60A-9444-90E6-B62FB2F53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102E7DA-DE83-DA53-2923-437EFF3C6AF5}"/>
              </a:ext>
            </a:extLst>
          </p:cNvPr>
          <p:cNvSpPr txBox="1">
            <a:spLocks/>
          </p:cNvSpPr>
          <p:nvPr/>
        </p:nvSpPr>
        <p:spPr>
          <a:xfrm>
            <a:off x="8278883" y="1761844"/>
            <a:ext cx="3573482" cy="398384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400" b="1" dirty="0"/>
              <a:t>Radio campaigns that created more positive emotion</a:t>
            </a:r>
            <a:r>
              <a:rPr lang="en-BE" sz="1400" b="1" dirty="0"/>
              <a:t> </a:t>
            </a:r>
            <a:r>
              <a:rPr lang="en-GB" sz="1400" b="1" dirty="0"/>
              <a:t>see large</a:t>
            </a:r>
            <a:r>
              <a:rPr lang="en-BE" sz="1400" b="1" dirty="0"/>
              <a:t> </a:t>
            </a:r>
            <a:r>
              <a:rPr lang="en-GB" sz="1400" b="1" dirty="0"/>
              <a:t>increases in Word-of-Mouth and</a:t>
            </a:r>
            <a:r>
              <a:rPr lang="en-BE" sz="1400" b="1" dirty="0"/>
              <a:t> </a:t>
            </a:r>
            <a:r>
              <a:rPr lang="en-GB" sz="1400" b="1" dirty="0"/>
              <a:t>Sharing on Social uplifts.</a:t>
            </a:r>
            <a:endParaRPr lang="en-BE" sz="1400" b="1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400" b="1" dirty="0"/>
              <a:t>This made the</a:t>
            </a:r>
            <a:r>
              <a:rPr lang="en-BE" sz="1400" b="1" dirty="0"/>
              <a:t> </a:t>
            </a:r>
            <a:r>
              <a:rPr lang="en-GB" sz="1400" b="1" dirty="0"/>
              <a:t>campaign feel bigger than it was, an indication of a fame effect.</a:t>
            </a:r>
            <a:endParaRPr lang="en-BE" sz="1400" b="1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BE" sz="1400" b="1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BE" sz="1400" b="1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BE" sz="1200" b="1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BE" sz="900" dirty="0"/>
              <a:t>* </a:t>
            </a:r>
            <a:r>
              <a:rPr lang="en-GB" sz="900" i="1" dirty="0">
                <a:cs typeface="Times New Roman" panose="02020603050405020304" pitchFamily="18" charset="0"/>
              </a:rPr>
              <a:t>The Star Rating is based on how positively listeners respond to the ad. It predicts</a:t>
            </a:r>
            <a:r>
              <a:rPr lang="en-BE" sz="900" i="1" dirty="0">
                <a:cs typeface="Times New Roman" panose="02020603050405020304" pitchFamily="18" charset="0"/>
              </a:rPr>
              <a:t> </a:t>
            </a:r>
            <a:r>
              <a:rPr lang="en-GB" sz="900" i="1" dirty="0">
                <a:cs typeface="Times New Roman" panose="02020603050405020304" pitchFamily="18" charset="0"/>
              </a:rPr>
              <a:t>the potential of an ad to contribute to long-term brand growth and runs from 1- to</a:t>
            </a:r>
            <a:r>
              <a:rPr lang="en-BE" sz="900" i="1" dirty="0">
                <a:cs typeface="Times New Roman" panose="02020603050405020304" pitchFamily="18" charset="0"/>
              </a:rPr>
              <a:t> </a:t>
            </a:r>
            <a:r>
              <a:rPr lang="en-GB" sz="900" i="1" dirty="0">
                <a:cs typeface="Times New Roman" panose="02020603050405020304" pitchFamily="18" charset="0"/>
              </a:rPr>
              <a:t>5-Stars. The higher the Star Rating, the more brands should invest in and build</a:t>
            </a:r>
            <a:r>
              <a:rPr lang="en-BE" sz="900" i="1" dirty="0">
                <a:cs typeface="Times New Roman" panose="02020603050405020304" pitchFamily="18" charset="0"/>
              </a:rPr>
              <a:t> </a:t>
            </a:r>
            <a:r>
              <a:rPr lang="en-GB" sz="900" i="1" dirty="0">
                <a:cs typeface="Times New Roman" panose="02020603050405020304" pitchFamily="18" charset="0"/>
              </a:rPr>
              <a:t>campaigns around the ad</a:t>
            </a:r>
            <a:r>
              <a:rPr lang="en-BE" sz="900" i="1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3977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97B0EA-B708-DA48-8315-F97A70C44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b="11206"/>
          <a:stretch/>
        </p:blipFill>
        <p:spPr>
          <a:xfrm>
            <a:off x="0" y="0"/>
            <a:ext cx="12192000" cy="63048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AA4981B-C52F-B574-8FC6-874D26E477D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7EDC6E-3066-EA44-7555-8E1075CB9629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BF034A9-C7F8-9B7B-9935-B3ACCAA113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7F10D1-B322-1951-A4D4-1D5E98A84A1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BF4F0A-6D2A-2700-2BD1-2C87F0B7AC0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7659951-6D11-3729-B571-1935F77ADD1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3C82C37-339C-CB77-1668-1CB460DC122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B0DE67-9CB6-1C32-4EAD-11482595DC7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6BC56-A279-BB85-362E-8C8622285AD1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B61F22-B25A-4FCA-AA6A-BB0BA4D22CB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0CEA9C-5CE9-F893-ECFB-FC92573DA5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544C0CE-C34C-A57B-E6EC-84B9FEFA966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B3B3FD7-4922-8E84-52D9-01BD516A38E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F120FA-8F76-4534-8A03-A21F366A05D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83F8B2-40F4-B573-E820-ED3634EAA82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3ACF2F2-A783-56F3-D575-BD97129C5F94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5C01884-E36F-FE47-E6B1-8F5C1676AC9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2E1BC86-52F9-584C-7457-8AA2A84DE56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A5C6AA-2132-E1E4-171B-3E21041DD4FA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E3785E-8C7B-3EEC-3FAA-E4699A85547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BF4548-ED7B-7894-8311-FAFB6CC6C616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190CAED-0310-5991-90F5-30631318F5A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DFA7001-CF67-E85B-4BBC-34A2844C8E0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66CD38-7BDD-C59C-45B5-0435E00F32A6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FF8004-D9ED-BAA2-66D5-63138404AF9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8A2E1E8-D55C-3981-F09E-C7758860E39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2102C-1965-782E-2483-56424F0D9BE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B7F2A9A-9396-822B-CF8D-8ACE8C33129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69C101-5644-3BDC-A7F8-9FB0F425C0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6789D92-B542-3FBC-FC06-492444A7E00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CBD74B-3AB9-E97C-9ACE-82A6003C129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CE462D0-1E26-FB0A-340E-F7BA20901B2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2176E58-556F-833B-58D1-B1A5A383EEC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BA3D766-91FA-F200-7B77-CF479B5C7AB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A74E04-3C8E-A7AB-0233-267CDFE9669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A1721-421D-A700-9751-FB719A3E068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E073BE-1435-4B17-0D52-D6A9A2B95BA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C17C11-89A9-2794-6B9A-451E8CDC834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A54C19B-8BB4-6A7B-C88B-E042196CCF0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535C26-F501-9021-F127-BBE7418BB3B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3E3288C-C60D-8921-F983-67BC0217C5E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0A2F1D-A527-E905-DA68-72C2C566DEB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29CB2B-97BC-0BA8-A41E-758B530E6D2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D4264-7B04-EE0F-2BAA-77467B2B2C3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2B4309F-62B0-104A-15AF-728478F8C92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DC5C7A-1F08-2440-CC53-A0BA81D1132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3E24133-7564-E4BE-0286-BA2D904D4FA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A1E7CE-AD24-CC8D-5042-7D4D39A48D9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D09253-C786-BCBF-F444-8D44C366B18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F39D37-7BB6-41D8-D593-E63B5ABB19F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69847B-8350-6AB6-25E3-8FBE463EA17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2FEB7-52D6-233B-58D0-F5653A7D9DF0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D0AC59-C209-7830-D67B-6B179B79A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81E854-CC24-2EB8-C6B3-E2322C7E97EA}"/>
              </a:ext>
            </a:extLst>
          </p:cNvPr>
          <p:cNvSpPr/>
          <p:nvPr/>
        </p:nvSpPr>
        <p:spPr>
          <a:xfrm>
            <a:off x="1" y="2892961"/>
            <a:ext cx="6094415" cy="341191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8833B-A745-8D61-974F-C46638FE49C6}"/>
              </a:ext>
            </a:extLst>
          </p:cNvPr>
          <p:cNvSpPr txBox="1"/>
          <p:nvPr/>
        </p:nvSpPr>
        <p:spPr>
          <a:xfrm>
            <a:off x="349928" y="3128597"/>
            <a:ext cx="5423855" cy="29238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en-BE" sz="40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Attention &amp; memory</a:t>
            </a:r>
          </a:p>
          <a:p>
            <a:pPr>
              <a:spcAft>
                <a:spcPts val="1200"/>
              </a:spcAft>
            </a:pPr>
            <a:r>
              <a:rPr lang="en-GB" sz="2400" spc="2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</a:t>
            </a:r>
            <a:endParaRPr lang="en-BE" sz="2400" spc="200" dirty="0">
              <a:solidFill>
                <a:schemeClr val="bg1"/>
              </a:solidFill>
              <a:latin typeface="+mj-lt"/>
              <a:sym typeface="Wingdings 2" panose="05020102010507070707" pitchFamily="18" charset="2"/>
            </a:endParaRPr>
          </a:p>
          <a:p>
            <a:pPr algn="just">
              <a:spcAft>
                <a:spcPts val="600"/>
              </a:spcAft>
            </a:pPr>
            <a:r>
              <a:rPr lang="en-GB" sz="2000" spc="60" dirty="0">
                <a:solidFill>
                  <a:schemeClr val="bg1"/>
                </a:solidFill>
                <a:latin typeface="+mj-lt"/>
              </a:rPr>
              <a:t>Radio drives attention, nurturing brand memory and recall, thereby enhancing overall brand performance.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8AFA40-2479-9052-C8B1-B3B58B0E5183}"/>
              </a:ext>
            </a:extLst>
          </p:cNvPr>
          <p:cNvSpPr/>
          <p:nvPr/>
        </p:nvSpPr>
        <p:spPr>
          <a:xfrm>
            <a:off x="0" y="1870328"/>
            <a:ext cx="1149531" cy="10226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26387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4A92D3-90F0-6984-9FFE-C005694DCD81}"/>
              </a:ext>
            </a:extLst>
          </p:cNvPr>
          <p:cNvSpPr/>
          <p:nvPr/>
        </p:nvSpPr>
        <p:spPr>
          <a:xfrm>
            <a:off x="418345" y="1761844"/>
            <a:ext cx="7556073" cy="38686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4726800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3. Attention &amp; memory</a:t>
            </a: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7939249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Audio</a:t>
            </a:r>
            <a:r>
              <a:rPr lang="en-GB" sz="2400" b="1" dirty="0"/>
              <a:t> ads stimulate high levels of attention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EB42410-9C3C-E9B9-F75C-F76EE6C14F37}"/>
              </a:ext>
            </a:extLst>
          </p:cNvPr>
          <p:cNvSpPr txBox="1">
            <a:spLocks/>
          </p:cNvSpPr>
          <p:nvPr/>
        </p:nvSpPr>
        <p:spPr>
          <a:xfrm>
            <a:off x="722810" y="1933191"/>
            <a:ext cx="6857789" cy="3461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600" b="1" dirty="0">
                <a:latin typeface="+mj-lt"/>
                <a:cs typeface="Times New Roman" panose="02020603050405020304" pitchFamily="18" charset="0"/>
              </a:rPr>
              <a:t>Average attentive seconds per (000) – APM</a:t>
            </a:r>
            <a:r>
              <a:rPr lang="en-BE" sz="1600" b="1" dirty="0">
                <a:latin typeface="+mj-lt"/>
                <a:cs typeface="Times New Roman" panose="02020603050405020304" pitchFamily="18" charset="0"/>
              </a:rPr>
              <a:t>*</a:t>
            </a:r>
            <a:endParaRPr lang="it-IT" sz="1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1EACC13-2D73-9D50-1E3E-E8DE3C8C68B7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en-BE" sz="1000" i="1" dirty="0" err="1">
                <a:latin typeface="+mj-lt"/>
                <a:cs typeface="Times New Roman" panose="02020603050405020304" pitchFamily="18" charset="0"/>
              </a:rPr>
              <a:t>dentsu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 Attention Economy Study - Lumen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, 2023 (U.S.)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B754D54-BC4C-51B9-E8F4-65EEA7B507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176144"/>
              </p:ext>
            </p:extLst>
          </p:nvPr>
        </p:nvGraphicFramePr>
        <p:xfrm>
          <a:off x="600406" y="2279311"/>
          <a:ext cx="7102596" cy="3235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CCEE0BC1-3BE7-8EE1-6996-1DD9D74DD6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-15" r="18946" b="59"/>
          <a:stretch/>
        </p:blipFill>
        <p:spPr>
          <a:xfrm>
            <a:off x="8281894" y="-2796"/>
            <a:ext cx="3910106" cy="3871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663BB9-92FA-AE24-0970-CBA430767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371" y="88342"/>
            <a:ext cx="538386" cy="538386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9AD9BC1-50A6-30C1-D20E-AD9E985561EC}"/>
              </a:ext>
            </a:extLst>
          </p:cNvPr>
          <p:cNvSpPr txBox="1">
            <a:spLocks/>
          </p:cNvSpPr>
          <p:nvPr/>
        </p:nvSpPr>
        <p:spPr>
          <a:xfrm>
            <a:off x="8198919" y="5300621"/>
            <a:ext cx="3573482" cy="75879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BE" sz="1000" i="1" dirty="0">
                <a:latin typeface="+mj-lt"/>
                <a:cs typeface="Times New Roman" panose="02020603050405020304" pitchFamily="18" charset="0"/>
              </a:rPr>
              <a:t>*APM (</a:t>
            </a:r>
            <a:r>
              <a:rPr lang="it-IT" sz="1000" i="1" dirty="0">
                <a:latin typeface="+mj-lt"/>
                <a:cs typeface="Times New Roman" panose="02020603050405020304" pitchFamily="18" charset="0"/>
              </a:rPr>
              <a:t>Attentive seconds per 1000 impressions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)= 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Per 1000 billable impressions served, how many seconds of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attention to my advertising should I expect to receive</a:t>
            </a:r>
            <a:r>
              <a:rPr lang="en-BE" sz="1000" i="1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2799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14337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4726800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3. Attention &amp; memory</a:t>
            </a: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7939249" cy="87934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Radio and podcasts ads have the most cost-efficient attention CPM</a:t>
            </a:r>
            <a:endParaRPr lang="en-GB" sz="24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44C82E-D065-6A26-51DF-0CDD9B021E98}"/>
              </a:ext>
            </a:extLst>
          </p:cNvPr>
          <p:cNvSpPr/>
          <p:nvPr/>
        </p:nvSpPr>
        <p:spPr>
          <a:xfrm>
            <a:off x="418345" y="2190272"/>
            <a:ext cx="7556073" cy="344017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EB42410-9C3C-E9B9-F75C-F76EE6C14F37}"/>
              </a:ext>
            </a:extLst>
          </p:cNvPr>
          <p:cNvSpPr txBox="1">
            <a:spLocks/>
          </p:cNvSpPr>
          <p:nvPr/>
        </p:nvSpPr>
        <p:spPr>
          <a:xfrm>
            <a:off x="722810" y="2349719"/>
            <a:ext cx="6857789" cy="3461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-BE" sz="1600" b="1" dirty="0">
                <a:latin typeface="+mj-lt"/>
                <a:cs typeface="Times New Roman" panose="02020603050405020304" pitchFamily="18" charset="0"/>
              </a:rPr>
              <a:t>Attention CPM (</a:t>
            </a:r>
            <a:r>
              <a:rPr lang="fr-BE" sz="1600" b="1" dirty="0" err="1">
                <a:latin typeface="+mj-lt"/>
                <a:cs typeface="Times New Roman" panose="02020603050405020304" pitchFamily="18" charset="0"/>
              </a:rPr>
              <a:t>aCPM</a:t>
            </a:r>
            <a:r>
              <a:rPr lang="en-BE" sz="1600" b="1" dirty="0">
                <a:latin typeface="+mj-lt"/>
                <a:cs typeface="Times New Roman" panose="02020603050405020304" pitchFamily="18" charset="0"/>
              </a:rPr>
              <a:t>*</a:t>
            </a:r>
            <a:r>
              <a:rPr lang="fr-BE" sz="1600" b="1" dirty="0"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1EACC13-2D73-9D50-1E3E-E8DE3C8C68B7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en-BE" sz="1000" i="1" dirty="0" err="1">
                <a:latin typeface="+mj-lt"/>
                <a:cs typeface="Times New Roman" panose="02020603050405020304" pitchFamily="18" charset="0"/>
              </a:rPr>
              <a:t>dentsu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 Attention Economy Study - Lumen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, 2023 (U.S.)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B754D54-BC4C-51B9-E8F4-65EEA7B507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879500"/>
              </p:ext>
            </p:extLst>
          </p:nvPr>
        </p:nvGraphicFramePr>
        <p:xfrm>
          <a:off x="600406" y="2664165"/>
          <a:ext cx="7102596" cy="2850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02578116-413B-C8FD-36F0-398B55712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9" r="10106"/>
          <a:stretch/>
        </p:blipFill>
        <p:spPr>
          <a:xfrm>
            <a:off x="8278883" y="1"/>
            <a:ext cx="3910106" cy="3869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364C1-A4FA-BD52-CA66-5A10F2E24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371" y="88342"/>
            <a:ext cx="538386" cy="53838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5A5C03-8EC1-288B-B68A-BCED7FCECFD3}"/>
              </a:ext>
            </a:extLst>
          </p:cNvPr>
          <p:cNvSpPr txBox="1">
            <a:spLocks/>
          </p:cNvSpPr>
          <p:nvPr/>
        </p:nvSpPr>
        <p:spPr>
          <a:xfrm>
            <a:off x="8198919" y="5300621"/>
            <a:ext cx="3573482" cy="42870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BE" sz="1050" dirty="0"/>
              <a:t>*</a:t>
            </a:r>
            <a:r>
              <a:rPr lang="en-GB" sz="1000" i="1" dirty="0" err="1">
                <a:latin typeface="+mj-lt"/>
                <a:cs typeface="Times New Roman" panose="02020603050405020304" pitchFamily="18" charset="0"/>
              </a:rPr>
              <a:t>aCPM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= how much does it cost to generate 1000 seconds of attention to advertising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7256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62539B-E82D-4C62-8F8C-7AAE92C81DDB}"/>
              </a:ext>
            </a:extLst>
          </p:cNvPr>
          <p:cNvSpPr/>
          <p:nvPr/>
        </p:nvSpPr>
        <p:spPr>
          <a:xfrm>
            <a:off x="418345" y="1761844"/>
            <a:ext cx="7556073" cy="38686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9377B9-78A3-FE2B-9E53-A4964CCEF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3" t="-49" r="18418" b="427"/>
          <a:stretch/>
        </p:blipFill>
        <p:spPr>
          <a:xfrm>
            <a:off x="8278883" y="-2796"/>
            <a:ext cx="3913117" cy="56332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4726800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3. Attention &amp; memory</a:t>
            </a: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EB42410-9C3C-E9B9-F75C-F76EE6C14F37}"/>
              </a:ext>
            </a:extLst>
          </p:cNvPr>
          <p:cNvSpPr txBox="1">
            <a:spLocks/>
          </p:cNvSpPr>
          <p:nvPr/>
        </p:nvSpPr>
        <p:spPr>
          <a:xfrm>
            <a:off x="722810" y="1935618"/>
            <a:ext cx="6857789" cy="61696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b="1" dirty="0">
                <a:latin typeface="+mj-lt"/>
                <a:cs typeface="Times New Roman" panose="02020603050405020304" pitchFamily="18" charset="0"/>
              </a:rPr>
              <a:t>When compared to digital, </a:t>
            </a:r>
            <a:r>
              <a:rPr lang="en-BE" sz="1600" b="1" dirty="0">
                <a:latin typeface="+mj-lt"/>
                <a:cs typeface="Times New Roman" panose="02020603050405020304" pitchFamily="18" charset="0"/>
              </a:rPr>
              <a:t>radio listeners remember more brands and mention them more often</a:t>
            </a:r>
            <a:endParaRPr lang="fr-BE" sz="1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1EACC13-2D73-9D50-1E3E-E8DE3C8C68B7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The Paradox of Media Planning / Advertising Effectiveness Study – AERC, 2023 (Spain)</a:t>
            </a:r>
            <a:endParaRPr lang="LID4096" sz="10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9F4E6E3-B236-42D5-8F47-A31A7CB51FF0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7939249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Au</a:t>
            </a:r>
            <a:r>
              <a:rPr lang="en-GB" sz="2400" b="1" dirty="0" err="1"/>
              <a:t>dio</a:t>
            </a:r>
            <a:r>
              <a:rPr lang="en-GB" sz="2400" b="1" dirty="0"/>
              <a:t> </a:t>
            </a:r>
            <a:r>
              <a:rPr lang="en-BE" sz="2400" b="1" dirty="0"/>
              <a:t>generates greater brand recall</a:t>
            </a:r>
            <a:endParaRPr lang="en-GB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27F5E-9089-75D6-ADD0-7517678D2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371" y="88342"/>
            <a:ext cx="538386" cy="53838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5EC6409-9A85-4FA4-FE3E-FC118CD02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955697"/>
              </p:ext>
            </p:extLst>
          </p:nvPr>
        </p:nvGraphicFramePr>
        <p:xfrm>
          <a:off x="722810" y="3180830"/>
          <a:ext cx="3327981" cy="1875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981">
                  <a:extLst>
                    <a:ext uri="{9D8B030D-6E8A-4147-A177-3AD203B41FA5}">
                      <a16:colId xmlns:a16="http://schemas.microsoft.com/office/drawing/2014/main" val="2775443611"/>
                    </a:ext>
                  </a:extLst>
                </a:gridCol>
              </a:tblGrid>
              <a:tr h="625033">
                <a:tc>
                  <a:txBody>
                    <a:bodyPr/>
                    <a:lstStyle/>
                    <a:p>
                      <a:pPr algn="ctr"/>
                      <a:r>
                        <a:rPr lang="en-BE" dirty="0">
                          <a:solidFill>
                            <a:srgbClr val="D55DD1"/>
                          </a:solidFill>
                        </a:rPr>
                        <a:t>223</a:t>
                      </a:r>
                    </a:p>
                    <a:p>
                      <a:pPr algn="ctr"/>
                      <a:r>
                        <a:rPr lang="en-BE" sz="1400" b="0" dirty="0">
                          <a:solidFill>
                            <a:schemeClr val="tx1"/>
                          </a:solidFill>
                        </a:rPr>
                        <a:t>BRANDS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359078"/>
                  </a:ext>
                </a:extLst>
              </a:tr>
              <a:tr h="625033">
                <a:tc>
                  <a:txBody>
                    <a:bodyPr/>
                    <a:lstStyle/>
                    <a:p>
                      <a:pPr algn="ctr"/>
                      <a:r>
                        <a:rPr lang="en-BE" b="1" dirty="0">
                          <a:solidFill>
                            <a:srgbClr val="D55DD1"/>
                          </a:solidFill>
                        </a:rPr>
                        <a:t>785</a:t>
                      </a:r>
                    </a:p>
                    <a:p>
                      <a:pPr algn="ctr"/>
                      <a:r>
                        <a:rPr lang="en-BE" sz="1400" b="0" dirty="0">
                          <a:solidFill>
                            <a:schemeClr val="tx1"/>
                          </a:solidFill>
                        </a:rPr>
                        <a:t>MENTIONS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009478"/>
                  </a:ext>
                </a:extLst>
              </a:tr>
              <a:tr h="625033">
                <a:tc>
                  <a:txBody>
                    <a:bodyPr/>
                    <a:lstStyle/>
                    <a:p>
                      <a:pPr algn="ctr"/>
                      <a:r>
                        <a:rPr lang="en-BE" b="1" dirty="0">
                          <a:solidFill>
                            <a:srgbClr val="D55DD1"/>
                          </a:solidFill>
                        </a:rPr>
                        <a:t>3.5</a:t>
                      </a:r>
                    </a:p>
                    <a:p>
                      <a:pPr algn="ctr"/>
                      <a:r>
                        <a:rPr lang="en-BE" sz="1400" b="0" dirty="0">
                          <a:solidFill>
                            <a:schemeClr val="tx1"/>
                          </a:solidFill>
                        </a:rPr>
                        <a:t>MENTIONS X BRAND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528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79758D5-E85E-221A-6E28-F326E6C05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163456"/>
              </p:ext>
            </p:extLst>
          </p:nvPr>
        </p:nvGraphicFramePr>
        <p:xfrm>
          <a:off x="4355256" y="3180830"/>
          <a:ext cx="3327981" cy="1875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981">
                  <a:extLst>
                    <a:ext uri="{9D8B030D-6E8A-4147-A177-3AD203B41FA5}">
                      <a16:colId xmlns:a16="http://schemas.microsoft.com/office/drawing/2014/main" val="2775443611"/>
                    </a:ext>
                  </a:extLst>
                </a:gridCol>
              </a:tblGrid>
              <a:tr h="625033">
                <a:tc>
                  <a:txBody>
                    <a:bodyPr/>
                    <a:lstStyle/>
                    <a:p>
                      <a:pPr algn="ctr"/>
                      <a:r>
                        <a:rPr lang="en-BE" dirty="0">
                          <a:solidFill>
                            <a:schemeClr val="tx1"/>
                          </a:solidFill>
                        </a:rPr>
                        <a:t>204</a:t>
                      </a:r>
                    </a:p>
                    <a:p>
                      <a:pPr algn="ctr"/>
                      <a:r>
                        <a:rPr lang="en-BE" sz="1400" b="0" dirty="0">
                          <a:solidFill>
                            <a:schemeClr val="tx1"/>
                          </a:solidFill>
                        </a:rPr>
                        <a:t>BRANDS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359078"/>
                  </a:ext>
                </a:extLst>
              </a:tr>
              <a:tr h="625033">
                <a:tc>
                  <a:txBody>
                    <a:bodyPr/>
                    <a:lstStyle/>
                    <a:p>
                      <a:pPr algn="ctr"/>
                      <a:r>
                        <a:rPr lang="en-BE" b="1" dirty="0">
                          <a:solidFill>
                            <a:schemeClr val="tx1"/>
                          </a:solidFill>
                        </a:rPr>
                        <a:t>354</a:t>
                      </a:r>
                    </a:p>
                    <a:p>
                      <a:pPr algn="ctr"/>
                      <a:r>
                        <a:rPr lang="en-BE" sz="1400" b="0" dirty="0">
                          <a:solidFill>
                            <a:schemeClr val="tx1"/>
                          </a:solidFill>
                        </a:rPr>
                        <a:t>MENTIONS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009478"/>
                  </a:ext>
                </a:extLst>
              </a:tr>
              <a:tr h="625033">
                <a:tc>
                  <a:txBody>
                    <a:bodyPr/>
                    <a:lstStyle/>
                    <a:p>
                      <a:pPr algn="ctr"/>
                      <a:r>
                        <a:rPr lang="en-BE" b="1" dirty="0">
                          <a:solidFill>
                            <a:schemeClr val="tx1"/>
                          </a:solidFill>
                        </a:rPr>
                        <a:t>1.7</a:t>
                      </a:r>
                    </a:p>
                    <a:p>
                      <a:pPr algn="ctr"/>
                      <a:r>
                        <a:rPr lang="en-BE" sz="1400" b="0" dirty="0">
                          <a:solidFill>
                            <a:schemeClr val="tx1"/>
                          </a:solidFill>
                        </a:rPr>
                        <a:t>MENTIONS X BRAND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52801"/>
                  </a:ext>
                </a:extLst>
              </a:tr>
            </a:tbl>
          </a:graphicData>
        </a:graphic>
      </p:graphicFrame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B627E14-053B-4ECA-6B92-4B696E000CA8}"/>
              </a:ext>
            </a:extLst>
          </p:cNvPr>
          <p:cNvSpPr txBox="1">
            <a:spLocks/>
          </p:cNvSpPr>
          <p:nvPr/>
        </p:nvSpPr>
        <p:spPr>
          <a:xfrm>
            <a:off x="4355256" y="5173350"/>
            <a:ext cx="3327981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dirty="0">
                <a:latin typeface="+mj-lt"/>
                <a:cs typeface="Times New Roman" panose="02020603050405020304" pitchFamily="18" charset="0"/>
              </a:rPr>
              <a:t>Digital: </a:t>
            </a:r>
            <a:r>
              <a:rPr lang="LID4096" sz="1000" dirty="0">
                <a:latin typeface="+mj-lt"/>
                <a:cs typeface="Times New Roman" panose="02020603050405020304" pitchFamily="18" charset="0"/>
              </a:rPr>
              <a:t>hyperfragmented memory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3106AA7-E4BA-ED8C-009F-E10BAC14E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3925" y="2596302"/>
            <a:ext cx="285750" cy="4762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221C227-813A-DE68-4599-872C301B9A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71596" y="2661647"/>
            <a:ext cx="4953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53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4724843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3. Attention &amp; memory</a:t>
            </a: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696856" cy="87934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b="1" dirty="0"/>
              <a:t>Audio is a powerful influencer whether you are paying attention or </a:t>
            </a:r>
            <a:r>
              <a:rPr lang="en-BE" sz="2400" b="1" dirty="0"/>
              <a:t>not</a:t>
            </a:r>
            <a:r>
              <a:rPr lang="en-GB" sz="2400" b="1" dirty="0"/>
              <a:t>. You simply can’t shut your ears!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44C82E-D065-6A26-51DF-0CDD9B021E98}"/>
              </a:ext>
            </a:extLst>
          </p:cNvPr>
          <p:cNvSpPr/>
          <p:nvPr/>
        </p:nvSpPr>
        <p:spPr>
          <a:xfrm>
            <a:off x="418345" y="2190272"/>
            <a:ext cx="11354056" cy="344017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EB42410-9C3C-E9B9-F75C-F76EE6C14F37}"/>
              </a:ext>
            </a:extLst>
          </p:cNvPr>
          <p:cNvSpPr txBox="1">
            <a:spLocks/>
          </p:cNvSpPr>
          <p:nvPr/>
        </p:nvSpPr>
        <p:spPr>
          <a:xfrm>
            <a:off x="722810" y="2349719"/>
            <a:ext cx="10745290" cy="3461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600" b="1" dirty="0">
                <a:latin typeface="+mj-lt"/>
                <a:cs typeface="Times New Roman" panose="02020603050405020304" pitchFamily="18" charset="0"/>
              </a:rPr>
              <a:t>Percentage of brands correctly recalled</a:t>
            </a:r>
            <a:endParaRPr lang="fr-BE" sz="1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1EACC13-2D73-9D50-1E3E-E8DE3C8C68B7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Sound Check: Ears Wide Open – </a:t>
            </a:r>
            <a:r>
              <a:rPr lang="en-BE" sz="1000" i="1" dirty="0" err="1">
                <a:latin typeface="+mj-lt"/>
                <a:cs typeface="Times New Roman" panose="02020603050405020304" pitchFamily="18" charset="0"/>
              </a:rPr>
              <a:t>Neurolab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, 2023 (U.S.)</a:t>
            </a:r>
            <a:endParaRPr lang="LID4096" sz="1000" i="1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8CC16D4-EE11-ACE3-FB40-D52458426F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7016919"/>
              </p:ext>
            </p:extLst>
          </p:nvPr>
        </p:nvGraphicFramePr>
        <p:xfrm>
          <a:off x="1628148" y="2726086"/>
          <a:ext cx="8934450" cy="2761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36335BCB-6FCF-1F93-9D51-6CFF88F4D7E6}"/>
              </a:ext>
            </a:extLst>
          </p:cNvPr>
          <p:cNvSpPr txBox="1">
            <a:spLocks/>
          </p:cNvSpPr>
          <p:nvPr/>
        </p:nvSpPr>
        <p:spPr>
          <a:xfrm>
            <a:off x="722810" y="2824795"/>
            <a:ext cx="1610815" cy="150150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BE" sz="1200" dirty="0"/>
              <a:t>An audio ad playing in the background while respondents were highly distracted still generated 30% recall</a:t>
            </a:r>
            <a:endParaRPr lang="fr-BE" sz="1200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B0EB49E-414E-E193-0C16-48CCA2972954}"/>
              </a:ext>
            </a:extLst>
          </p:cNvPr>
          <p:cNvSpPr txBox="1">
            <a:spLocks/>
          </p:cNvSpPr>
          <p:nvPr/>
        </p:nvSpPr>
        <p:spPr>
          <a:xfrm>
            <a:off x="9857121" y="2824795"/>
            <a:ext cx="1610815" cy="129836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BE" sz="1200" dirty="0"/>
              <a:t>An audio ad that is actively being listened to with no distractions will generate a </a:t>
            </a:r>
            <a:br>
              <a:rPr lang="en-BE" sz="1200" dirty="0"/>
            </a:br>
            <a:r>
              <a:rPr lang="en-BE" sz="1200" dirty="0"/>
              <a:t>78% brand recall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84A400FE-F7D1-792C-367A-358A6000651D}"/>
              </a:ext>
            </a:extLst>
          </p:cNvPr>
          <p:cNvSpPr/>
          <p:nvPr/>
        </p:nvSpPr>
        <p:spPr>
          <a:xfrm rot="3600000">
            <a:off x="4357630" y="3332412"/>
            <a:ext cx="557269" cy="709188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89C831FB-45ED-7390-6EB0-E151051ADA38}"/>
              </a:ext>
            </a:extLst>
          </p:cNvPr>
          <p:cNvSpPr/>
          <p:nvPr/>
        </p:nvSpPr>
        <p:spPr>
          <a:xfrm rot="3600000">
            <a:off x="7286440" y="2895592"/>
            <a:ext cx="557269" cy="709188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A3C02-A799-8DD9-56A1-245FF78DF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55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6D32F8-C337-DA9B-BC64-03C923C21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976"/>
          <a:stretch/>
        </p:blipFill>
        <p:spPr>
          <a:xfrm>
            <a:off x="0" y="0"/>
            <a:ext cx="12192000" cy="63048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AA4981B-C52F-B574-8FC6-874D26E477D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7EDC6E-3066-EA44-7555-8E1075CB9629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BF034A9-C7F8-9B7B-9935-B3ACCAA113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7F10D1-B322-1951-A4D4-1D5E98A84A1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BF4F0A-6D2A-2700-2BD1-2C87F0B7AC0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7659951-6D11-3729-B571-1935F77ADD1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3C82C37-339C-CB77-1668-1CB460DC122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B0DE67-9CB6-1C32-4EAD-11482595DC7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6BC56-A279-BB85-362E-8C8622285AD1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B61F22-B25A-4FCA-AA6A-BB0BA4D22CB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0CEA9C-5CE9-F893-ECFB-FC92573DA5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544C0CE-C34C-A57B-E6EC-84B9FEFA966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B3B3FD7-4922-8E84-52D9-01BD516A38E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F120FA-8F76-4534-8A03-A21F366A05D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83F8B2-40F4-B573-E820-ED3634EAA82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3ACF2F2-A783-56F3-D575-BD97129C5F94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5C01884-E36F-FE47-E6B1-8F5C1676AC9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2E1BC86-52F9-584C-7457-8AA2A84DE56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A5C6AA-2132-E1E4-171B-3E21041DD4FA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E3785E-8C7B-3EEC-3FAA-E4699A85547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BF4548-ED7B-7894-8311-FAFB6CC6C616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190CAED-0310-5991-90F5-30631318F5A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DFA7001-CF67-E85B-4BBC-34A2844C8E0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66CD38-7BDD-C59C-45B5-0435E00F32A6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FF8004-D9ED-BAA2-66D5-63138404AF9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8A2E1E8-D55C-3981-F09E-C7758860E39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2102C-1965-782E-2483-56424F0D9BE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B7F2A9A-9396-822B-CF8D-8ACE8C33129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69C101-5644-3BDC-A7F8-9FB0F425C0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6789D92-B542-3FBC-FC06-492444A7E00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CBD74B-3AB9-E97C-9ACE-82A6003C129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CE462D0-1E26-FB0A-340E-F7BA20901B2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2176E58-556F-833B-58D1-B1A5A383EEC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BA3D766-91FA-F200-7B77-CF479B5C7AB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A74E04-3C8E-A7AB-0233-267CDFE9669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A1721-421D-A700-9751-FB719A3E068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E073BE-1435-4B17-0D52-D6A9A2B95BA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C17C11-89A9-2794-6B9A-451E8CDC834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A54C19B-8BB4-6A7B-C88B-E042196CCF0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535C26-F501-9021-F127-BBE7418BB3B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3E3288C-C60D-8921-F983-67BC0217C5E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0A2F1D-A527-E905-DA68-72C2C566DEB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29CB2B-97BC-0BA8-A41E-758B530E6D2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D4264-7B04-EE0F-2BAA-77467B2B2C3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2B4309F-62B0-104A-15AF-728478F8C92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DC5C7A-1F08-2440-CC53-A0BA81D1132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3E24133-7564-E4BE-0286-BA2D904D4FA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A1E7CE-AD24-CC8D-5042-7D4D39A48D9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D09253-C786-BCBF-F444-8D44C366B18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F39D37-7BB6-41D8-D593-E63B5ABB19F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69847B-8350-6AB6-25E3-8FBE463EA17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2FEB7-52D6-233B-58D0-F5653A7D9DF0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D0AC59-C209-7830-D67B-6B179B79A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81E854-CC24-2EB8-C6B3-E2322C7E97EA}"/>
              </a:ext>
            </a:extLst>
          </p:cNvPr>
          <p:cNvSpPr/>
          <p:nvPr/>
        </p:nvSpPr>
        <p:spPr>
          <a:xfrm>
            <a:off x="1" y="2624327"/>
            <a:ext cx="6094415" cy="368055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8833B-A745-8D61-974F-C46638FE49C6}"/>
              </a:ext>
            </a:extLst>
          </p:cNvPr>
          <p:cNvSpPr txBox="1"/>
          <p:nvPr/>
        </p:nvSpPr>
        <p:spPr>
          <a:xfrm>
            <a:off x="349928" y="3359429"/>
            <a:ext cx="5423855" cy="26930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en-BE" sz="40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Creativity &amp; theatre of the mind</a:t>
            </a:r>
          </a:p>
          <a:p>
            <a:pPr>
              <a:spcAft>
                <a:spcPts val="1200"/>
              </a:spcAft>
            </a:pPr>
            <a:r>
              <a:rPr lang="en-GB" sz="2400" spc="2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</a:t>
            </a:r>
            <a:endParaRPr lang="en-BE" sz="2400" spc="200" dirty="0">
              <a:solidFill>
                <a:schemeClr val="bg1"/>
              </a:solidFill>
              <a:latin typeface="+mj-lt"/>
              <a:sym typeface="Wingdings 2" panose="05020102010507070707" pitchFamily="18" charset="2"/>
            </a:endParaRPr>
          </a:p>
          <a:p>
            <a:pPr algn="just">
              <a:spcAft>
                <a:spcPts val="600"/>
              </a:spcAft>
            </a:pPr>
            <a:r>
              <a:rPr lang="en-GB" sz="2000" spc="60" dirty="0">
                <a:solidFill>
                  <a:schemeClr val="bg1"/>
                </a:solidFill>
                <a:latin typeface="+mj-lt"/>
              </a:rPr>
              <a:t>Radio empowers creative storytelling </a:t>
            </a:r>
          </a:p>
          <a:p>
            <a:pPr algn="just">
              <a:spcAft>
                <a:spcPts val="600"/>
              </a:spcAft>
            </a:pPr>
            <a:r>
              <a:rPr lang="en-GB" sz="2000" spc="60" dirty="0">
                <a:solidFill>
                  <a:schemeClr val="bg1"/>
                </a:solidFill>
                <a:latin typeface="+mj-lt"/>
              </a:rPr>
              <a:t>and ignites listeners’ imagination</a:t>
            </a:r>
            <a:endParaRPr lang="en-GB" sz="2000" b="1" spc="6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8AFA40-2479-9052-C8B1-B3B58B0E5183}"/>
              </a:ext>
            </a:extLst>
          </p:cNvPr>
          <p:cNvSpPr/>
          <p:nvPr/>
        </p:nvSpPr>
        <p:spPr>
          <a:xfrm>
            <a:off x="0" y="1601692"/>
            <a:ext cx="1149531" cy="10226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64216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CE055C-7B6E-C4BE-3073-5B61C1109055}"/>
              </a:ext>
            </a:extLst>
          </p:cNvPr>
          <p:cNvCxnSpPr>
            <a:cxnSpLocks/>
          </p:cNvCxnSpPr>
          <p:nvPr/>
        </p:nvCxnSpPr>
        <p:spPr>
          <a:xfrm>
            <a:off x="6101145" y="478465"/>
            <a:ext cx="0" cy="538007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017C49-1024-0E9F-46CC-C593E40BE57E}"/>
              </a:ext>
            </a:extLst>
          </p:cNvPr>
          <p:cNvCxnSpPr>
            <a:cxnSpLocks/>
          </p:cNvCxnSpPr>
          <p:nvPr/>
        </p:nvCxnSpPr>
        <p:spPr>
          <a:xfrm>
            <a:off x="8976754" y="478465"/>
            <a:ext cx="0" cy="538007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063CD1-7058-8A1B-92F1-78D0A5A56A10}"/>
              </a:ext>
            </a:extLst>
          </p:cNvPr>
          <p:cNvCxnSpPr>
            <a:cxnSpLocks/>
          </p:cNvCxnSpPr>
          <p:nvPr/>
        </p:nvCxnSpPr>
        <p:spPr>
          <a:xfrm>
            <a:off x="339633" y="3168502"/>
            <a:ext cx="1151273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4A1452-83A1-01BE-F08F-6E523154EA04}"/>
              </a:ext>
            </a:extLst>
          </p:cNvPr>
          <p:cNvCxnSpPr>
            <a:cxnSpLocks/>
          </p:cNvCxnSpPr>
          <p:nvPr/>
        </p:nvCxnSpPr>
        <p:spPr>
          <a:xfrm>
            <a:off x="3225536" y="478465"/>
            <a:ext cx="0" cy="538007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741CBC1-1D67-4070-0BD0-C5A2CEB4E080}"/>
              </a:ext>
            </a:extLst>
          </p:cNvPr>
          <p:cNvSpPr txBox="1"/>
          <p:nvPr/>
        </p:nvSpPr>
        <p:spPr>
          <a:xfrm>
            <a:off x="339632" y="1130986"/>
            <a:ext cx="2676311" cy="138499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1219170">
              <a:spcBef>
                <a:spcPts val="0"/>
              </a:spcBef>
              <a:defRPr/>
            </a:pPr>
            <a:r>
              <a:rPr lang="en-GB" sz="2800" b="1" dirty="0">
                <a:latin typeface="Montserrat" pitchFamily="2" charset="77"/>
              </a:rPr>
              <a:t>7 ways </a:t>
            </a:r>
            <a:endParaRPr lang="en-BE" sz="2800" b="1" dirty="0">
              <a:latin typeface="Montserrat" pitchFamily="2" charset="77"/>
            </a:endParaRPr>
          </a:p>
          <a:p>
            <a:pPr algn="ctr" defTabSz="1219170">
              <a:spcBef>
                <a:spcPts val="0"/>
              </a:spcBef>
              <a:defRPr/>
            </a:pPr>
            <a:r>
              <a:rPr lang="en-GB" sz="2800" b="1" dirty="0">
                <a:latin typeface="Montserrat" pitchFamily="2" charset="77"/>
              </a:rPr>
              <a:t>radio builds brands</a:t>
            </a:r>
            <a:endParaRPr lang="en-US" sz="2800" b="1" dirty="0"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9FEE74-7FC1-3132-47E8-78069C80E951}"/>
              </a:ext>
            </a:extLst>
          </p:cNvPr>
          <p:cNvSpPr txBox="1"/>
          <p:nvPr/>
        </p:nvSpPr>
        <p:spPr>
          <a:xfrm>
            <a:off x="3349805" y="1536447"/>
            <a:ext cx="2621223" cy="15542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#1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sz="1200" b="1" dirty="0">
                <a:latin typeface="Montserrat" panose="00000500000000000000" pitchFamily="2" charset="0"/>
              </a:rPr>
              <a:t>Trust, engagement and community</a:t>
            </a:r>
            <a:endParaRPr lang="en-BE" sz="1200" b="1" dirty="0">
              <a:latin typeface="Montserrat" panose="00000500000000000000" pitchFamily="2" charset="0"/>
            </a:endParaRP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stands out as a trusted medium that fosters companionship and connection with listeners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BAF7AD-4B35-F071-A7FD-035E6952C69F}"/>
              </a:ext>
            </a:extLst>
          </p:cNvPr>
          <p:cNvSpPr/>
          <p:nvPr/>
        </p:nvSpPr>
        <p:spPr>
          <a:xfrm>
            <a:off x="3430341" y="472298"/>
            <a:ext cx="2466000" cy="94502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5714F5-6C49-DCE0-AE73-BF1E651E043B}"/>
              </a:ext>
            </a:extLst>
          </p:cNvPr>
          <p:cNvSpPr txBox="1"/>
          <p:nvPr/>
        </p:nvSpPr>
        <p:spPr>
          <a:xfrm>
            <a:off x="6228338" y="1536447"/>
            <a:ext cx="2621223" cy="13696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#2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sz="1200" b="1" dirty="0">
                <a:latin typeface="Montserrat" panose="00000500000000000000" pitchFamily="2" charset="0"/>
              </a:rPr>
              <a:t>Emotional connection</a:t>
            </a:r>
            <a:endParaRPr lang="en-BE" sz="1200" b="1" dirty="0">
              <a:latin typeface="Montserrat" panose="00000500000000000000" pitchFamily="2" charset="0"/>
            </a:endParaRP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establishes deep emotional connections with its audience, leaving a lasting impact on brand perception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0E47C1-21EC-D443-86ED-C0EC88037C61}"/>
              </a:ext>
            </a:extLst>
          </p:cNvPr>
          <p:cNvSpPr/>
          <p:nvPr/>
        </p:nvSpPr>
        <p:spPr>
          <a:xfrm>
            <a:off x="6308874" y="472298"/>
            <a:ext cx="2466000" cy="94502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B0061D-7993-4A2E-0D4A-0076093C497C}"/>
              </a:ext>
            </a:extLst>
          </p:cNvPr>
          <p:cNvSpPr txBox="1"/>
          <p:nvPr/>
        </p:nvSpPr>
        <p:spPr>
          <a:xfrm>
            <a:off x="9106871" y="1536447"/>
            <a:ext cx="2621223" cy="13696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#3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sz="1200" b="1" dirty="0">
                <a:latin typeface="Montserrat" panose="00000500000000000000" pitchFamily="2" charset="0"/>
              </a:rPr>
              <a:t>Attention and memory</a:t>
            </a:r>
            <a:endParaRPr lang="en-BE" sz="1200" b="1" dirty="0">
              <a:latin typeface="Montserrat" panose="00000500000000000000" pitchFamily="2" charset="0"/>
            </a:endParaRP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drives attention, nurturing brand memory and recall, thereby enhancing overall brand performance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B2D9CD-104D-3D65-C6D1-2E590DE4D2F5}"/>
              </a:ext>
            </a:extLst>
          </p:cNvPr>
          <p:cNvSpPr/>
          <p:nvPr/>
        </p:nvSpPr>
        <p:spPr>
          <a:xfrm>
            <a:off x="9187407" y="472298"/>
            <a:ext cx="2466000" cy="94502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D24F3A-FB54-4544-5A28-10C595F2FA7E}"/>
              </a:ext>
            </a:extLst>
          </p:cNvPr>
          <p:cNvSpPr txBox="1"/>
          <p:nvPr/>
        </p:nvSpPr>
        <p:spPr>
          <a:xfrm>
            <a:off x="3349805" y="4439704"/>
            <a:ext cx="2621223" cy="15542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#5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sz="1200" b="1" dirty="0">
                <a:latin typeface="Montserrat" panose="00000500000000000000" pitchFamily="2" charset="0"/>
              </a:rPr>
              <a:t>Sonic branding</a:t>
            </a:r>
            <a:endParaRPr lang="en-BE" sz="1200" b="1" dirty="0">
              <a:latin typeface="Montserrat" panose="00000500000000000000" pitchFamily="2" charset="0"/>
            </a:endParaRP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Sonic branding carves a distinctive identity in the auditory landscape, making the brand more memorable in the mind of</a:t>
            </a:r>
            <a:r>
              <a:rPr lang="en-BE" sz="1200" dirty="0">
                <a:latin typeface="Montserrat" panose="00000500000000000000" pitchFamily="2" charset="0"/>
              </a:rPr>
              <a:t> the</a:t>
            </a:r>
            <a:r>
              <a:rPr lang="en-GB" sz="1200" dirty="0">
                <a:latin typeface="Montserrat" panose="00000500000000000000" pitchFamily="2" charset="0"/>
              </a:rPr>
              <a:t> listener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2BC197-34A9-6D88-09F1-F0A9CA1C775C}"/>
              </a:ext>
            </a:extLst>
          </p:cNvPr>
          <p:cNvSpPr/>
          <p:nvPr/>
        </p:nvSpPr>
        <p:spPr>
          <a:xfrm>
            <a:off x="3430341" y="3375555"/>
            <a:ext cx="2466000" cy="94502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D38FCF-37D0-0AE0-5F41-C9DD6E908E3F}"/>
              </a:ext>
            </a:extLst>
          </p:cNvPr>
          <p:cNvSpPr txBox="1"/>
          <p:nvPr/>
        </p:nvSpPr>
        <p:spPr>
          <a:xfrm>
            <a:off x="6228338" y="4439704"/>
            <a:ext cx="2621223" cy="15542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#6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sz="1200" b="1" dirty="0">
                <a:latin typeface="Montserrat" panose="00000500000000000000" pitchFamily="2" charset="0"/>
              </a:rPr>
              <a:t>Brand integration</a:t>
            </a:r>
            <a:endParaRPr lang="en-BE" sz="1200" b="1" dirty="0">
              <a:latin typeface="Montserrat" panose="00000500000000000000" pitchFamily="2" charset="0"/>
            </a:endParaRP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Radio's unique capabilities extend beyond traditional </a:t>
            </a:r>
            <a:br>
              <a:rPr lang="en-BE" sz="1200" dirty="0">
                <a:latin typeface="Montserrat" panose="00000500000000000000" pitchFamily="2" charset="0"/>
              </a:rPr>
            </a:br>
            <a:r>
              <a:rPr lang="en-GB" sz="1200" dirty="0">
                <a:latin typeface="Montserrat" panose="00000500000000000000" pitchFamily="2" charset="0"/>
              </a:rPr>
              <a:t>30-second spots, offering opportunities for creative and original brand experiences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19C9D8E-864D-81BF-8CF3-10008B3F1C10}"/>
              </a:ext>
            </a:extLst>
          </p:cNvPr>
          <p:cNvSpPr/>
          <p:nvPr/>
        </p:nvSpPr>
        <p:spPr>
          <a:xfrm>
            <a:off x="6308874" y="3375555"/>
            <a:ext cx="2466000" cy="94502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DABB6D-AE99-A703-2F9F-00FC6E48F3B9}"/>
              </a:ext>
            </a:extLst>
          </p:cNvPr>
          <p:cNvSpPr txBox="1"/>
          <p:nvPr/>
        </p:nvSpPr>
        <p:spPr>
          <a:xfrm>
            <a:off x="9106871" y="4439704"/>
            <a:ext cx="2621223" cy="15542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#7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sz="1200" b="1" dirty="0">
                <a:latin typeface="Montserrat" panose="00000500000000000000" pitchFamily="2" charset="0"/>
              </a:rPr>
              <a:t>Synergy with other media</a:t>
            </a:r>
            <a:endParaRPr lang="en-BE" sz="1200" b="1" dirty="0">
              <a:latin typeface="Montserrat" panose="00000500000000000000" pitchFamily="2" charset="0"/>
            </a:endParaRP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seamlessly </a:t>
            </a:r>
            <a:r>
              <a:rPr lang="en-BE" sz="1200" dirty="0">
                <a:latin typeface="Montserrat" panose="00000500000000000000" pitchFamily="2" charset="0"/>
              </a:rPr>
              <a:t>amplifies</a:t>
            </a:r>
            <a:r>
              <a:rPr lang="en-GB" sz="1200" dirty="0">
                <a:latin typeface="Montserrat" panose="00000500000000000000" pitchFamily="2" charset="0"/>
              </a:rPr>
              <a:t> other advertising channels. </a:t>
            </a:r>
            <a:br>
              <a:rPr lang="en-BE" sz="1200" dirty="0">
                <a:latin typeface="Montserrat" panose="00000500000000000000" pitchFamily="2" charset="0"/>
              </a:rPr>
            </a:br>
            <a:r>
              <a:rPr lang="en-GB" sz="1200" dirty="0">
                <a:latin typeface="Montserrat" panose="00000500000000000000" pitchFamily="2" charset="0"/>
              </a:rPr>
              <a:t>A cross-media marketing strategy amplifies brand awareness </a:t>
            </a:r>
            <a:r>
              <a:rPr lang="en-GB" sz="1200">
                <a:latin typeface="Montserrat" panose="00000500000000000000" pitchFamily="2" charset="0"/>
              </a:rPr>
              <a:t>and recognition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881D00-E2AD-02E6-6681-C3BF776C014A}"/>
              </a:ext>
            </a:extLst>
          </p:cNvPr>
          <p:cNvSpPr/>
          <p:nvPr/>
        </p:nvSpPr>
        <p:spPr>
          <a:xfrm>
            <a:off x="9187407" y="3375555"/>
            <a:ext cx="2466000" cy="94502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D07C6F-A1D0-6348-084C-2B9DDB2B2C08}"/>
              </a:ext>
            </a:extLst>
          </p:cNvPr>
          <p:cNvSpPr txBox="1"/>
          <p:nvPr/>
        </p:nvSpPr>
        <p:spPr>
          <a:xfrm>
            <a:off x="474196" y="4439704"/>
            <a:ext cx="2621223" cy="13696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BE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#4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sz="1200" b="1" dirty="0">
                <a:latin typeface="Montserrat" panose="00000500000000000000" pitchFamily="2" charset="0"/>
              </a:rPr>
              <a:t>Creativity &amp; theatre of the mind</a:t>
            </a:r>
            <a:endParaRPr lang="en-BE" sz="1200" b="1" dirty="0">
              <a:latin typeface="Montserrat" panose="00000500000000000000" pitchFamily="2" charset="0"/>
            </a:endParaRP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latin typeface="Montserrat" panose="00000500000000000000" pitchFamily="2" charset="0"/>
              </a:rPr>
              <a:t>Radio empowers creative storytelling and ignites listeners’ imagination</a:t>
            </a:r>
            <a:endParaRPr lang="en-US" sz="1200" dirty="0">
              <a:latin typeface="Montserrat" panose="00000500000000000000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18A31D9-C6D4-03A3-6BCC-5014DFADA8E7}"/>
              </a:ext>
            </a:extLst>
          </p:cNvPr>
          <p:cNvSpPr/>
          <p:nvPr/>
        </p:nvSpPr>
        <p:spPr>
          <a:xfrm>
            <a:off x="554732" y="3375555"/>
            <a:ext cx="2466000" cy="94502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15B3300C-AE4D-E32C-1261-9465ECC57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7122" y="649753"/>
            <a:ext cx="872368" cy="59395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649BDF7-FD1D-AF09-D873-84FE1C3F6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4738" y="648172"/>
            <a:ext cx="716654" cy="604677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BD36EE6D-23D6-E13D-0185-F928C2CEC2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90458" y="639028"/>
            <a:ext cx="648202" cy="613164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7878014-1BC2-B462-2133-D6CB1AF882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50946" y="3539563"/>
            <a:ext cx="661318" cy="619985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5C40694D-D6FE-0EE6-0F05-11BB598F98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99921" y="3538955"/>
            <a:ext cx="582975" cy="621839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90F840B0-8C30-D959-9DAD-B3C067E431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50067" y="3543266"/>
            <a:ext cx="577764" cy="616282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8BF535E9-25F6-A630-EC23-B7EF8D886F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181035" y="3543266"/>
            <a:ext cx="616282" cy="61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84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6591600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4. </a:t>
            </a:r>
            <a:r>
              <a:rPr lang="en-GB" sz="2400" b="1" dirty="0"/>
              <a:t>Creativity &amp; theatre of the mind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FC860C1-7981-39DC-1C28-586F1E163DB3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512731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b="1" dirty="0"/>
              <a:t>Creative is a key driver of advertising effectiveness in radio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44ACA70-96AC-0430-17DF-208A9D1C72B8}"/>
              </a:ext>
            </a:extLst>
          </p:cNvPr>
          <p:cNvSpPr txBox="1">
            <a:spLocks/>
          </p:cNvSpPr>
          <p:nvPr/>
        </p:nvSpPr>
        <p:spPr>
          <a:xfrm>
            <a:off x="410087" y="5878497"/>
            <a:ext cx="5685913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Five Keys to Advertising Effectiveness – NC Solutions, 2023 (U.S.)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11F95F5-DC30-6308-50DC-4B18B6D11E19}"/>
              </a:ext>
            </a:extLst>
          </p:cNvPr>
          <p:cNvSpPr txBox="1">
            <a:spLocks/>
          </p:cNvSpPr>
          <p:nvPr/>
        </p:nvSpPr>
        <p:spPr>
          <a:xfrm>
            <a:off x="410087" y="1715200"/>
            <a:ext cx="5746074" cy="3461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% Contribution to incremental sales (2023)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79B7C9E7-C0CB-0E68-2613-F71BC94AA6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45945"/>
              </p:ext>
            </p:extLst>
          </p:nvPr>
        </p:nvGraphicFramePr>
        <p:xfrm>
          <a:off x="782970" y="2257699"/>
          <a:ext cx="5373190" cy="3273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Left Bracket 24">
            <a:extLst>
              <a:ext uri="{FF2B5EF4-FFF2-40B4-BE49-F238E27FC236}">
                <a16:creationId xmlns:a16="http://schemas.microsoft.com/office/drawing/2014/main" id="{DB748064-3CE1-AF42-0AA6-2256DBDF8797}"/>
              </a:ext>
            </a:extLst>
          </p:cNvPr>
          <p:cNvSpPr/>
          <p:nvPr/>
        </p:nvSpPr>
        <p:spPr>
          <a:xfrm>
            <a:off x="433266" y="1900989"/>
            <a:ext cx="385441" cy="3970422"/>
          </a:xfrm>
          <a:prstGeom prst="leftBracket">
            <a:avLst>
              <a:gd name="adj" fmla="val 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A3A90B68-3334-9AB1-FF5D-2DDBF161D6C6}"/>
              </a:ext>
            </a:extLst>
          </p:cNvPr>
          <p:cNvSpPr/>
          <p:nvPr/>
        </p:nvSpPr>
        <p:spPr>
          <a:xfrm rot="10800000">
            <a:off x="5710558" y="1900989"/>
            <a:ext cx="385441" cy="3970422"/>
          </a:xfrm>
          <a:prstGeom prst="leftBracket">
            <a:avLst>
              <a:gd name="adj" fmla="val 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4BD0F4A-CAE6-404B-E965-14461BB4B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r="5301"/>
          <a:stretch/>
        </p:blipFill>
        <p:spPr>
          <a:xfrm flipH="1">
            <a:off x="6334125" y="1900988"/>
            <a:ext cx="5857876" cy="4413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D157FD-1AFA-D208-0827-CFC73CD66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00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C735B35-BFF9-A5CB-A036-92DC0CD47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4" b="14026"/>
          <a:stretch/>
        </p:blipFill>
        <p:spPr>
          <a:xfrm>
            <a:off x="0" y="-2226"/>
            <a:ext cx="12192000" cy="63166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6591743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b="1" dirty="0"/>
              <a:t>4. Creativity &amp; theatre of the mind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512731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bg1"/>
                </a:solidFill>
              </a:rPr>
              <a:t>Radio ads with music drive higher results in both recall and purchase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1EACC13-2D73-9D50-1E3E-E8DE3C8C68B7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Source: </a:t>
            </a:r>
            <a:r>
              <a:rPr lang="en-BE" sz="1000" i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Sound Creative – </a:t>
            </a:r>
            <a:r>
              <a:rPr lang="en-BE" sz="1000" i="1" dirty="0" err="1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Audacy</a:t>
            </a:r>
            <a:r>
              <a:rPr lang="en-BE" sz="1000" i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 and </a:t>
            </a:r>
            <a:r>
              <a:rPr lang="en-BE" sz="1000" i="1" dirty="0" err="1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Veritonic</a:t>
            </a:r>
            <a:r>
              <a:rPr lang="en-BE" sz="1000" i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, 2023 (U.S.)</a:t>
            </a:r>
            <a:endParaRPr lang="LID4096" sz="1000" i="1" dirty="0">
              <a:solidFill>
                <a:srgbClr val="D55DD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BB084A-B23F-FD0C-FAAC-A189DE01778D}"/>
              </a:ext>
            </a:extLst>
          </p:cNvPr>
          <p:cNvSpPr/>
          <p:nvPr/>
        </p:nvSpPr>
        <p:spPr>
          <a:xfrm>
            <a:off x="418345" y="1761844"/>
            <a:ext cx="3624266" cy="3868602"/>
          </a:xfrm>
          <a:prstGeom prst="rect">
            <a:avLst/>
          </a:prstGeom>
          <a:solidFill>
            <a:schemeClr val="tx1">
              <a:alpha val="70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B13291-5142-19FC-1838-DDC416C9B36D}"/>
              </a:ext>
            </a:extLst>
          </p:cNvPr>
          <p:cNvSpPr/>
          <p:nvPr/>
        </p:nvSpPr>
        <p:spPr>
          <a:xfrm>
            <a:off x="4283865" y="1761844"/>
            <a:ext cx="7488536" cy="3868602"/>
          </a:xfrm>
          <a:prstGeom prst="rect">
            <a:avLst/>
          </a:prstGeom>
          <a:solidFill>
            <a:schemeClr val="tx1">
              <a:alpha val="70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6D95985-CB7E-2AAB-4AB8-B7B7CB3BDABB}"/>
              </a:ext>
            </a:extLst>
          </p:cNvPr>
          <p:cNvSpPr txBox="1">
            <a:spLocks/>
          </p:cNvSpPr>
          <p:nvPr/>
        </p:nvSpPr>
        <p:spPr>
          <a:xfrm>
            <a:off x="714956" y="2837544"/>
            <a:ext cx="3031043" cy="171720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Ads with multiple voices </a:t>
            </a:r>
            <a:br>
              <a:rPr lang="en-BE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GB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increase recall</a:t>
            </a:r>
            <a:r>
              <a:rPr lang="en-BE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br>
              <a:rPr lang="en-BE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GB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by</a:t>
            </a:r>
            <a:r>
              <a:rPr lang="en-GB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10%</a:t>
            </a:r>
            <a:endParaRPr lang="it-IT" sz="22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CD242E4F-C326-E4DF-E771-079803B4AB61}"/>
              </a:ext>
            </a:extLst>
          </p:cNvPr>
          <p:cNvSpPr txBox="1">
            <a:spLocks/>
          </p:cNvSpPr>
          <p:nvPr/>
        </p:nvSpPr>
        <p:spPr>
          <a:xfrm>
            <a:off x="4581657" y="2192057"/>
            <a:ext cx="6887533" cy="44133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Incorporating music into ads </a:t>
            </a:r>
            <a:r>
              <a:rPr lang="en-GB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propels</a:t>
            </a:r>
            <a:r>
              <a:rPr lang="en-BE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GB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BE" sz="2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57DE204-14B2-13F9-F6EB-79BD9FF2815D}"/>
              </a:ext>
            </a:extLst>
          </p:cNvPr>
          <p:cNvSpPr/>
          <p:nvPr/>
        </p:nvSpPr>
        <p:spPr>
          <a:xfrm>
            <a:off x="4641816" y="2895293"/>
            <a:ext cx="2131964" cy="2131964"/>
          </a:xfrm>
          <a:prstGeom prst="roundRect">
            <a:avLst/>
          </a:prstGeom>
          <a:solidFill>
            <a:schemeClr val="accent6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BE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Intent </a:t>
            </a:r>
            <a:r>
              <a:rPr lang="en-GB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to purchase </a:t>
            </a:r>
            <a:br>
              <a:rPr lang="en-BE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GB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by </a:t>
            </a:r>
            <a:br>
              <a:rPr lang="en-BE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BE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over 5</a:t>
            </a:r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%</a:t>
            </a:r>
            <a:endParaRPr lang="en-BE" sz="22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DB77C3-3BA7-3B38-CD13-A3C87B00D8DA}"/>
              </a:ext>
            </a:extLst>
          </p:cNvPr>
          <p:cNvSpPr/>
          <p:nvPr/>
        </p:nvSpPr>
        <p:spPr>
          <a:xfrm>
            <a:off x="6960078" y="2895293"/>
            <a:ext cx="2131964" cy="2131964"/>
          </a:xfrm>
          <a:prstGeom prst="roundRect">
            <a:avLst/>
          </a:prstGeom>
          <a:solidFill>
            <a:schemeClr val="accent6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BE" sz="2200" b="1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GB" sz="22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Recall</a:t>
            </a:r>
            <a:br>
              <a:rPr lang="en-BE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GB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by </a:t>
            </a:r>
            <a:br>
              <a:rPr lang="en-BE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BE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over </a:t>
            </a:r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4%</a:t>
            </a:r>
            <a:endParaRPr lang="en-BE" sz="220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EC6A9BD-6CB8-1164-3201-31DDBA68CA23}"/>
              </a:ext>
            </a:extLst>
          </p:cNvPr>
          <p:cNvSpPr/>
          <p:nvPr/>
        </p:nvSpPr>
        <p:spPr>
          <a:xfrm>
            <a:off x="9278341" y="2895293"/>
            <a:ext cx="2131964" cy="2131964"/>
          </a:xfrm>
          <a:prstGeom prst="roundRect">
            <a:avLst/>
          </a:prstGeom>
          <a:solidFill>
            <a:schemeClr val="accent6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BE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Energic </a:t>
            </a:r>
            <a:r>
              <a:rPr lang="en-GB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emotion </a:t>
            </a:r>
            <a:br>
              <a:rPr lang="en-BE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GB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by </a:t>
            </a:r>
            <a:br>
              <a:rPr lang="en-BE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BE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over </a:t>
            </a:r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3%</a:t>
            </a:r>
            <a:endParaRPr lang="it-IT" sz="22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D1EB0-73E5-7499-5016-533AB33D5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72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BE31C5-EA76-55BF-6F9B-B1B21C349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b="11288"/>
          <a:stretch/>
        </p:blipFill>
        <p:spPr>
          <a:xfrm flipH="1">
            <a:off x="0" y="0"/>
            <a:ext cx="12192000" cy="63048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AA4981B-C52F-B574-8FC6-874D26E477D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7EDC6E-3066-EA44-7555-8E1075CB9629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BF034A9-C7F8-9B7B-9935-B3ACCAA113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7F10D1-B322-1951-A4D4-1D5E98A84A1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BF4F0A-6D2A-2700-2BD1-2C87F0B7AC0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7659951-6D11-3729-B571-1935F77ADD1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3C82C37-339C-CB77-1668-1CB460DC122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B0DE67-9CB6-1C32-4EAD-11482595DC7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6BC56-A279-BB85-362E-8C8622285AD1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B61F22-B25A-4FCA-AA6A-BB0BA4D22CB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0CEA9C-5CE9-F893-ECFB-FC92573DA5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544C0CE-C34C-A57B-E6EC-84B9FEFA966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B3B3FD7-4922-8E84-52D9-01BD516A38E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F120FA-8F76-4534-8A03-A21F366A05D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83F8B2-40F4-B573-E820-ED3634EAA82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3ACF2F2-A783-56F3-D575-BD97129C5F94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5C01884-E36F-FE47-E6B1-8F5C1676AC9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2E1BC86-52F9-584C-7457-8AA2A84DE56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A5C6AA-2132-E1E4-171B-3E21041DD4FA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E3785E-8C7B-3EEC-3FAA-E4699A85547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BF4548-ED7B-7894-8311-FAFB6CC6C616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190CAED-0310-5991-90F5-30631318F5A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DFA7001-CF67-E85B-4BBC-34A2844C8E0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66CD38-7BDD-C59C-45B5-0435E00F32A6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FF8004-D9ED-BAA2-66D5-63138404AF9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8A2E1E8-D55C-3981-F09E-C7758860E39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2102C-1965-782E-2483-56424F0D9BE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B7F2A9A-9396-822B-CF8D-8ACE8C33129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69C101-5644-3BDC-A7F8-9FB0F425C0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6789D92-B542-3FBC-FC06-492444A7E00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CBD74B-3AB9-E97C-9ACE-82A6003C129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CE462D0-1E26-FB0A-340E-F7BA20901B2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2176E58-556F-833B-58D1-B1A5A383EEC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BA3D766-91FA-F200-7B77-CF479B5C7AB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A74E04-3C8E-A7AB-0233-267CDFE9669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A1721-421D-A700-9751-FB719A3E068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E073BE-1435-4B17-0D52-D6A9A2B95BA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C17C11-89A9-2794-6B9A-451E8CDC834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A54C19B-8BB4-6A7B-C88B-E042196CCF0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535C26-F501-9021-F127-BBE7418BB3B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3E3288C-C60D-8921-F983-67BC0217C5E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0A2F1D-A527-E905-DA68-72C2C566DEB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29CB2B-97BC-0BA8-A41E-758B530E6D2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D4264-7B04-EE0F-2BAA-77467B2B2C3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2B4309F-62B0-104A-15AF-728478F8C92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DC5C7A-1F08-2440-CC53-A0BA81D1132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3E24133-7564-E4BE-0286-BA2D904D4FA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A1E7CE-AD24-CC8D-5042-7D4D39A48D9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D09253-C786-BCBF-F444-8D44C366B18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F39D37-7BB6-41D8-D593-E63B5ABB19F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69847B-8350-6AB6-25E3-8FBE463EA17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2FEB7-52D6-233B-58D0-F5653A7D9DF0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D0AC59-C209-7830-D67B-6B179B79A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81E854-CC24-2EB8-C6B3-E2322C7E97EA}"/>
              </a:ext>
            </a:extLst>
          </p:cNvPr>
          <p:cNvSpPr/>
          <p:nvPr/>
        </p:nvSpPr>
        <p:spPr>
          <a:xfrm>
            <a:off x="1" y="2892961"/>
            <a:ext cx="6094415" cy="341191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8833B-A745-8D61-974F-C46638FE49C6}"/>
              </a:ext>
            </a:extLst>
          </p:cNvPr>
          <p:cNvSpPr txBox="1"/>
          <p:nvPr/>
        </p:nvSpPr>
        <p:spPr>
          <a:xfrm>
            <a:off x="349928" y="3290869"/>
            <a:ext cx="5423855" cy="261610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fr-BE" sz="40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Sonic </a:t>
            </a:r>
            <a:r>
              <a:rPr lang="fr-BE" sz="4000" b="1" spc="6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branding</a:t>
            </a:r>
            <a:endParaRPr lang="en-BE" sz="4000" b="1" spc="6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GB" sz="2400" spc="2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</a:t>
            </a:r>
            <a:endParaRPr lang="en-BE" sz="2400" spc="200" dirty="0">
              <a:solidFill>
                <a:schemeClr val="bg1"/>
              </a:solidFill>
              <a:latin typeface="+mj-lt"/>
              <a:sym typeface="Wingdings 2" panose="05020102010507070707" pitchFamily="18" charset="2"/>
            </a:endParaRPr>
          </a:p>
          <a:p>
            <a:pPr algn="just">
              <a:spcAft>
                <a:spcPts val="600"/>
              </a:spcAft>
            </a:pPr>
            <a:r>
              <a:rPr lang="en-GB" sz="2000" spc="60" dirty="0">
                <a:solidFill>
                  <a:schemeClr val="bg1"/>
                </a:solidFill>
                <a:latin typeface="+mj-lt"/>
              </a:rPr>
              <a:t>Sonic branding carves a distinctive identity in the auditory landscape, making the brand more memorable in the mind of </a:t>
            </a:r>
            <a:r>
              <a:rPr lang="en-BE" sz="2000" spc="60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GB" sz="2000" spc="60" dirty="0">
                <a:solidFill>
                  <a:schemeClr val="bg1"/>
                </a:solidFill>
                <a:latin typeface="+mj-lt"/>
              </a:rPr>
              <a:t>listener</a:t>
            </a:r>
            <a:endParaRPr lang="en-GB" sz="2000" b="1" spc="6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8AFA40-2479-9052-C8B1-B3B58B0E5183}"/>
              </a:ext>
            </a:extLst>
          </p:cNvPr>
          <p:cNvSpPr/>
          <p:nvPr/>
        </p:nvSpPr>
        <p:spPr>
          <a:xfrm>
            <a:off x="0" y="1870328"/>
            <a:ext cx="1149531" cy="10226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15293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C3B2E8-D38B-23B0-C550-55AE2E457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7"/>
          <a:stretch/>
        </p:blipFill>
        <p:spPr>
          <a:xfrm>
            <a:off x="-212" y="-2226"/>
            <a:ext cx="12192211" cy="63166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3823109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5. Sonic branding</a:t>
            </a: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E0B9FC2-5744-5624-3265-3C42610CB35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0" y="-2225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0" y="-2225"/>
              <a:ext cx="818707" cy="7283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309226" y="298893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512731" cy="87934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bg1"/>
                </a:solidFill>
              </a:rPr>
              <a:t>Audio logos drive recall on radio more than ads without 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bg1"/>
                </a:solidFill>
              </a:rPr>
              <a:t>sonic branding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1EACC13-2D73-9D50-1E3E-E8DE3C8C68B7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Source: </a:t>
            </a:r>
            <a:r>
              <a:rPr lang="en-BE" sz="1000" i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Sound Creative – </a:t>
            </a:r>
            <a:r>
              <a:rPr lang="en-BE" sz="1000" i="1" dirty="0" err="1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Audacy</a:t>
            </a:r>
            <a:r>
              <a:rPr lang="en-BE" sz="1000" i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 and </a:t>
            </a:r>
            <a:r>
              <a:rPr lang="en-BE" sz="1000" i="1" dirty="0" err="1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Veritonic</a:t>
            </a:r>
            <a:r>
              <a:rPr lang="en-BE" sz="1000" i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, 2023 (U.S.)</a:t>
            </a:r>
            <a:endParaRPr lang="LID4096" sz="1000" i="1" dirty="0">
              <a:solidFill>
                <a:srgbClr val="D55DD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BB084A-B23F-FD0C-FAAC-A189DE01778D}"/>
              </a:ext>
            </a:extLst>
          </p:cNvPr>
          <p:cNvSpPr/>
          <p:nvPr/>
        </p:nvSpPr>
        <p:spPr>
          <a:xfrm>
            <a:off x="418345" y="2190270"/>
            <a:ext cx="3624266" cy="3440175"/>
          </a:xfrm>
          <a:prstGeom prst="rect">
            <a:avLst/>
          </a:prstGeom>
          <a:solidFill>
            <a:schemeClr val="tx1">
              <a:alpha val="70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B13291-5142-19FC-1838-DDC416C9B36D}"/>
              </a:ext>
            </a:extLst>
          </p:cNvPr>
          <p:cNvSpPr/>
          <p:nvPr/>
        </p:nvSpPr>
        <p:spPr>
          <a:xfrm>
            <a:off x="4283865" y="2190270"/>
            <a:ext cx="7488536" cy="3440175"/>
          </a:xfrm>
          <a:prstGeom prst="rect">
            <a:avLst/>
          </a:prstGeom>
          <a:solidFill>
            <a:schemeClr val="tx1">
              <a:alpha val="70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6D95985-CB7E-2AAB-4AB8-B7B7CB3BDABB}"/>
              </a:ext>
            </a:extLst>
          </p:cNvPr>
          <p:cNvSpPr txBox="1">
            <a:spLocks/>
          </p:cNvSpPr>
          <p:nvPr/>
        </p:nvSpPr>
        <p:spPr>
          <a:xfrm>
            <a:off x="714956" y="2672207"/>
            <a:ext cx="3031043" cy="264194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Sonic branding </a:t>
            </a:r>
            <a:r>
              <a:rPr lang="en-GB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increases ad recall </a:t>
            </a:r>
            <a:r>
              <a:rPr lang="en-GB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by </a:t>
            </a:r>
            <a:r>
              <a:rPr lang="en-GB" sz="3200" b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over 17% </a:t>
            </a:r>
            <a:br>
              <a:rPr lang="en-BE" sz="3200" b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GB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 </a:t>
            </a:r>
            <a:r>
              <a:rPr lang="en-GB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radio</a:t>
            </a:r>
            <a:r>
              <a:rPr lang="en-GB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and </a:t>
            </a:r>
            <a:br>
              <a:rPr lang="en-BE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GB" sz="3200" b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over 14% </a:t>
            </a:r>
            <a:br>
              <a:rPr lang="en-BE" sz="3200" b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GB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 </a:t>
            </a:r>
            <a:r>
              <a:rPr lang="en-GB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podcasts</a:t>
            </a:r>
            <a:endParaRPr lang="it-IT" sz="2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CD242E4F-C326-E4DF-E771-079803B4AB61}"/>
              </a:ext>
            </a:extLst>
          </p:cNvPr>
          <p:cNvSpPr txBox="1">
            <a:spLocks/>
          </p:cNvSpPr>
          <p:nvPr/>
        </p:nvSpPr>
        <p:spPr>
          <a:xfrm>
            <a:off x="4581657" y="2739606"/>
            <a:ext cx="6887533" cy="44133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R</a:t>
            </a:r>
            <a:r>
              <a:rPr lang="en-BE" sz="2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adio</a:t>
            </a:r>
            <a:r>
              <a:rPr lang="en-BE" sz="2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ads with sonic branding </a:t>
            </a:r>
            <a:r>
              <a:rPr lang="en-BE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are heard as</a:t>
            </a:r>
            <a:endParaRPr lang="en-BE" sz="2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3855C8-FB90-B60F-E47C-BAC488A98E92}"/>
              </a:ext>
            </a:extLst>
          </p:cNvPr>
          <p:cNvGrpSpPr/>
          <p:nvPr/>
        </p:nvGrpSpPr>
        <p:grpSpPr>
          <a:xfrm>
            <a:off x="4581657" y="3378501"/>
            <a:ext cx="6887533" cy="1553855"/>
            <a:chOff x="4641816" y="3215946"/>
            <a:chExt cx="7416798" cy="1673259"/>
          </a:xfrm>
          <a:solidFill>
            <a:schemeClr val="accent6">
              <a:lumMod val="50000"/>
              <a:alpha val="90000"/>
            </a:schemeClr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57DE204-14B2-13F9-F6EB-79BD9FF2815D}"/>
                </a:ext>
              </a:extLst>
            </p:cNvPr>
            <p:cNvSpPr/>
            <p:nvPr/>
          </p:nvSpPr>
          <p:spPr>
            <a:xfrm>
              <a:off x="4641816" y="3215946"/>
              <a:ext cx="1673259" cy="16732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BE" sz="3200" b="1" dirty="0">
                  <a:solidFill>
                    <a:srgbClr val="D55DD1"/>
                  </a:solidFill>
                  <a:latin typeface="+mj-lt"/>
                  <a:cs typeface="Times New Roman" panose="02020603050405020304" pitchFamily="18" charset="0"/>
                </a:rPr>
                <a:t>+7%</a:t>
              </a:r>
              <a:br>
                <a:rPr lang="en-BE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</a:br>
              <a:r>
                <a:rPr lang="en-BE" sz="14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more trustworthy</a:t>
              </a:r>
              <a:endParaRPr lang="en-BE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C82944E-7109-01D4-12F3-94008D709953}"/>
                </a:ext>
              </a:extLst>
            </p:cNvPr>
            <p:cNvSpPr/>
            <p:nvPr/>
          </p:nvSpPr>
          <p:spPr>
            <a:xfrm>
              <a:off x="6556329" y="3215946"/>
              <a:ext cx="1673259" cy="16732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BE" sz="2800" b="1" dirty="0">
                  <a:solidFill>
                    <a:srgbClr val="D55DD1"/>
                  </a:solidFill>
                  <a:latin typeface="+mj-lt"/>
                  <a:cs typeface="Times New Roman" panose="02020603050405020304" pitchFamily="18" charset="0"/>
                </a:rPr>
                <a:t>+6%</a:t>
              </a:r>
              <a:br>
                <a:rPr lang="en-BE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</a:br>
              <a:r>
                <a:rPr lang="en-BE" sz="14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more likeable</a:t>
              </a:r>
              <a:endParaRPr lang="en-BE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23D738C-C4E0-F30E-F627-0BAFFD2AECD4}"/>
                </a:ext>
              </a:extLst>
            </p:cNvPr>
            <p:cNvSpPr/>
            <p:nvPr/>
          </p:nvSpPr>
          <p:spPr>
            <a:xfrm>
              <a:off x="8470842" y="3215946"/>
              <a:ext cx="1673259" cy="16732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BE" sz="2800" b="1" dirty="0">
                  <a:solidFill>
                    <a:srgbClr val="D55DD1"/>
                  </a:solidFill>
                  <a:latin typeface="+mj-lt"/>
                  <a:cs typeface="Times New Roman" panose="02020603050405020304" pitchFamily="18" charset="0"/>
                </a:rPr>
                <a:t>+5%</a:t>
              </a:r>
              <a:br>
                <a:rPr lang="en-BE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</a:br>
              <a:r>
                <a:rPr lang="en-BE" sz="14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more empowering</a:t>
              </a:r>
              <a:endParaRPr lang="en-BE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A746555-CF35-8A02-81EC-1D26CFFCFFC3}"/>
                </a:ext>
              </a:extLst>
            </p:cNvPr>
            <p:cNvSpPr/>
            <p:nvPr/>
          </p:nvSpPr>
          <p:spPr>
            <a:xfrm>
              <a:off x="10385355" y="3215946"/>
              <a:ext cx="1673259" cy="16732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BE" sz="2800" b="1" dirty="0">
                  <a:solidFill>
                    <a:srgbClr val="D55DD1"/>
                  </a:solidFill>
                  <a:latin typeface="+mj-lt"/>
                  <a:cs typeface="Times New Roman" panose="02020603050405020304" pitchFamily="18" charset="0"/>
                </a:rPr>
                <a:t>+4% </a:t>
              </a:r>
            </a:p>
            <a:p>
              <a:pPr algn="ctr">
                <a:lnSpc>
                  <a:spcPct val="110000"/>
                </a:lnSpc>
              </a:pPr>
              <a:r>
                <a:rPr lang="en-BE" sz="14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more relevant</a:t>
              </a:r>
              <a:endParaRPr lang="en-BE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8590E1-9BBE-FE1D-9CC2-6EDC36CDA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21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4A8750-7C8F-A986-BE25-81550E0ED8D2}"/>
              </a:ext>
            </a:extLst>
          </p:cNvPr>
          <p:cNvSpPr/>
          <p:nvPr/>
        </p:nvSpPr>
        <p:spPr>
          <a:xfrm>
            <a:off x="418345" y="2190272"/>
            <a:ext cx="11354056" cy="344017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432767" cy="87934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Ads with an acoustic brand signal achieve considerably more </a:t>
            </a:r>
            <a:br>
              <a:rPr lang="en-BE" sz="2400" b="1" dirty="0"/>
            </a:br>
            <a:r>
              <a:rPr lang="en-BE" sz="2400" b="1" dirty="0"/>
              <a:t>positive results on re</a:t>
            </a:r>
            <a:r>
              <a:rPr lang="fr-BE" sz="2400" b="1" dirty="0"/>
              <a:t>ca</a:t>
            </a:r>
            <a:r>
              <a:rPr lang="en-BE" sz="2400" b="1" dirty="0" err="1"/>
              <a:t>ll</a:t>
            </a:r>
            <a:r>
              <a:rPr lang="en-BE" sz="2400" b="1" dirty="0"/>
              <a:t>, attraction and activation</a:t>
            </a:r>
            <a:endParaRPr lang="en-GB" sz="2400" b="1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EB42410-9C3C-E9B9-F75C-F76EE6C14F37}"/>
              </a:ext>
            </a:extLst>
          </p:cNvPr>
          <p:cNvSpPr txBox="1">
            <a:spLocks/>
          </p:cNvSpPr>
          <p:nvPr/>
        </p:nvSpPr>
        <p:spPr>
          <a:xfrm>
            <a:off x="2611796" y="2324610"/>
            <a:ext cx="6857789" cy="3461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600" b="1" dirty="0">
                <a:latin typeface="+mj-lt"/>
                <a:cs typeface="Times New Roman" panose="02020603050405020304" pitchFamily="18" charset="0"/>
              </a:rPr>
              <a:t>The importance of acoustic signals</a:t>
            </a:r>
            <a:endParaRPr lang="fr-BE" sz="1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1EACC13-2D73-9D50-1E3E-E8DE3C8C68B7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MediaAnalyzer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– RMS, 2021 (Germany)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122058-91F3-F2CF-2170-2DDE3C8491A6}"/>
              </a:ext>
            </a:extLst>
          </p:cNvPr>
          <p:cNvSpPr/>
          <p:nvPr/>
        </p:nvSpPr>
        <p:spPr>
          <a:xfrm>
            <a:off x="818707" y="-2224"/>
            <a:ext cx="3823109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0C755FA-95AB-C6F1-C564-6D65E2954C0A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5. Sonic branding</a:t>
            </a:r>
            <a:endParaRPr lang="en-GB" sz="2400" b="1" dirty="0"/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4D1BD55-A508-B4A0-43AD-F01FBC8554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6877972"/>
              </p:ext>
            </p:extLst>
          </p:nvPr>
        </p:nvGraphicFramePr>
        <p:xfrm>
          <a:off x="723907" y="2670731"/>
          <a:ext cx="5173554" cy="2795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E7D0E7E3-FA3D-3E33-C0D3-37BD05829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402178"/>
              </p:ext>
            </p:extLst>
          </p:nvPr>
        </p:nvGraphicFramePr>
        <p:xfrm>
          <a:off x="6302171" y="2670731"/>
          <a:ext cx="5165919" cy="2795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1B72C6-DED2-01EA-8255-E4984265E198}"/>
              </a:ext>
            </a:extLst>
          </p:cNvPr>
          <p:cNvCxnSpPr>
            <a:cxnSpLocks/>
          </p:cNvCxnSpPr>
          <p:nvPr/>
        </p:nvCxnSpPr>
        <p:spPr>
          <a:xfrm>
            <a:off x="6096000" y="2771775"/>
            <a:ext cx="0" cy="259033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6024B28-CE39-6CB4-5E2F-F97B8B91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4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1E5183-BDE6-B554-A39F-8F7E2D41E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317" r="1" b="13813"/>
          <a:stretch/>
        </p:blipFill>
        <p:spPr>
          <a:xfrm>
            <a:off x="-2" y="0"/>
            <a:ext cx="12192001" cy="63048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AA4981B-C52F-B574-8FC6-874D26E477D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7EDC6E-3066-EA44-7555-8E1075CB9629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BF034A9-C7F8-9B7B-9935-B3ACCAA113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7F10D1-B322-1951-A4D4-1D5E98A84A1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BF4F0A-6D2A-2700-2BD1-2C87F0B7AC0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7659951-6D11-3729-B571-1935F77ADD1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3C82C37-339C-CB77-1668-1CB460DC122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B0DE67-9CB6-1C32-4EAD-11482595DC7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6BC56-A279-BB85-362E-8C8622285AD1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B61F22-B25A-4FCA-AA6A-BB0BA4D22CB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0CEA9C-5CE9-F893-ECFB-FC92573DA5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544C0CE-C34C-A57B-E6EC-84B9FEFA966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B3B3FD7-4922-8E84-52D9-01BD516A38E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F120FA-8F76-4534-8A03-A21F366A05D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83F8B2-40F4-B573-E820-ED3634EAA82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3ACF2F2-A783-56F3-D575-BD97129C5F94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5C01884-E36F-FE47-E6B1-8F5C1676AC9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2E1BC86-52F9-584C-7457-8AA2A84DE56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A5C6AA-2132-E1E4-171B-3E21041DD4FA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E3785E-8C7B-3EEC-3FAA-E4699A85547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BF4548-ED7B-7894-8311-FAFB6CC6C616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190CAED-0310-5991-90F5-30631318F5A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DFA7001-CF67-E85B-4BBC-34A2844C8E0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66CD38-7BDD-C59C-45B5-0435E00F32A6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FF8004-D9ED-BAA2-66D5-63138404AF9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8A2E1E8-D55C-3981-F09E-C7758860E39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2102C-1965-782E-2483-56424F0D9BE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B7F2A9A-9396-822B-CF8D-8ACE8C33129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69C101-5644-3BDC-A7F8-9FB0F425C0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6789D92-B542-3FBC-FC06-492444A7E00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CBD74B-3AB9-E97C-9ACE-82A6003C129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CE462D0-1E26-FB0A-340E-F7BA20901B2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2176E58-556F-833B-58D1-B1A5A383EEC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BA3D766-91FA-F200-7B77-CF479B5C7AB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A74E04-3C8E-A7AB-0233-267CDFE9669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A1721-421D-A700-9751-FB719A3E068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E073BE-1435-4B17-0D52-D6A9A2B95BA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C17C11-89A9-2794-6B9A-451E8CDC834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A54C19B-8BB4-6A7B-C88B-E042196CCF0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535C26-F501-9021-F127-BBE7418BB3B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3E3288C-C60D-8921-F983-67BC0217C5E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0A2F1D-A527-E905-DA68-72C2C566DEB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29CB2B-97BC-0BA8-A41E-758B530E6D2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D4264-7B04-EE0F-2BAA-77467B2B2C3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2B4309F-62B0-104A-15AF-728478F8C92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DC5C7A-1F08-2440-CC53-A0BA81D1132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3E24133-7564-E4BE-0286-BA2D904D4FA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A1E7CE-AD24-CC8D-5042-7D4D39A48D9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D09253-C786-BCBF-F444-8D44C366B18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F39D37-7BB6-41D8-D593-E63B5ABB19F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69847B-8350-6AB6-25E3-8FBE463EA17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2FEB7-52D6-233B-58D0-F5653A7D9DF0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D0AC59-C209-7830-D67B-6B179B79A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81E854-CC24-2EB8-C6B3-E2322C7E97EA}"/>
              </a:ext>
            </a:extLst>
          </p:cNvPr>
          <p:cNvSpPr/>
          <p:nvPr/>
        </p:nvSpPr>
        <p:spPr>
          <a:xfrm>
            <a:off x="1" y="2892961"/>
            <a:ext cx="6094415" cy="341191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8833B-A745-8D61-974F-C46638FE49C6}"/>
              </a:ext>
            </a:extLst>
          </p:cNvPr>
          <p:cNvSpPr txBox="1"/>
          <p:nvPr/>
        </p:nvSpPr>
        <p:spPr>
          <a:xfrm>
            <a:off x="349928" y="3298769"/>
            <a:ext cx="5423855" cy="261610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en-BE" sz="40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Brand integration</a:t>
            </a:r>
          </a:p>
          <a:p>
            <a:pPr>
              <a:spcAft>
                <a:spcPts val="1200"/>
              </a:spcAft>
            </a:pPr>
            <a:r>
              <a:rPr lang="en-GB" sz="2400" spc="2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</a:t>
            </a:r>
            <a:endParaRPr lang="en-BE" sz="2400" spc="200" dirty="0">
              <a:solidFill>
                <a:schemeClr val="bg1"/>
              </a:solidFill>
              <a:latin typeface="+mj-lt"/>
              <a:sym typeface="Wingdings 2" panose="05020102010507070707" pitchFamily="18" charset="2"/>
            </a:endParaRPr>
          </a:p>
          <a:p>
            <a:pPr algn="just">
              <a:spcAft>
                <a:spcPts val="600"/>
              </a:spcAft>
            </a:pPr>
            <a:r>
              <a:rPr lang="en-GB" sz="2000" spc="60" dirty="0">
                <a:solidFill>
                  <a:schemeClr val="bg1"/>
                </a:solidFill>
                <a:latin typeface="+mj-lt"/>
              </a:rPr>
              <a:t>Radio's unique capabilities extend beyond traditional 30-second spots, offering opportunities for creative and original brand experiences</a:t>
            </a:r>
            <a:endParaRPr lang="en-GB" sz="2000" b="1" spc="6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8AFA40-2479-9052-C8B1-B3B58B0E5183}"/>
              </a:ext>
            </a:extLst>
          </p:cNvPr>
          <p:cNvSpPr/>
          <p:nvPr/>
        </p:nvSpPr>
        <p:spPr>
          <a:xfrm>
            <a:off x="0" y="1870328"/>
            <a:ext cx="1149531" cy="10226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4766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2DB3274-C1A7-080B-B2D7-067F69B6D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9" r="23002" b="6905"/>
          <a:stretch/>
        </p:blipFill>
        <p:spPr>
          <a:xfrm>
            <a:off x="2030694" y="3527032"/>
            <a:ext cx="2032000" cy="28025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3FFB202-B2EF-32DF-90A8-FFF07F895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r="34065"/>
          <a:stretch/>
        </p:blipFill>
        <p:spPr>
          <a:xfrm>
            <a:off x="10157289" y="3527031"/>
            <a:ext cx="2042632" cy="28025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DC3B66-E26C-2733-9B9C-37D139E9D3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" r="20128"/>
          <a:stretch/>
        </p:blipFill>
        <p:spPr>
          <a:xfrm>
            <a:off x="8108138" y="726105"/>
            <a:ext cx="2059784" cy="28087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DE7E70-3327-C80D-FD2C-B7BF4A7E86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9" r="36765"/>
          <a:stretch/>
        </p:blipFill>
        <p:spPr>
          <a:xfrm>
            <a:off x="6093289" y="3527031"/>
            <a:ext cx="2042634" cy="28025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66FBFB-0A55-234B-C94C-AF1007FC98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r="19456"/>
          <a:stretch/>
        </p:blipFill>
        <p:spPr>
          <a:xfrm>
            <a:off x="4044139" y="723789"/>
            <a:ext cx="2051860" cy="280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29E647-F887-194B-A304-895A98AFD32B}"/>
              </a:ext>
            </a:extLst>
          </p:cNvPr>
          <p:cNvSpPr/>
          <p:nvPr/>
        </p:nvSpPr>
        <p:spPr>
          <a:xfrm>
            <a:off x="2032000" y="726105"/>
            <a:ext cx="2032000" cy="28025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tx1"/>
                </a:solidFill>
              </a:rPr>
              <a:t>Contests/</a:t>
            </a:r>
            <a:br>
              <a:rPr lang="en-BE" sz="1500" b="1" dirty="0">
                <a:solidFill>
                  <a:schemeClr val="tx1"/>
                </a:solidFill>
              </a:rPr>
            </a:br>
            <a:r>
              <a:rPr lang="en-BE" sz="1500" b="1" dirty="0">
                <a:solidFill>
                  <a:schemeClr val="tx1"/>
                </a:solidFill>
              </a:rPr>
              <a:t>games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5AB14F-180B-FE54-04FE-C328242FFC97}"/>
              </a:ext>
            </a:extLst>
          </p:cNvPr>
          <p:cNvSpPr/>
          <p:nvPr/>
        </p:nvSpPr>
        <p:spPr>
          <a:xfrm>
            <a:off x="6096001" y="726105"/>
            <a:ext cx="2032000" cy="28025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tx1"/>
                </a:solidFill>
              </a:rPr>
              <a:t>Engagement </a:t>
            </a:r>
            <a:br>
              <a:rPr lang="en-BE" sz="1500" b="1" dirty="0">
                <a:solidFill>
                  <a:schemeClr val="tx1"/>
                </a:solidFill>
              </a:rPr>
            </a:br>
            <a:r>
              <a:rPr lang="en-BE" sz="1500" b="1" dirty="0">
                <a:solidFill>
                  <a:schemeClr val="tx1"/>
                </a:solidFill>
              </a:rPr>
              <a:t>with listeners </a:t>
            </a:r>
            <a:br>
              <a:rPr lang="en-BE" sz="1500" b="1" dirty="0">
                <a:solidFill>
                  <a:schemeClr val="tx1"/>
                </a:solidFill>
              </a:rPr>
            </a:br>
            <a:r>
              <a:rPr lang="en-BE" sz="1500" b="1" dirty="0">
                <a:solidFill>
                  <a:schemeClr val="tx1"/>
                </a:solidFill>
              </a:rPr>
              <a:t>on radio stations’ social media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99DD3A-9C2D-648E-E2BF-5DE4318CDFD8}"/>
              </a:ext>
            </a:extLst>
          </p:cNvPr>
          <p:cNvSpPr/>
          <p:nvPr/>
        </p:nvSpPr>
        <p:spPr>
          <a:xfrm>
            <a:off x="10160000" y="726105"/>
            <a:ext cx="2032000" cy="28025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tx1"/>
                </a:solidFill>
              </a:rPr>
              <a:t>DJ/host endorsement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54668A-948B-5075-11A7-DC1D71AA13AA}"/>
              </a:ext>
            </a:extLst>
          </p:cNvPr>
          <p:cNvSpPr/>
          <p:nvPr/>
        </p:nvSpPr>
        <p:spPr>
          <a:xfrm flipH="1">
            <a:off x="8128000" y="3527032"/>
            <a:ext cx="2032000" cy="28025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tx1"/>
                </a:solidFill>
              </a:rPr>
              <a:t>Sponsorship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94D79C0-65E9-F28E-6F81-03FA420B4BED}"/>
              </a:ext>
            </a:extLst>
          </p:cNvPr>
          <p:cNvSpPr/>
          <p:nvPr/>
        </p:nvSpPr>
        <p:spPr>
          <a:xfrm flipH="1">
            <a:off x="4064001" y="3527032"/>
            <a:ext cx="2032000" cy="28025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tx1"/>
                </a:solidFill>
              </a:rPr>
              <a:t>Editorial</a:t>
            </a:r>
            <a:br>
              <a:rPr lang="en-BE" sz="1500" b="1" dirty="0">
                <a:solidFill>
                  <a:schemeClr val="tx1"/>
                </a:solidFill>
              </a:rPr>
            </a:br>
            <a:r>
              <a:rPr lang="en-BE" sz="1500" b="1" dirty="0">
                <a:solidFill>
                  <a:schemeClr val="tx1"/>
                </a:solidFill>
              </a:rPr>
              <a:t>content/</a:t>
            </a:r>
            <a:br>
              <a:rPr lang="en-BE" sz="1500" b="1" dirty="0">
                <a:solidFill>
                  <a:schemeClr val="tx1"/>
                </a:solidFill>
              </a:rPr>
            </a:br>
            <a:r>
              <a:rPr lang="en-BE" sz="1500" b="1" dirty="0">
                <a:solidFill>
                  <a:schemeClr val="tx1"/>
                </a:solidFill>
              </a:rPr>
              <a:t>segments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1A9630-A687-031A-E080-31164C44863B}"/>
              </a:ext>
            </a:extLst>
          </p:cNvPr>
          <p:cNvSpPr/>
          <p:nvPr/>
        </p:nvSpPr>
        <p:spPr>
          <a:xfrm flipH="1">
            <a:off x="0" y="3527032"/>
            <a:ext cx="2032000" cy="28025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tx1"/>
                </a:solidFill>
              </a:rPr>
              <a:t>Events/</a:t>
            </a:r>
            <a:br>
              <a:rPr lang="en-BE" sz="1500" b="1" dirty="0">
                <a:solidFill>
                  <a:schemeClr val="tx1"/>
                </a:solidFill>
              </a:rPr>
            </a:br>
            <a:r>
              <a:rPr lang="en-BE" sz="1500" b="1" dirty="0">
                <a:solidFill>
                  <a:schemeClr val="tx1"/>
                </a:solidFill>
              </a:rPr>
              <a:t>concerts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CB491F-9DD4-E679-8834-791B6665FCE8}"/>
              </a:ext>
            </a:extLst>
          </p:cNvPr>
          <p:cNvSpPr/>
          <p:nvPr/>
        </p:nvSpPr>
        <p:spPr>
          <a:xfrm>
            <a:off x="818708" y="-2224"/>
            <a:ext cx="4406436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9C5A0A0-383F-DE78-185F-F9AAF1307D6E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6. Brand integration</a:t>
            </a:r>
            <a:endParaRPr lang="en-GB" sz="2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8BFEC8-0B96-AF6C-CAE7-BD8F21F711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5" r="15338"/>
          <a:stretch/>
        </p:blipFill>
        <p:spPr>
          <a:xfrm>
            <a:off x="1805" y="726105"/>
            <a:ext cx="2030194" cy="28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64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512731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Inspiring </a:t>
            </a:r>
            <a:r>
              <a:rPr lang="en-BE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business cases</a:t>
            </a:r>
            <a:endParaRPr lang="en-GB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B844B-B09C-8785-FC1D-055FACA31535}"/>
              </a:ext>
            </a:extLst>
          </p:cNvPr>
          <p:cNvSpPr/>
          <p:nvPr/>
        </p:nvSpPr>
        <p:spPr>
          <a:xfrm>
            <a:off x="818708" y="-2224"/>
            <a:ext cx="4406436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FCAE60-DB71-2E35-BA3E-DEA685CCA6CE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6. Brand integration</a:t>
            </a:r>
            <a:endParaRPr lang="en-GB" sz="2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5A6A46-E78B-FC34-A5D1-B1469E12C690}"/>
              </a:ext>
            </a:extLst>
          </p:cNvPr>
          <p:cNvSpPr/>
          <p:nvPr/>
        </p:nvSpPr>
        <p:spPr>
          <a:xfrm>
            <a:off x="418346" y="1761843"/>
            <a:ext cx="3632659" cy="4543163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922EC8-813F-02CE-593E-FB0A5F60D268}"/>
              </a:ext>
            </a:extLst>
          </p:cNvPr>
          <p:cNvSpPr/>
          <p:nvPr/>
        </p:nvSpPr>
        <p:spPr>
          <a:xfrm>
            <a:off x="4279669" y="1761843"/>
            <a:ext cx="3632659" cy="4543163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558A81-9EB0-0BEC-FA17-3D36F8706610}"/>
              </a:ext>
            </a:extLst>
          </p:cNvPr>
          <p:cNvSpPr/>
          <p:nvPr/>
        </p:nvSpPr>
        <p:spPr>
          <a:xfrm>
            <a:off x="8140992" y="1761843"/>
            <a:ext cx="3632659" cy="4543163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853DE41-FEF2-26FE-CA1F-4069B7707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6" y="1752149"/>
            <a:ext cx="3632659" cy="20443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07DD4C-CFEB-AC8C-1D09-3188A5342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69" y="1752149"/>
            <a:ext cx="3636214" cy="20443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887472-55B8-1C72-A5DD-181D11819F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 b="5901"/>
          <a:stretch/>
        </p:blipFill>
        <p:spPr>
          <a:xfrm>
            <a:off x="8140992" y="1761843"/>
            <a:ext cx="3640553" cy="2034643"/>
          </a:xfrm>
          <a:prstGeom prst="rect">
            <a:avLst/>
          </a:prstGeom>
        </p:spPr>
      </p:pic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05533CB-1292-F102-7AE4-1176A463AE4C}"/>
              </a:ext>
            </a:extLst>
          </p:cNvPr>
          <p:cNvSpPr txBox="1">
            <a:spLocks/>
          </p:cNvSpPr>
          <p:nvPr/>
        </p:nvSpPr>
        <p:spPr>
          <a:xfrm>
            <a:off x="623860" y="4022357"/>
            <a:ext cx="3237460" cy="1655390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200" b="1" dirty="0">
                <a:solidFill>
                  <a:srgbClr val="D55DD1"/>
                </a:solidFill>
              </a:rPr>
              <a:t>NRJ Hybrid challenge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200" dirty="0">
                <a:solidFill>
                  <a:schemeClr val="bg1"/>
                </a:solidFill>
              </a:rPr>
              <a:t>Driven by NRJ presenters, new </a:t>
            </a:r>
            <a:r>
              <a:rPr lang="en-GB" sz="1200" dirty="0">
                <a:solidFill>
                  <a:schemeClr val="bg1"/>
                </a:solidFill>
              </a:rPr>
              <a:t>Toyota Cross Hybrid travelled across France, in ‘zero emission’ mode</a:t>
            </a:r>
            <a:r>
              <a:rPr lang="en-BE" sz="1200" dirty="0">
                <a:solidFill>
                  <a:schemeClr val="bg1"/>
                </a:solidFill>
              </a:rPr>
              <a:t>, whenever possible, </a:t>
            </a:r>
            <a:r>
              <a:rPr lang="en-GB" sz="1200" dirty="0">
                <a:solidFill>
                  <a:schemeClr val="bg1"/>
                </a:solidFill>
              </a:rPr>
              <a:t>to meet listeners and local presenters from NRJ stations.</a:t>
            </a:r>
            <a:endParaRPr lang="en-BE" sz="1200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200" dirty="0">
                <a:solidFill>
                  <a:srgbClr val="D55DD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details here</a:t>
            </a:r>
            <a:endParaRPr lang="LID4096" sz="1200" dirty="0">
              <a:solidFill>
                <a:srgbClr val="D55DD1"/>
              </a:solidFill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E078E764-3C1A-64E1-C096-09FC49DC33E6}"/>
              </a:ext>
            </a:extLst>
          </p:cNvPr>
          <p:cNvSpPr txBox="1">
            <a:spLocks/>
          </p:cNvSpPr>
          <p:nvPr/>
        </p:nvSpPr>
        <p:spPr>
          <a:xfrm>
            <a:off x="4485183" y="4022357"/>
            <a:ext cx="3237460" cy="2138599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200" b="1" dirty="0">
                <a:solidFill>
                  <a:srgbClr val="D55DD1"/>
                </a:solidFill>
              </a:rPr>
              <a:t>Q-Beach House – </a:t>
            </a:r>
            <a:r>
              <a:rPr lang="en-BE" sz="1200" b="1" dirty="0">
                <a:solidFill>
                  <a:srgbClr val="D55DD1"/>
                </a:solidFill>
              </a:rPr>
              <a:t> </a:t>
            </a:r>
            <a:r>
              <a:rPr lang="en-GB" sz="1200" b="1" dirty="0">
                <a:solidFill>
                  <a:srgbClr val="D55DD1"/>
                </a:solidFill>
              </a:rPr>
              <a:t>where music fans and brands come together for an unforgettable summer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The Flemish radio station, </a:t>
            </a:r>
            <a:r>
              <a:rPr lang="en-GB" sz="1200" dirty="0" err="1">
                <a:solidFill>
                  <a:schemeClr val="bg1"/>
                </a:solidFill>
              </a:rPr>
              <a:t>Qmusic</a:t>
            </a:r>
            <a:r>
              <a:rPr lang="en-GB" sz="1200" dirty="0">
                <a:solidFill>
                  <a:schemeClr val="bg1"/>
                </a:solidFill>
              </a:rPr>
              <a:t>, brought together thousands of listeners at a unique beach venue, helping brands shine through cross-platform integration.</a:t>
            </a:r>
            <a:endParaRPr lang="en-BE" sz="1200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200" dirty="0">
                <a:solidFill>
                  <a:srgbClr val="D55DD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details here</a:t>
            </a:r>
            <a:endParaRPr lang="LID4096" sz="1200" dirty="0">
              <a:solidFill>
                <a:srgbClr val="D55DD1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B9767E4-5B5E-889E-262C-4DF63BF837E3}"/>
              </a:ext>
            </a:extLst>
          </p:cNvPr>
          <p:cNvSpPr txBox="1">
            <a:spLocks/>
          </p:cNvSpPr>
          <p:nvPr/>
        </p:nvSpPr>
        <p:spPr>
          <a:xfrm>
            <a:off x="8337966" y="4022357"/>
            <a:ext cx="3237460" cy="206165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200" b="1" dirty="0">
                <a:solidFill>
                  <a:srgbClr val="D55DD1"/>
                </a:solidFill>
              </a:rPr>
              <a:t>KISS, KFC and a bucket of fun!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NL" sz="1200" dirty="0">
                <a:solidFill>
                  <a:schemeClr val="bg1"/>
                </a:solidFill>
              </a:rPr>
              <a:t>A</a:t>
            </a:r>
            <a:r>
              <a:rPr lang="en-GB" sz="1200" dirty="0">
                <a:solidFill>
                  <a:schemeClr val="bg1"/>
                </a:solidFill>
              </a:rPr>
              <a:t> brilliant long-term collaboration between KFC and Bauer Media Audio UK. As the headline sponsor of a popular afternoon show, KFC was at the forefront of their customers’ mind, especially for those looking to get their fix of fiery chicken fun.</a:t>
            </a:r>
            <a:endParaRPr lang="en-NL" sz="1200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200" dirty="0">
                <a:solidFill>
                  <a:srgbClr val="D55DD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details here</a:t>
            </a:r>
            <a:endParaRPr lang="LID4096" sz="1200" dirty="0">
              <a:solidFill>
                <a:srgbClr val="D55DD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F11DBD-9937-BEDF-B967-E07ADBD943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3397" y="1487803"/>
            <a:ext cx="538386" cy="538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FF19A-9212-7E6B-8FAD-408C6F431C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4720" y="1487803"/>
            <a:ext cx="538386" cy="538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F47390-1507-EC55-E764-7CFB06C24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7503" y="1487803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40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768E29-5962-B4D9-63E4-8C432A747E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23523" b="1"/>
          <a:stretch/>
        </p:blipFill>
        <p:spPr>
          <a:xfrm>
            <a:off x="0" y="0"/>
            <a:ext cx="12196179" cy="63048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AA4981B-C52F-B574-8FC6-874D26E477D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7EDC6E-3066-EA44-7555-8E1075CB9629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BF034A9-C7F8-9B7B-9935-B3ACCAA113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7F10D1-B322-1951-A4D4-1D5E98A84A1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BF4F0A-6D2A-2700-2BD1-2C87F0B7AC0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7659951-6D11-3729-B571-1935F77ADD1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3C82C37-339C-CB77-1668-1CB460DC122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B0DE67-9CB6-1C32-4EAD-11482595DC7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6BC56-A279-BB85-362E-8C8622285AD1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B61F22-B25A-4FCA-AA6A-BB0BA4D22CB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0CEA9C-5CE9-F893-ECFB-FC92573DA5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544C0CE-C34C-A57B-E6EC-84B9FEFA966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B3B3FD7-4922-8E84-52D9-01BD516A38E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F120FA-8F76-4534-8A03-A21F366A05D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83F8B2-40F4-B573-E820-ED3634EAA82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3ACF2F2-A783-56F3-D575-BD97129C5F94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5C01884-E36F-FE47-E6B1-8F5C1676AC9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2E1BC86-52F9-584C-7457-8AA2A84DE56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A5C6AA-2132-E1E4-171B-3E21041DD4FA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E3785E-8C7B-3EEC-3FAA-E4699A85547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BF4548-ED7B-7894-8311-FAFB6CC6C616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190CAED-0310-5991-90F5-30631318F5A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DFA7001-CF67-E85B-4BBC-34A2844C8E0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66CD38-7BDD-C59C-45B5-0435E00F32A6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FF8004-D9ED-BAA2-66D5-63138404AF9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8A2E1E8-D55C-3981-F09E-C7758860E39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2102C-1965-782E-2483-56424F0D9BE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B7F2A9A-9396-822B-CF8D-8ACE8C33129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69C101-5644-3BDC-A7F8-9FB0F425C0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6789D92-B542-3FBC-FC06-492444A7E00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CBD74B-3AB9-E97C-9ACE-82A6003C129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CE462D0-1E26-FB0A-340E-F7BA20901B2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2176E58-556F-833B-58D1-B1A5A383EEC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BA3D766-91FA-F200-7B77-CF479B5C7AB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A74E04-3C8E-A7AB-0233-267CDFE9669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A1721-421D-A700-9751-FB719A3E068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E073BE-1435-4B17-0D52-D6A9A2B95BA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C17C11-89A9-2794-6B9A-451E8CDC834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A54C19B-8BB4-6A7B-C88B-E042196CCF0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535C26-F501-9021-F127-BBE7418BB3B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3E3288C-C60D-8921-F983-67BC0217C5E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0A2F1D-A527-E905-DA68-72C2C566DEB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29CB2B-97BC-0BA8-A41E-758B530E6D2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D4264-7B04-EE0F-2BAA-77467B2B2C3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2B4309F-62B0-104A-15AF-728478F8C92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DC5C7A-1F08-2440-CC53-A0BA81D1132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3E24133-7564-E4BE-0286-BA2D904D4FA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A1E7CE-AD24-CC8D-5042-7D4D39A48D9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D09253-C786-BCBF-F444-8D44C366B18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F39D37-7BB6-41D8-D593-E63B5ABB19F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69847B-8350-6AB6-25E3-8FBE463EA17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2FEB7-52D6-233B-58D0-F5653A7D9DF0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D0AC59-C209-7830-D67B-6B179B79A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81E854-CC24-2EB8-C6B3-E2322C7E97EA}"/>
              </a:ext>
            </a:extLst>
          </p:cNvPr>
          <p:cNvSpPr/>
          <p:nvPr/>
        </p:nvSpPr>
        <p:spPr>
          <a:xfrm>
            <a:off x="1" y="2690037"/>
            <a:ext cx="6094415" cy="361484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8833B-A745-8D61-974F-C46638FE49C6}"/>
              </a:ext>
            </a:extLst>
          </p:cNvPr>
          <p:cNvSpPr txBox="1"/>
          <p:nvPr/>
        </p:nvSpPr>
        <p:spPr>
          <a:xfrm>
            <a:off x="349928" y="2820820"/>
            <a:ext cx="5423855" cy="32316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en-BE" sz="40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Synergy with other media</a:t>
            </a:r>
          </a:p>
          <a:p>
            <a:pPr>
              <a:spcAft>
                <a:spcPts val="1200"/>
              </a:spcAft>
            </a:pPr>
            <a:r>
              <a:rPr lang="en-GB" sz="2400" spc="2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</a:t>
            </a:r>
            <a:endParaRPr lang="en-BE" sz="2400" spc="200" dirty="0">
              <a:solidFill>
                <a:schemeClr val="bg1"/>
              </a:solidFill>
              <a:latin typeface="+mj-lt"/>
              <a:sym typeface="Wingdings 2" panose="05020102010507070707" pitchFamily="18" charset="2"/>
            </a:endParaRPr>
          </a:p>
          <a:p>
            <a:pPr algn="just">
              <a:spcAft>
                <a:spcPts val="600"/>
              </a:spcAft>
            </a:pPr>
            <a:r>
              <a:rPr lang="en-GB" sz="2000" spc="60" dirty="0">
                <a:solidFill>
                  <a:schemeClr val="bg1"/>
                </a:solidFill>
                <a:latin typeface="+mj-lt"/>
              </a:rPr>
              <a:t>Radio seamlessly </a:t>
            </a:r>
            <a:r>
              <a:rPr lang="en-BE" sz="2000" spc="60" dirty="0">
                <a:solidFill>
                  <a:schemeClr val="bg1"/>
                </a:solidFill>
                <a:latin typeface="+mj-lt"/>
              </a:rPr>
              <a:t>amplifies</a:t>
            </a:r>
            <a:r>
              <a:rPr lang="en-GB" sz="2000" spc="60" dirty="0">
                <a:solidFill>
                  <a:schemeClr val="bg1"/>
                </a:solidFill>
                <a:latin typeface="+mj-lt"/>
              </a:rPr>
              <a:t> other advertising channels. A cross-media marketing strategy amplifies brand awareness and recognition</a:t>
            </a:r>
            <a:r>
              <a:rPr lang="en-BE" sz="2000" spc="60" dirty="0">
                <a:solidFill>
                  <a:schemeClr val="bg1"/>
                </a:solidFill>
                <a:latin typeface="+mj-lt"/>
              </a:rPr>
              <a:t>.</a:t>
            </a:r>
            <a:endParaRPr lang="en-GB" sz="2000" b="1" spc="6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8AFA40-2479-9052-C8B1-B3B58B0E5183}"/>
              </a:ext>
            </a:extLst>
          </p:cNvPr>
          <p:cNvSpPr/>
          <p:nvPr/>
        </p:nvSpPr>
        <p:spPr>
          <a:xfrm>
            <a:off x="0" y="1667402"/>
            <a:ext cx="1149531" cy="10226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88413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C59DEB7-25DB-FFB8-B08D-3E2DA43DB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650" r="149"/>
          <a:stretch/>
        </p:blipFill>
        <p:spPr>
          <a:xfrm rot="5400000">
            <a:off x="7090768" y="1188114"/>
            <a:ext cx="6305006" cy="39287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5635256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7. Synergy with other media</a:t>
            </a: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5" y="1026869"/>
            <a:ext cx="7939248" cy="87934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b="1" dirty="0"/>
              <a:t>Adding radio to a campaign improves </a:t>
            </a:r>
            <a:br>
              <a:rPr lang="en-BE" sz="2400" b="1" dirty="0"/>
            </a:br>
            <a:r>
              <a:rPr lang="en-GB" sz="2400" b="1" dirty="0"/>
              <a:t>efficiency, making radio </a:t>
            </a:r>
            <a:r>
              <a:rPr lang="en-BE" sz="2400" b="1" dirty="0"/>
              <a:t>THE</a:t>
            </a:r>
            <a:r>
              <a:rPr lang="en-GB" sz="2400" b="1" dirty="0"/>
              <a:t> multiplier medium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44C82E-D065-6A26-51DF-0CDD9B021E98}"/>
              </a:ext>
            </a:extLst>
          </p:cNvPr>
          <p:cNvSpPr/>
          <p:nvPr/>
        </p:nvSpPr>
        <p:spPr>
          <a:xfrm>
            <a:off x="418345" y="2190272"/>
            <a:ext cx="7556073" cy="344017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1EACC13-2D73-9D50-1E3E-E8DE3C8C68B7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Building Shelf Awareness – </a:t>
            </a:r>
            <a:r>
              <a:rPr lang="en-BE" sz="1000" i="1" dirty="0" err="1">
                <a:latin typeface="+mj-lt"/>
                <a:cs typeface="Times New Roman" panose="02020603050405020304" pitchFamily="18" charset="0"/>
              </a:rPr>
              <a:t>Radiocentre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 (U.K.)</a:t>
            </a:r>
            <a:endParaRPr lang="LID4096" sz="10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24E306-6CA2-5210-2930-F8272C71F8C6}"/>
              </a:ext>
            </a:extLst>
          </p:cNvPr>
          <p:cNvSpPr/>
          <p:nvPr/>
        </p:nvSpPr>
        <p:spPr>
          <a:xfrm>
            <a:off x="818707" y="2564772"/>
            <a:ext cx="2131964" cy="26562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BE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Ad </a:t>
            </a:r>
            <a:br>
              <a:rPr lang="en-BE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BE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awareness:</a:t>
            </a:r>
          </a:p>
          <a:p>
            <a:pPr algn="ctr">
              <a:lnSpc>
                <a:spcPct val="110000"/>
              </a:lnSpc>
            </a:pPr>
            <a:r>
              <a:rPr lang="en-BE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radio generates </a:t>
            </a:r>
          </a:p>
          <a:p>
            <a:pPr algn="ctr">
              <a:lnSpc>
                <a:spcPct val="110000"/>
              </a:lnSpc>
            </a:pPr>
            <a:r>
              <a:rPr lang="en-BE" sz="2800" b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5x</a:t>
            </a:r>
            <a:r>
              <a:rPr lang="en-BE" sz="2400" b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BE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more </a:t>
            </a:r>
          </a:p>
          <a:p>
            <a:pPr algn="ctr">
              <a:lnSpc>
                <a:spcPct val="110000"/>
              </a:lnSpc>
            </a:pPr>
            <a:r>
              <a:rPr lang="en-BE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cost-efficiency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CCC2B0-0A29-A8EA-BF39-B08E056CDE91}"/>
              </a:ext>
            </a:extLst>
          </p:cNvPr>
          <p:cNvSpPr/>
          <p:nvPr/>
        </p:nvSpPr>
        <p:spPr>
          <a:xfrm>
            <a:off x="3136969" y="2564772"/>
            <a:ext cx="2131964" cy="26562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BE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Brand relevance:</a:t>
            </a:r>
          </a:p>
          <a:p>
            <a:pPr algn="ctr">
              <a:lnSpc>
                <a:spcPct val="110000"/>
              </a:lnSpc>
            </a:pPr>
            <a:r>
              <a:rPr lang="en-BE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radio generates </a:t>
            </a:r>
          </a:p>
          <a:p>
            <a:pPr algn="ctr">
              <a:lnSpc>
                <a:spcPct val="110000"/>
              </a:lnSpc>
            </a:pPr>
            <a:r>
              <a:rPr lang="en-BE" sz="2800" b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3x</a:t>
            </a:r>
            <a:r>
              <a:rPr lang="en-BE" sz="2400" b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BE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more </a:t>
            </a:r>
          </a:p>
          <a:p>
            <a:pPr algn="ctr">
              <a:lnSpc>
                <a:spcPct val="110000"/>
              </a:lnSpc>
            </a:pPr>
            <a:r>
              <a:rPr lang="en-BE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cost-efficiency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FB4550-48E2-29F8-5889-F99007E3B4E4}"/>
              </a:ext>
            </a:extLst>
          </p:cNvPr>
          <p:cNvSpPr/>
          <p:nvPr/>
        </p:nvSpPr>
        <p:spPr>
          <a:xfrm>
            <a:off x="5455232" y="2564772"/>
            <a:ext cx="2131964" cy="26562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BE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Brand</a:t>
            </a:r>
            <a:br>
              <a:rPr lang="en-BE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BE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trust:</a:t>
            </a:r>
          </a:p>
          <a:p>
            <a:pPr algn="ctr">
              <a:lnSpc>
                <a:spcPct val="110000"/>
              </a:lnSpc>
            </a:pPr>
            <a:r>
              <a:rPr lang="en-BE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radio generates </a:t>
            </a:r>
          </a:p>
          <a:p>
            <a:pPr algn="ctr">
              <a:lnSpc>
                <a:spcPct val="110000"/>
              </a:lnSpc>
            </a:pPr>
            <a:r>
              <a:rPr lang="en-BE" sz="2800" b="1" dirty="0">
                <a:solidFill>
                  <a:srgbClr val="D55DD1"/>
                </a:solidFill>
                <a:latin typeface="+mj-lt"/>
                <a:cs typeface="Times New Roman" panose="02020603050405020304" pitchFamily="18" charset="0"/>
              </a:rPr>
              <a:t>4x </a:t>
            </a:r>
          </a:p>
          <a:p>
            <a:pPr algn="ctr">
              <a:lnSpc>
                <a:spcPct val="110000"/>
              </a:lnSpc>
            </a:pPr>
            <a:r>
              <a:rPr lang="en-BE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more </a:t>
            </a:r>
          </a:p>
          <a:p>
            <a:pPr algn="ctr">
              <a:lnSpc>
                <a:spcPct val="110000"/>
              </a:lnSpc>
            </a:pPr>
            <a:r>
              <a:rPr lang="en-BE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cost-efficiency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908D6-3CE8-7B76-C1D8-A027E730C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371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01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A59C2DE2-4008-AABE-F5CD-4EF887875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r="28062"/>
          <a:stretch/>
        </p:blipFill>
        <p:spPr>
          <a:xfrm>
            <a:off x="7619993" y="4012836"/>
            <a:ext cx="1523997" cy="231669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72DE0F1-B8E5-857D-E2AB-D93751C97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3" r="28984"/>
          <a:stretch/>
        </p:blipFill>
        <p:spPr>
          <a:xfrm>
            <a:off x="6095995" y="1697445"/>
            <a:ext cx="1524000" cy="231539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D24250B-E1B9-AAAB-3BEB-42FFE020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7" r="21951"/>
          <a:stretch/>
        </p:blipFill>
        <p:spPr>
          <a:xfrm>
            <a:off x="4571998" y="4014140"/>
            <a:ext cx="1524000" cy="231539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05EFE06-9ECE-5934-5F03-B779C93309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r="21220"/>
          <a:stretch/>
        </p:blipFill>
        <p:spPr>
          <a:xfrm>
            <a:off x="3047999" y="1697445"/>
            <a:ext cx="1524000" cy="23166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9B479A2-2002-9C03-B7D0-E2034905FB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36743"/>
          <a:stretch/>
        </p:blipFill>
        <p:spPr>
          <a:xfrm>
            <a:off x="1524001" y="4012837"/>
            <a:ext cx="1524000" cy="231669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66BDF6B-44DA-6079-3D5C-2963B5DBEE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46856"/>
          <a:stretch/>
        </p:blipFill>
        <p:spPr>
          <a:xfrm>
            <a:off x="0" y="1697445"/>
            <a:ext cx="1524000" cy="2315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429807"/>
            <a:ext cx="11512731" cy="85382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4800" b="1" dirty="0"/>
              <a:t>Radio is…</a:t>
            </a:r>
            <a:endParaRPr lang="en-GB" sz="4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29E647-F887-194B-A304-895A98AFD32B}"/>
              </a:ext>
            </a:extLst>
          </p:cNvPr>
          <p:cNvSpPr/>
          <p:nvPr/>
        </p:nvSpPr>
        <p:spPr>
          <a:xfrm>
            <a:off x="1524000" y="1697446"/>
            <a:ext cx="1524000" cy="2316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bg1"/>
                </a:solidFill>
              </a:rPr>
              <a:t>Trust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5AB14F-180B-FE54-04FE-C328242FFC97}"/>
              </a:ext>
            </a:extLst>
          </p:cNvPr>
          <p:cNvSpPr/>
          <p:nvPr/>
        </p:nvSpPr>
        <p:spPr>
          <a:xfrm>
            <a:off x="4572000" y="1697446"/>
            <a:ext cx="1524000" cy="2316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bg1"/>
                </a:solidFill>
              </a:rPr>
              <a:t>Attention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99DD3A-9C2D-648E-E2BF-5DE4318CDFD8}"/>
              </a:ext>
            </a:extLst>
          </p:cNvPr>
          <p:cNvSpPr/>
          <p:nvPr/>
        </p:nvSpPr>
        <p:spPr>
          <a:xfrm>
            <a:off x="7620000" y="1697446"/>
            <a:ext cx="1524000" cy="2316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bg1"/>
                </a:solidFill>
              </a:rPr>
              <a:t>Creativity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024BAE-1FF4-EB0D-2EBD-CFAEECD334F2}"/>
              </a:ext>
            </a:extLst>
          </p:cNvPr>
          <p:cNvSpPr/>
          <p:nvPr/>
        </p:nvSpPr>
        <p:spPr>
          <a:xfrm>
            <a:off x="10668000" y="1697446"/>
            <a:ext cx="1524000" cy="2316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bg1"/>
                </a:solidFill>
              </a:rPr>
              <a:t>Synergy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54668A-948B-5075-11A7-DC1D71AA13AA}"/>
              </a:ext>
            </a:extLst>
          </p:cNvPr>
          <p:cNvSpPr/>
          <p:nvPr/>
        </p:nvSpPr>
        <p:spPr>
          <a:xfrm flipH="1">
            <a:off x="6096000" y="4012839"/>
            <a:ext cx="1524000" cy="2316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bg1"/>
                </a:solidFill>
              </a:rPr>
              <a:t>Sonic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94D79C0-65E9-F28E-6F81-03FA420B4BED}"/>
              </a:ext>
            </a:extLst>
          </p:cNvPr>
          <p:cNvSpPr/>
          <p:nvPr/>
        </p:nvSpPr>
        <p:spPr>
          <a:xfrm flipH="1">
            <a:off x="3048000" y="4012839"/>
            <a:ext cx="1524000" cy="2316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bg1"/>
                </a:solidFill>
              </a:rPr>
              <a:t>Connection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1A9630-A687-031A-E080-31164C44863B}"/>
              </a:ext>
            </a:extLst>
          </p:cNvPr>
          <p:cNvSpPr/>
          <p:nvPr/>
        </p:nvSpPr>
        <p:spPr>
          <a:xfrm flipH="1">
            <a:off x="0" y="4012839"/>
            <a:ext cx="1524000" cy="2316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500" b="1" dirty="0">
                <a:solidFill>
                  <a:schemeClr val="bg1"/>
                </a:solidFill>
              </a:rPr>
              <a:t>Emotion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C8B88CA-A88F-6EC4-D47F-40148596A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8" y="1697444"/>
            <a:ext cx="1524006" cy="2315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D097B3-2305-AE25-D193-3F4699E582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22173" r="23979"/>
          <a:stretch/>
        </p:blipFill>
        <p:spPr>
          <a:xfrm>
            <a:off x="9143987" y="4012834"/>
            <a:ext cx="3048013" cy="23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23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5635256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7. Synergy with other media</a:t>
            </a: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512729" cy="87934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b="1" dirty="0"/>
              <a:t>Adding radio to </a:t>
            </a:r>
            <a:r>
              <a:rPr lang="en-BE" sz="2400" b="1" dirty="0"/>
              <a:t>TV</a:t>
            </a:r>
            <a:r>
              <a:rPr lang="en-GB" sz="2400" b="1" dirty="0"/>
              <a:t> and online video increases </a:t>
            </a:r>
            <a:r>
              <a:rPr lang="en-BE" sz="2400" b="1" dirty="0"/>
              <a:t>t</a:t>
            </a:r>
            <a:r>
              <a:rPr lang="en-GB" sz="2400" b="1" dirty="0"/>
              <a:t>he brand attitude </a:t>
            </a:r>
            <a:br>
              <a:rPr lang="en-BE" sz="2400" b="1" dirty="0"/>
            </a:br>
            <a:r>
              <a:rPr lang="en-GB" sz="2400" b="1" dirty="0"/>
              <a:t>and preference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44C82E-D065-6A26-51DF-0CDD9B021E98}"/>
              </a:ext>
            </a:extLst>
          </p:cNvPr>
          <p:cNvSpPr/>
          <p:nvPr/>
        </p:nvSpPr>
        <p:spPr>
          <a:xfrm>
            <a:off x="418345" y="2190272"/>
            <a:ext cx="7556073" cy="344017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1EACC13-2D73-9D50-1E3E-E8DE3C8C68B7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How does radio contribute to the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mental availability of FMCG brand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000" i="1" dirty="0" err="1">
                <a:latin typeface="+mj-lt"/>
                <a:cs typeface="Times New Roman" panose="02020603050405020304" pitchFamily="18" charset="0"/>
              </a:rPr>
              <a:t>Douwe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 Egberts?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 – </a:t>
            </a:r>
            <a:r>
              <a:rPr lang="en-BE" sz="1000" i="1" dirty="0" err="1">
                <a:latin typeface="+mj-lt"/>
                <a:cs typeface="Times New Roman" panose="02020603050405020304" pitchFamily="18" charset="0"/>
              </a:rPr>
              <a:t>Audify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, 2023 (The Netherlands)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8FCA07-6DBD-0B68-9874-0E38B73E6A59}"/>
              </a:ext>
            </a:extLst>
          </p:cNvPr>
          <p:cNvSpPr txBox="1">
            <a:spLocks/>
          </p:cNvSpPr>
          <p:nvPr/>
        </p:nvSpPr>
        <p:spPr>
          <a:xfrm>
            <a:off x="8278883" y="2190272"/>
            <a:ext cx="3573482" cy="228729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/>
              <a:t>The combination of online videos and radio results in a significant increase with index </a:t>
            </a:r>
            <a:r>
              <a:rPr lang="en-GB" sz="1400" b="1" dirty="0"/>
              <a:t>111</a:t>
            </a:r>
            <a:r>
              <a:rPr lang="en-GB" sz="1400" dirty="0"/>
              <a:t> on attitude towards </a:t>
            </a:r>
            <a:r>
              <a:rPr lang="en-GB" sz="1400" dirty="0" err="1"/>
              <a:t>Douwe</a:t>
            </a:r>
            <a:r>
              <a:rPr lang="en-GB" sz="1400" dirty="0"/>
              <a:t> Egberts. </a:t>
            </a:r>
            <a:endParaRPr lang="en-BE" sz="14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400" dirty="0"/>
              <a:t>Furthermore</a:t>
            </a:r>
            <a:r>
              <a:rPr lang="en-GB" sz="1400" dirty="0"/>
              <a:t>, the usage of TV and radio in combination results in an increase of </a:t>
            </a:r>
            <a:r>
              <a:rPr lang="en-GB" sz="1400" b="1" dirty="0"/>
              <a:t>138</a:t>
            </a:r>
            <a:r>
              <a:rPr lang="en-GB" sz="1400" dirty="0"/>
              <a:t> point index in terms of preference for the </a:t>
            </a:r>
            <a:r>
              <a:rPr lang="en-GB" sz="1400" dirty="0" err="1"/>
              <a:t>Douwe</a:t>
            </a:r>
            <a:r>
              <a:rPr lang="en-BE" sz="1400" dirty="0"/>
              <a:t> </a:t>
            </a:r>
            <a:r>
              <a:rPr lang="en-GB" sz="1400" dirty="0"/>
              <a:t>Egberts brand.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A0367C2-66DD-47EB-369B-2EAACE88C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631930"/>
              </p:ext>
            </p:extLst>
          </p:nvPr>
        </p:nvGraphicFramePr>
        <p:xfrm>
          <a:off x="818707" y="2580363"/>
          <a:ext cx="6793995" cy="23578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8799">
                  <a:extLst>
                    <a:ext uri="{9D8B030D-6E8A-4147-A177-3AD203B41FA5}">
                      <a16:colId xmlns:a16="http://schemas.microsoft.com/office/drawing/2014/main" val="253631815"/>
                    </a:ext>
                  </a:extLst>
                </a:gridCol>
                <a:gridCol w="1358799">
                  <a:extLst>
                    <a:ext uri="{9D8B030D-6E8A-4147-A177-3AD203B41FA5}">
                      <a16:colId xmlns:a16="http://schemas.microsoft.com/office/drawing/2014/main" val="3501273094"/>
                    </a:ext>
                  </a:extLst>
                </a:gridCol>
                <a:gridCol w="1358799">
                  <a:extLst>
                    <a:ext uri="{9D8B030D-6E8A-4147-A177-3AD203B41FA5}">
                      <a16:colId xmlns:a16="http://schemas.microsoft.com/office/drawing/2014/main" val="1785483902"/>
                    </a:ext>
                  </a:extLst>
                </a:gridCol>
                <a:gridCol w="1358799">
                  <a:extLst>
                    <a:ext uri="{9D8B030D-6E8A-4147-A177-3AD203B41FA5}">
                      <a16:colId xmlns:a16="http://schemas.microsoft.com/office/drawing/2014/main" val="713927600"/>
                    </a:ext>
                  </a:extLst>
                </a:gridCol>
                <a:gridCol w="1358799">
                  <a:extLst>
                    <a:ext uri="{9D8B030D-6E8A-4147-A177-3AD203B41FA5}">
                      <a16:colId xmlns:a16="http://schemas.microsoft.com/office/drawing/2014/main" val="987486507"/>
                    </a:ext>
                  </a:extLst>
                </a:gridCol>
              </a:tblGrid>
              <a:tr h="785943">
                <a:tc>
                  <a:txBody>
                    <a:bodyPr/>
                    <a:lstStyle/>
                    <a:p>
                      <a:pPr algn="ctr"/>
                      <a:endParaRPr lang="en-BE" sz="1600" dirty="0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b="1" dirty="0">
                          <a:solidFill>
                            <a:schemeClr val="bg1"/>
                          </a:solidFill>
                        </a:rPr>
                        <a:t>TV only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b="1" dirty="0">
                          <a:solidFill>
                            <a:schemeClr val="bg1"/>
                          </a:solidFill>
                        </a:rPr>
                        <a:t>TV </a:t>
                      </a:r>
                      <a:br>
                        <a:rPr lang="en-BE" sz="14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BE" sz="1400" b="1" dirty="0">
                          <a:solidFill>
                            <a:schemeClr val="bg1"/>
                          </a:solidFill>
                        </a:rPr>
                        <a:t>+ OLV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b="1" dirty="0">
                          <a:solidFill>
                            <a:schemeClr val="bg1"/>
                          </a:solidFill>
                        </a:rPr>
                        <a:t>Radio </a:t>
                      </a:r>
                      <a:br>
                        <a:rPr lang="en-BE" sz="14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BE" sz="1400" b="1" dirty="0">
                          <a:solidFill>
                            <a:schemeClr val="bg1"/>
                          </a:solidFill>
                        </a:rPr>
                        <a:t>+ TV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b="1" dirty="0">
                          <a:solidFill>
                            <a:schemeClr val="bg1"/>
                          </a:solidFill>
                        </a:rPr>
                        <a:t>Radio </a:t>
                      </a:r>
                      <a:br>
                        <a:rPr lang="en-BE" sz="14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BE" sz="1400" b="1" dirty="0">
                          <a:solidFill>
                            <a:schemeClr val="bg1"/>
                          </a:solidFill>
                        </a:rPr>
                        <a:t>+ OLV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123425"/>
                  </a:ext>
                </a:extLst>
              </a:tr>
              <a:tr h="785943">
                <a:tc>
                  <a:txBody>
                    <a:bodyPr/>
                    <a:lstStyle/>
                    <a:p>
                      <a:pPr algn="ctr"/>
                      <a:r>
                        <a:rPr lang="en-BE" sz="1400" dirty="0"/>
                        <a:t>Attitude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b="1" dirty="0"/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b="1" dirty="0"/>
                        <a:t>99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b="1" dirty="0"/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111 </a:t>
                      </a:r>
                      <a:r>
                        <a:rPr lang="en-BE" sz="14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sym typeface="Wingdings 3" panose="05040102010807070707" pitchFamily="18" charset="2"/>
                        </a:rPr>
                        <a:t></a:t>
                      </a:r>
                      <a:endParaRPr lang="en-BE" sz="14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131862"/>
                  </a:ext>
                </a:extLst>
              </a:tr>
              <a:tr h="785943">
                <a:tc>
                  <a:txBody>
                    <a:bodyPr/>
                    <a:lstStyle/>
                    <a:p>
                      <a:pPr algn="ctr"/>
                      <a:r>
                        <a:rPr lang="en-BE" sz="1400" dirty="0"/>
                        <a:t>Preference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b="1" dirty="0"/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b="1" dirty="0"/>
                        <a:t>110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138 </a:t>
                      </a:r>
                      <a:r>
                        <a:rPr lang="en-BE" sz="14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sym typeface="Wingdings 3" panose="05040102010807070707" pitchFamily="18" charset="2"/>
                        </a:rPr>
                        <a:t></a:t>
                      </a:r>
                      <a:endParaRPr lang="en-BE" sz="14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400" b="1" dirty="0"/>
                        <a:t>114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85230"/>
                  </a:ext>
                </a:extLst>
              </a:tr>
            </a:tbl>
          </a:graphicData>
        </a:graphic>
      </p:graphicFrame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DFCB809-A47B-2C07-1980-32BFC1EBE9CF}"/>
              </a:ext>
            </a:extLst>
          </p:cNvPr>
          <p:cNvSpPr txBox="1">
            <a:spLocks/>
          </p:cNvSpPr>
          <p:nvPr/>
        </p:nvSpPr>
        <p:spPr>
          <a:xfrm>
            <a:off x="722810" y="5093230"/>
            <a:ext cx="6857789" cy="314445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400" b="1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 3" panose="05040102010807070707" pitchFamily="18" charset="2"/>
              </a:rPr>
              <a:t> </a:t>
            </a:r>
            <a:r>
              <a:rPr lang="en-BE" sz="1400" dirty="0">
                <a:latin typeface="+mj-lt"/>
                <a:cs typeface="Times New Roman" panose="02020603050405020304" pitchFamily="18" charset="0"/>
              </a:rPr>
              <a:t>Significant increase compared to premeasurement (95% confidence)</a:t>
            </a:r>
            <a:endParaRPr lang="fr-BE" sz="1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2C2B98-D861-1EE7-E908-9FFC306F7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19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7F729F7-AD4C-833D-36D7-8FFCEA9C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9" t="26580" r="20830" b="9276"/>
          <a:stretch/>
        </p:blipFill>
        <p:spPr>
          <a:xfrm>
            <a:off x="8278882" y="3253512"/>
            <a:ext cx="3913118" cy="30548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4E8ACD6-28A8-61DA-0C64-848C2B63E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b="4642"/>
          <a:stretch/>
        </p:blipFill>
        <p:spPr>
          <a:xfrm>
            <a:off x="8278882" y="-2"/>
            <a:ext cx="3913116" cy="29813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E07A4A-F38C-C8E0-0EC2-7CE05E96E14B}"/>
              </a:ext>
            </a:extLst>
          </p:cNvPr>
          <p:cNvSpPr/>
          <p:nvPr/>
        </p:nvSpPr>
        <p:spPr>
          <a:xfrm>
            <a:off x="418346" y="2190272"/>
            <a:ext cx="3629780" cy="332508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1.5x</a:t>
            </a:r>
          </a:p>
          <a:p>
            <a:pPr algn="ctr"/>
            <a:r>
              <a:rPr lang="fr-BE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M</a:t>
            </a:r>
            <a:r>
              <a:rPr lang="en-BE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ore attention</a:t>
            </a:r>
            <a:endParaRPr lang="en-GB" sz="2800" b="1" dirty="0">
              <a:solidFill>
                <a:schemeClr val="accent6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0FC907-D55F-C6C6-94B3-2A102B9FE50D}"/>
              </a:ext>
            </a:extLst>
          </p:cNvPr>
          <p:cNvSpPr txBox="1"/>
          <p:nvPr/>
        </p:nvSpPr>
        <p:spPr>
          <a:xfrm>
            <a:off x="4348614" y="2189242"/>
            <a:ext cx="3629780" cy="332508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D55DD1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anose="020B0604020202020204" charset="0"/>
                <a:ea typeface="+mn-ea"/>
                <a:cs typeface="+mn-cs"/>
              </a:rPr>
              <a:t>   </a:t>
            </a:r>
          </a:p>
          <a:p>
            <a:pPr algn="ctr">
              <a:defRPr/>
            </a:pPr>
            <a:r>
              <a:rPr lang="en-GB" sz="1600" dirty="0">
                <a:latin typeface="Montserrat" panose="00000500000000000000" pitchFamily="2" charset="0"/>
              </a:rPr>
              <a:t>Advertising on radio </a:t>
            </a:r>
            <a:br>
              <a:rPr lang="en-BE" sz="1600" dirty="0">
                <a:latin typeface="Montserrat" panose="00000500000000000000" pitchFamily="2" charset="0"/>
              </a:rPr>
            </a:br>
            <a:r>
              <a:rPr lang="en-GB" sz="1600" dirty="0">
                <a:latin typeface="Montserrat" panose="00000500000000000000" pitchFamily="2" charset="0"/>
              </a:rPr>
              <a:t>prior to television can </a:t>
            </a:r>
            <a:br>
              <a:rPr lang="en-BE" sz="1600" dirty="0">
                <a:latin typeface="Montserrat" panose="00000500000000000000" pitchFamily="2" charset="0"/>
              </a:rPr>
            </a:br>
            <a:r>
              <a:rPr lang="en-GB" sz="1600" b="1" dirty="0">
                <a:solidFill>
                  <a:srgbClr val="D55DD1"/>
                </a:solidFill>
                <a:latin typeface="Montserrat" panose="00000500000000000000" pitchFamily="2" charset="0"/>
              </a:rPr>
              <a:t>increase the effectiveness </a:t>
            </a:r>
            <a:br>
              <a:rPr lang="en-BE" sz="1600" b="1" dirty="0">
                <a:solidFill>
                  <a:srgbClr val="D55DD1"/>
                </a:solidFill>
                <a:latin typeface="Montserrat" panose="00000500000000000000" pitchFamily="2" charset="0"/>
              </a:rPr>
            </a:br>
            <a:r>
              <a:rPr lang="en-GB" sz="1600" b="1" dirty="0">
                <a:solidFill>
                  <a:srgbClr val="D55DD1"/>
                </a:solidFill>
                <a:latin typeface="Montserrat" panose="00000500000000000000" pitchFamily="2" charset="0"/>
              </a:rPr>
              <a:t>of a television ad,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br>
              <a:rPr lang="en-BE" sz="1600" dirty="0">
                <a:latin typeface="Montserrat" panose="00000500000000000000" pitchFamily="2" charset="0"/>
              </a:rPr>
            </a:br>
            <a:r>
              <a:rPr lang="en-GB" sz="1600" dirty="0">
                <a:latin typeface="Montserrat" panose="00000500000000000000" pitchFamily="2" charset="0"/>
              </a:rPr>
              <a:t>in particular its moment </a:t>
            </a:r>
            <a:br>
              <a:rPr lang="en-BE" sz="1600" dirty="0">
                <a:latin typeface="Montserrat" panose="00000500000000000000" pitchFamily="2" charset="0"/>
              </a:rPr>
            </a:br>
            <a:r>
              <a:rPr lang="en-GB" sz="1600" dirty="0">
                <a:latin typeface="Montserrat" panose="00000500000000000000" pitchFamily="2" charset="0"/>
              </a:rPr>
              <a:t>of peak branding, by up to </a:t>
            </a:r>
            <a:endParaRPr lang="en-BE" sz="1600" dirty="0">
              <a:latin typeface="Montserrat" panose="00000500000000000000" pitchFamily="2" charset="0"/>
            </a:endParaRPr>
          </a:p>
          <a:p>
            <a:pPr algn="ctr"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+</a:t>
            </a:r>
            <a:r>
              <a:rPr kumimoji="0" lang="en-BE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31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%</a:t>
            </a:r>
            <a:endParaRPr kumimoji="0" lang="en-GB" sz="13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tillium" panose="020B060402020202020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7939245" cy="8465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2250" b="1" dirty="0"/>
              <a:t>Radio combined with TV generates more </a:t>
            </a:r>
            <a:br>
              <a:rPr lang="en-BE" sz="2250" b="1" dirty="0"/>
            </a:br>
            <a:r>
              <a:rPr lang="en-BE" sz="2250" b="1" dirty="0"/>
              <a:t>attention and increases the effectiveness of the ad </a:t>
            </a:r>
            <a:endParaRPr lang="en-GB" sz="22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4F2EF8-5345-A9D4-32A6-57F924F4C20A}"/>
              </a:ext>
            </a:extLst>
          </p:cNvPr>
          <p:cNvSpPr/>
          <p:nvPr/>
        </p:nvSpPr>
        <p:spPr>
          <a:xfrm>
            <a:off x="818707" y="-2224"/>
            <a:ext cx="5635256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60FDED5-654E-CAD0-3658-AF3AF1AB4FB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7. Synergy with other media</a:t>
            </a:r>
            <a:endParaRPr lang="en-GB" sz="2400" b="1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FE1A99C-7045-2104-9505-B7D5AECFB8FD}"/>
              </a:ext>
            </a:extLst>
          </p:cNvPr>
          <p:cNvSpPr txBox="1">
            <a:spLocks/>
          </p:cNvSpPr>
          <p:nvPr/>
        </p:nvSpPr>
        <p:spPr>
          <a:xfrm>
            <a:off x="339634" y="5621324"/>
            <a:ext cx="3708492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The Magic of Attention – </a:t>
            </a:r>
            <a:r>
              <a:rPr lang="en-BE" sz="1000" i="1" dirty="0" err="1">
                <a:latin typeface="+mj-lt"/>
                <a:cs typeface="Times New Roman" panose="02020603050405020304" pitchFamily="18" charset="0"/>
              </a:rPr>
              <a:t>Ster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, 2022 (The Netherlands)</a:t>
            </a:r>
            <a:endParaRPr lang="en-GB" sz="10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E212F436-3E94-8D7E-74D1-1296274FC2EE}"/>
              </a:ext>
            </a:extLst>
          </p:cNvPr>
          <p:cNvSpPr txBox="1">
            <a:spLocks/>
          </p:cNvSpPr>
          <p:nvPr/>
        </p:nvSpPr>
        <p:spPr>
          <a:xfrm>
            <a:off x="4348614" y="5621324"/>
            <a:ext cx="3629780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In 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One Ear: radio and memory encoding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 - 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TRB/Neuro-Insight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, 2021 (New Zeeland)</a:t>
            </a:r>
            <a:endParaRPr lang="en-GB" sz="10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02F577-900B-96DC-DB0C-1BD709E27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090" y="2351664"/>
            <a:ext cx="538386" cy="538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850057-1E20-6D05-ED3D-9623E534A3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9374" y="2351664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79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platzhalter 8">
            <a:extLst>
              <a:ext uri="{FF2B5EF4-FFF2-40B4-BE49-F238E27FC236}">
                <a16:creationId xmlns:a16="http://schemas.microsoft.com/office/drawing/2014/main" id="{24AC3E55-E8CA-7330-DAE7-BB226922CB55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" t="6514" r="45098"/>
          <a:stretch/>
        </p:blipFill>
        <p:spPr>
          <a:xfrm rot="16200000">
            <a:off x="8299455" y="-23371"/>
            <a:ext cx="3871972" cy="39131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512731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2400" b="1" dirty="0"/>
              <a:t>Visual transfer drives impact for the brand</a:t>
            </a:r>
            <a:endParaRPr lang="en-GB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4F2EF8-5345-A9D4-32A6-57F924F4C20A}"/>
              </a:ext>
            </a:extLst>
          </p:cNvPr>
          <p:cNvSpPr/>
          <p:nvPr/>
        </p:nvSpPr>
        <p:spPr>
          <a:xfrm>
            <a:off x="818707" y="-2224"/>
            <a:ext cx="5635256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60FDED5-654E-CAD0-3658-AF3AF1AB4FB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7. Synergy with other media</a:t>
            </a:r>
            <a:endParaRPr lang="en-GB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91E788-1D6E-C0E7-60CD-7FA01072A590}"/>
              </a:ext>
            </a:extLst>
          </p:cNvPr>
          <p:cNvSpPr/>
          <p:nvPr/>
        </p:nvSpPr>
        <p:spPr>
          <a:xfrm>
            <a:off x="418345" y="1761844"/>
            <a:ext cx="3629781" cy="412460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Index</a:t>
            </a:r>
            <a:br>
              <a:rPr lang="fr-BE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</a:br>
            <a:r>
              <a:rPr lang="fr-BE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156</a:t>
            </a:r>
            <a:endParaRPr lang="en-BE" sz="5400" b="1" dirty="0">
              <a:solidFill>
                <a:schemeClr val="accent6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Increase of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 MAGNUM RUBY </a:t>
            </a:r>
            <a:endParaRPr lang="en-BE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16D1E46-2E67-529F-1AE2-02F9D6CC614E}"/>
              </a:ext>
            </a:extLst>
          </p:cNvPr>
          <p:cNvSpPr txBox="1">
            <a:spLocks/>
          </p:cNvSpPr>
          <p:nvPr/>
        </p:nvSpPr>
        <p:spPr>
          <a:xfrm>
            <a:off x="4622921" y="2254926"/>
            <a:ext cx="3100958" cy="281551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/>
              <a:t>Taking advantage of the visual transfer power of radio, Unilever added radio to its TV plan and significantly increased the brand awareness </a:t>
            </a:r>
            <a:r>
              <a:rPr lang="en-BE" sz="1800" dirty="0"/>
              <a:t>(and the purchase intent) for</a:t>
            </a:r>
            <a:r>
              <a:rPr lang="en-GB" sz="1800" dirty="0"/>
              <a:t> the new MAGNUM RUBY. </a:t>
            </a:r>
            <a:endParaRPr lang="en-BE" sz="700" b="1" i="1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BB50545-8418-25CB-49B0-F1F830B2FBFC}"/>
              </a:ext>
            </a:extLst>
          </p:cNvPr>
          <p:cNvSpPr txBox="1">
            <a:spLocks/>
          </p:cNvSpPr>
          <p:nvPr/>
        </p:nvSpPr>
        <p:spPr>
          <a:xfrm>
            <a:off x="4471405" y="5337392"/>
            <a:ext cx="3367805" cy="43717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100" b="1" i="1" dirty="0"/>
              <a:t>Source: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Brand </a:t>
            </a:r>
            <a:r>
              <a:rPr lang="en-BE" sz="1000" i="1" dirty="0" err="1">
                <a:latin typeface="+mj-lt"/>
                <a:cs typeface="Times New Roman" panose="02020603050405020304" pitchFamily="18" charset="0"/>
              </a:rPr>
              <a:t>Effekt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 – Kantar/RMS, 2023 (Germany) </a:t>
            </a:r>
            <a:endParaRPr lang="en-GB" sz="1000" i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FCE68E-050E-EF7C-DAC8-95325C9A19AE}"/>
              </a:ext>
            </a:extLst>
          </p:cNvPr>
          <p:cNvGrpSpPr/>
          <p:nvPr/>
        </p:nvGrpSpPr>
        <p:grpSpPr>
          <a:xfrm>
            <a:off x="10833709" y="4384128"/>
            <a:ext cx="1018656" cy="840982"/>
            <a:chOff x="659242" y="2444750"/>
            <a:chExt cx="922290" cy="761424"/>
          </a:xfrm>
          <a:noFill/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6695FB0-9234-D669-D1E0-86A39FC713C5}"/>
                </a:ext>
              </a:extLst>
            </p:cNvPr>
            <p:cNvSpPr/>
            <p:nvPr/>
          </p:nvSpPr>
          <p:spPr>
            <a:xfrm>
              <a:off x="659242" y="2640927"/>
              <a:ext cx="922290" cy="565247"/>
            </a:xfrm>
            <a:prstGeom prst="roundRect">
              <a:avLst>
                <a:gd name="adj" fmla="val 18009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833257B-A93C-8022-A5FE-9F1A97D967E0}"/>
                </a:ext>
              </a:extLst>
            </p:cNvPr>
            <p:cNvSpPr/>
            <p:nvPr/>
          </p:nvSpPr>
          <p:spPr>
            <a:xfrm>
              <a:off x="1087084" y="2707297"/>
              <a:ext cx="432505" cy="432505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67220D-9F47-CA48-5C84-F4024AF982C8}"/>
                </a:ext>
              </a:extLst>
            </p:cNvPr>
            <p:cNvCxnSpPr/>
            <p:nvPr/>
          </p:nvCxnSpPr>
          <p:spPr>
            <a:xfrm flipH="1" flipV="1">
              <a:off x="1123784" y="2444750"/>
              <a:ext cx="190666" cy="19066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19B33B7-8B9C-A89C-46ED-C9E58FD536A7}"/>
                </a:ext>
              </a:extLst>
            </p:cNvPr>
            <p:cNvSpPr/>
            <p:nvPr/>
          </p:nvSpPr>
          <p:spPr>
            <a:xfrm>
              <a:off x="733023" y="2710477"/>
              <a:ext cx="139582" cy="13958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9ED2D98F-3D99-076F-8096-E5032B51CEBA}"/>
              </a:ext>
            </a:extLst>
          </p:cNvPr>
          <p:cNvSpPr/>
          <p:nvPr/>
        </p:nvSpPr>
        <p:spPr>
          <a:xfrm>
            <a:off x="4356074" y="1761844"/>
            <a:ext cx="385441" cy="4124604"/>
          </a:xfrm>
          <a:prstGeom prst="leftBracket">
            <a:avLst>
              <a:gd name="adj" fmla="val 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F6B6EE04-E6DA-B9CE-2566-E0BA9904B96E}"/>
              </a:ext>
            </a:extLst>
          </p:cNvPr>
          <p:cNvSpPr/>
          <p:nvPr/>
        </p:nvSpPr>
        <p:spPr>
          <a:xfrm rot="10800000">
            <a:off x="7605285" y="1761843"/>
            <a:ext cx="385441" cy="4124604"/>
          </a:xfrm>
          <a:prstGeom prst="leftBracket">
            <a:avLst>
              <a:gd name="adj" fmla="val 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C7793A5-9659-C209-CDC7-C3D1F2571F40}"/>
              </a:ext>
            </a:extLst>
          </p:cNvPr>
          <p:cNvGrpSpPr/>
          <p:nvPr/>
        </p:nvGrpSpPr>
        <p:grpSpPr>
          <a:xfrm>
            <a:off x="8298673" y="4411786"/>
            <a:ext cx="1345180" cy="1036894"/>
            <a:chOff x="10010946" y="4214272"/>
            <a:chExt cx="1855718" cy="1430427"/>
          </a:xfrm>
        </p:grpSpPr>
        <p:sp>
          <p:nvSpPr>
            <p:cNvPr id="40" name="Left Bracket 39">
              <a:extLst>
                <a:ext uri="{FF2B5EF4-FFF2-40B4-BE49-F238E27FC236}">
                  <a16:creationId xmlns:a16="http://schemas.microsoft.com/office/drawing/2014/main" id="{B45BC7C8-A420-9C9B-872C-E0545A8951E1}"/>
                </a:ext>
              </a:extLst>
            </p:cNvPr>
            <p:cNvSpPr/>
            <p:nvPr/>
          </p:nvSpPr>
          <p:spPr>
            <a:xfrm rot="5400000">
              <a:off x="10857655" y="4920310"/>
              <a:ext cx="162298" cy="1286479"/>
            </a:xfrm>
            <a:prstGeom prst="leftBracket">
              <a:avLst>
                <a:gd name="adj" fmla="val 78825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E60F56B-D359-F916-7886-119AA7301016}"/>
                </a:ext>
              </a:extLst>
            </p:cNvPr>
            <p:cNvSpPr/>
            <p:nvPr/>
          </p:nvSpPr>
          <p:spPr>
            <a:xfrm>
              <a:off x="10010946" y="4214272"/>
              <a:ext cx="1855718" cy="1137320"/>
            </a:xfrm>
            <a:prstGeom prst="roundRect">
              <a:avLst>
                <a:gd name="adj" fmla="val 18009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94015334-5B91-9452-AB6C-FEDAA3A30A28}"/>
              </a:ext>
            </a:extLst>
          </p:cNvPr>
          <p:cNvSpPr/>
          <p:nvPr/>
        </p:nvSpPr>
        <p:spPr>
          <a:xfrm>
            <a:off x="9886786" y="4548790"/>
            <a:ext cx="733425" cy="72833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618EC7-B56B-CFF4-6471-C99866276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371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60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F957511-6B34-EF7D-2318-B25279728830}"/>
              </a:ext>
            </a:extLst>
          </p:cNvPr>
          <p:cNvSpPr/>
          <p:nvPr/>
        </p:nvSpPr>
        <p:spPr>
          <a:xfrm>
            <a:off x="418345" y="2386584"/>
            <a:ext cx="11354056" cy="324386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432767" cy="110017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 b="1" dirty="0"/>
              <a:t>Radio</a:t>
            </a:r>
            <a:r>
              <a:rPr lang="en-BE" sz="2400" b="1" dirty="0"/>
              <a:t> enhances OOH messaging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1600" dirty="0"/>
              <a:t>A prior exposure to a radio campaign </a:t>
            </a:r>
            <a:r>
              <a:rPr lang="en-GB" sz="1600" dirty="0" err="1"/>
              <a:t>increas</a:t>
            </a:r>
            <a:r>
              <a:rPr lang="en-BE" sz="1600" dirty="0"/>
              <a:t>es</a:t>
            </a:r>
            <a:r>
              <a:rPr lang="en-GB" sz="1600" dirty="0"/>
              <a:t> how quickly outdoor media is seen and </a:t>
            </a:r>
            <a:r>
              <a:rPr lang="en-BE" sz="1600" dirty="0"/>
              <a:t>how well it is </a:t>
            </a:r>
            <a:r>
              <a:rPr lang="en-GB" sz="1600" dirty="0"/>
              <a:t>remembered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1EACC13-2D73-9D50-1E3E-E8DE3C8C68B7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5096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ARN Research – </a:t>
            </a:r>
            <a:r>
              <a:rPr lang="en-BE" sz="1000" i="1" dirty="0" err="1">
                <a:latin typeface="+mj-lt"/>
                <a:cs typeface="Times New Roman" panose="02020603050405020304" pitchFamily="18" charset="0"/>
              </a:rPr>
              <a:t>Neurolab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, 2023 (U.S.)</a:t>
            </a:r>
            <a:endParaRPr lang="LID4096" sz="10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70778-0D32-3883-3702-EB78E1137A9E}"/>
              </a:ext>
            </a:extLst>
          </p:cNvPr>
          <p:cNvSpPr/>
          <p:nvPr/>
        </p:nvSpPr>
        <p:spPr>
          <a:xfrm>
            <a:off x="818707" y="-2224"/>
            <a:ext cx="5635256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84708B3-F4E3-26B5-80DD-4B6833E772FE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7. Synergy with other media</a:t>
            </a:r>
            <a:endParaRPr lang="en-GB" sz="2400" b="1" dirty="0"/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6154BFB5-E683-1D84-DBD0-B1C7E4CE11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2060997"/>
              </p:ext>
            </p:extLst>
          </p:nvPr>
        </p:nvGraphicFramePr>
        <p:xfrm>
          <a:off x="818707" y="2931860"/>
          <a:ext cx="10568763" cy="26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EB42410-9C3C-E9B9-F75C-F76EE6C14F37}"/>
              </a:ext>
            </a:extLst>
          </p:cNvPr>
          <p:cNvSpPr txBox="1">
            <a:spLocks/>
          </p:cNvSpPr>
          <p:nvPr/>
        </p:nvSpPr>
        <p:spPr>
          <a:xfrm>
            <a:off x="722810" y="2579157"/>
            <a:ext cx="10664660" cy="35270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600" b="1" dirty="0">
                <a:latin typeface="+mj-lt"/>
                <a:cs typeface="Times New Roman" panose="02020603050405020304" pitchFamily="18" charset="0"/>
              </a:rPr>
              <a:t>Eye tracking (time to first fixate on panel elements – seconds)</a:t>
            </a:r>
            <a:endParaRPr lang="fr-BE" sz="1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3574FDE-6C56-44F2-112A-433E3B3B4469}"/>
              </a:ext>
            </a:extLst>
          </p:cNvPr>
          <p:cNvSpPr txBox="1">
            <a:spLocks/>
          </p:cNvSpPr>
          <p:nvPr/>
        </p:nvSpPr>
        <p:spPr>
          <a:xfrm>
            <a:off x="4103964" y="4521779"/>
            <a:ext cx="1414334" cy="282706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+45% faster</a:t>
            </a:r>
            <a:endParaRPr lang="fr-BE" sz="12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9F241A71-A2D7-C515-A6A0-DDCD800CD7B5}"/>
              </a:ext>
            </a:extLst>
          </p:cNvPr>
          <p:cNvSpPr txBox="1">
            <a:spLocks/>
          </p:cNvSpPr>
          <p:nvPr/>
        </p:nvSpPr>
        <p:spPr>
          <a:xfrm>
            <a:off x="6673704" y="4317760"/>
            <a:ext cx="1414334" cy="282706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+26% faster</a:t>
            </a:r>
            <a:endParaRPr lang="fr-BE" sz="12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8E0FC98-42A8-856A-0CCA-5664538C4861}"/>
              </a:ext>
            </a:extLst>
          </p:cNvPr>
          <p:cNvSpPr txBox="1">
            <a:spLocks/>
          </p:cNvSpPr>
          <p:nvPr/>
        </p:nvSpPr>
        <p:spPr>
          <a:xfrm>
            <a:off x="9246783" y="3933491"/>
            <a:ext cx="1414334" cy="282706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+22% faster</a:t>
            </a:r>
            <a:endParaRPr lang="fr-BE" sz="12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A1DA4E-D196-9C14-3805-7ACAD67F7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18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F957511-6B34-EF7D-2318-B25279728830}"/>
              </a:ext>
            </a:extLst>
          </p:cNvPr>
          <p:cNvSpPr/>
          <p:nvPr/>
        </p:nvSpPr>
        <p:spPr>
          <a:xfrm>
            <a:off x="418345" y="1761844"/>
            <a:ext cx="11354056" cy="386860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432767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When combined with online audio, r</a:t>
            </a:r>
            <a:r>
              <a:rPr lang="en-GB" sz="2400" b="1" dirty="0" err="1"/>
              <a:t>adio</a:t>
            </a:r>
            <a:r>
              <a:rPr lang="en-GB" sz="2400" b="1" dirty="0"/>
              <a:t> increases ad</a:t>
            </a:r>
            <a:r>
              <a:rPr lang="en-BE" sz="2400" b="1" dirty="0"/>
              <a:t> </a:t>
            </a:r>
            <a:r>
              <a:rPr lang="en-GB" sz="2400" b="1" dirty="0"/>
              <a:t>recall 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D1EACC13-2D73-9D50-1E3E-E8DE3C8C68B7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526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RMS Audio Total Tracker Data – RMS, 2021 (Germany)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70778-0D32-3883-3702-EB78E1137A9E}"/>
              </a:ext>
            </a:extLst>
          </p:cNvPr>
          <p:cNvSpPr/>
          <p:nvPr/>
        </p:nvSpPr>
        <p:spPr>
          <a:xfrm>
            <a:off x="818707" y="-2224"/>
            <a:ext cx="5635256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84708B3-F4E3-26B5-80DD-4B6833E772FE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7. Synergy with other media</a:t>
            </a:r>
            <a:endParaRPr lang="en-GB" sz="2400" b="1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EB42410-9C3C-E9B9-F75C-F76EE6C14F37}"/>
              </a:ext>
            </a:extLst>
          </p:cNvPr>
          <p:cNvSpPr txBox="1">
            <a:spLocks/>
          </p:cNvSpPr>
          <p:nvPr/>
        </p:nvSpPr>
        <p:spPr>
          <a:xfrm>
            <a:off x="818707" y="4919994"/>
            <a:ext cx="3262706" cy="4095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2000" b="1" dirty="0">
                <a:latin typeface="+mj-lt"/>
                <a:cs typeface="Times New Roman" panose="02020603050405020304" pitchFamily="18" charset="0"/>
              </a:rPr>
              <a:t>Radio</a:t>
            </a:r>
            <a:endParaRPr lang="fr-BE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58E6FB-D95C-1EAA-966C-1BDEC635CE4B}"/>
              </a:ext>
            </a:extLst>
          </p:cNvPr>
          <p:cNvSpPr/>
          <p:nvPr/>
        </p:nvSpPr>
        <p:spPr>
          <a:xfrm>
            <a:off x="1217428" y="2267055"/>
            <a:ext cx="2465264" cy="24652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2891FD4-CF9B-B536-2315-5F6C50736BDA}"/>
              </a:ext>
            </a:extLst>
          </p:cNvPr>
          <p:cNvSpPr txBox="1">
            <a:spLocks/>
          </p:cNvSpPr>
          <p:nvPr/>
        </p:nvSpPr>
        <p:spPr>
          <a:xfrm>
            <a:off x="4447542" y="4919994"/>
            <a:ext cx="3262706" cy="4095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2000" b="1" dirty="0">
                <a:latin typeface="+mj-lt"/>
                <a:cs typeface="Times New Roman" panose="02020603050405020304" pitchFamily="18" charset="0"/>
              </a:rPr>
              <a:t>Online audio</a:t>
            </a:r>
            <a:endParaRPr lang="fr-BE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C0C8D1-A556-F390-08CE-DB3476355D35}"/>
              </a:ext>
            </a:extLst>
          </p:cNvPr>
          <p:cNvSpPr/>
          <p:nvPr/>
        </p:nvSpPr>
        <p:spPr>
          <a:xfrm>
            <a:off x="4846263" y="2267055"/>
            <a:ext cx="2465264" cy="24652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2612F6-1644-C4AE-0B61-055E7DFCA14C}"/>
              </a:ext>
            </a:extLst>
          </p:cNvPr>
          <p:cNvSpPr/>
          <p:nvPr/>
        </p:nvSpPr>
        <p:spPr>
          <a:xfrm>
            <a:off x="8497188" y="2267055"/>
            <a:ext cx="2465264" cy="24652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40%</a:t>
            </a:r>
            <a:br>
              <a:rPr lang="en-BE" sz="3600" b="1" dirty="0">
                <a:solidFill>
                  <a:schemeClr val="tx1"/>
                </a:solidFill>
              </a:rPr>
            </a:br>
            <a:r>
              <a:rPr lang="en-BE" sz="2000" b="1" dirty="0">
                <a:solidFill>
                  <a:schemeClr val="tx1"/>
                </a:solidFill>
              </a:rPr>
              <a:t>higher ad recall</a:t>
            </a:r>
            <a:endParaRPr lang="en-BE" sz="3600" b="1" dirty="0">
              <a:solidFill>
                <a:schemeClr val="tx1"/>
              </a:solidFill>
            </a:endParaRPr>
          </a:p>
        </p:txBody>
      </p:sp>
      <p:sp>
        <p:nvSpPr>
          <p:cNvPr id="17" name="Cross 16">
            <a:extLst>
              <a:ext uri="{FF2B5EF4-FFF2-40B4-BE49-F238E27FC236}">
                <a16:creationId xmlns:a16="http://schemas.microsoft.com/office/drawing/2014/main" id="{223490C0-86FA-D830-E6B4-2EC2C069A6FE}"/>
              </a:ext>
            </a:extLst>
          </p:cNvPr>
          <p:cNvSpPr/>
          <p:nvPr/>
        </p:nvSpPr>
        <p:spPr>
          <a:xfrm>
            <a:off x="4036314" y="3273716"/>
            <a:ext cx="451942" cy="451942"/>
          </a:xfrm>
          <a:prstGeom prst="plus">
            <a:avLst>
              <a:gd name="adj" fmla="val 37316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BC9B5BA-0C40-7463-F6CC-DEFC1B0607E9}"/>
              </a:ext>
            </a:extLst>
          </p:cNvPr>
          <p:cNvGrpSpPr/>
          <p:nvPr/>
        </p:nvGrpSpPr>
        <p:grpSpPr>
          <a:xfrm>
            <a:off x="7710248" y="3380205"/>
            <a:ext cx="451942" cy="238803"/>
            <a:chOff x="4615907" y="3405369"/>
            <a:chExt cx="451942" cy="23880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2227403-505F-DAEF-484C-F39E87F55380}"/>
                </a:ext>
              </a:extLst>
            </p:cNvPr>
            <p:cNvCxnSpPr>
              <a:cxnSpLocks/>
            </p:cNvCxnSpPr>
            <p:nvPr/>
          </p:nvCxnSpPr>
          <p:spPr>
            <a:xfrm>
              <a:off x="4615907" y="3405369"/>
              <a:ext cx="451942" cy="8631"/>
            </a:xfrm>
            <a:prstGeom prst="line">
              <a:avLst/>
            </a:prstGeom>
            <a:ln w="117475">
              <a:solidFill>
                <a:srgbClr val="D55D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678A1A-9E06-4273-72B3-3ED8D1F78BDB}"/>
                </a:ext>
              </a:extLst>
            </p:cNvPr>
            <p:cNvCxnSpPr>
              <a:cxnSpLocks/>
            </p:cNvCxnSpPr>
            <p:nvPr/>
          </p:nvCxnSpPr>
          <p:spPr>
            <a:xfrm>
              <a:off x="4615907" y="3635541"/>
              <a:ext cx="451942" cy="8631"/>
            </a:xfrm>
            <a:prstGeom prst="line">
              <a:avLst/>
            </a:prstGeom>
            <a:ln w="117475">
              <a:solidFill>
                <a:srgbClr val="D55D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19132A-4871-B879-34F2-0BB1424DEA2F}"/>
              </a:ext>
            </a:extLst>
          </p:cNvPr>
          <p:cNvGrpSpPr/>
          <p:nvPr/>
        </p:nvGrpSpPr>
        <p:grpSpPr>
          <a:xfrm>
            <a:off x="5447024" y="2845545"/>
            <a:ext cx="1296698" cy="1161535"/>
            <a:chOff x="-1379888" y="3740017"/>
            <a:chExt cx="776348" cy="695425"/>
          </a:xfrm>
          <a:noFill/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2A9050-480A-16A7-2CA8-B21F23CD0922}"/>
                </a:ext>
              </a:extLst>
            </p:cNvPr>
            <p:cNvGrpSpPr/>
            <p:nvPr/>
          </p:nvGrpSpPr>
          <p:grpSpPr>
            <a:xfrm>
              <a:off x="-1379888" y="4094248"/>
              <a:ext cx="776348" cy="341194"/>
              <a:chOff x="9630770" y="595952"/>
              <a:chExt cx="776348" cy="341194"/>
            </a:xfrm>
            <a:grpFill/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E2833C7-05DD-3F00-176C-0974C8FC96F6}"/>
                  </a:ext>
                </a:extLst>
              </p:cNvPr>
              <p:cNvSpPr/>
              <p:nvPr/>
            </p:nvSpPr>
            <p:spPr>
              <a:xfrm>
                <a:off x="9630770" y="595952"/>
                <a:ext cx="218083" cy="341194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ln w="381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ECEA55DD-61B7-5001-82F3-7978F44CA45A}"/>
                  </a:ext>
                </a:extLst>
              </p:cNvPr>
              <p:cNvSpPr/>
              <p:nvPr/>
            </p:nvSpPr>
            <p:spPr>
              <a:xfrm>
                <a:off x="10189035" y="595952"/>
                <a:ext cx="218083" cy="341194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ln w="38100"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5751F7E-DF50-374E-F4F7-B6297ECFEFA6}"/>
                </a:ext>
              </a:extLst>
            </p:cNvPr>
            <p:cNvSpPr/>
            <p:nvPr/>
          </p:nvSpPr>
          <p:spPr>
            <a:xfrm>
              <a:off x="-1310534" y="3740017"/>
              <a:ext cx="637641" cy="373404"/>
            </a:xfrm>
            <a:custGeom>
              <a:avLst/>
              <a:gdLst>
                <a:gd name="connsiteX0" fmla="*/ 356827 w 713654"/>
                <a:gd name="connsiteY0" fmla="*/ 0 h 417917"/>
                <a:gd name="connsiteX1" fmla="*/ 713654 w 713654"/>
                <a:gd name="connsiteY1" fmla="*/ 356827 h 417917"/>
                <a:gd name="connsiteX2" fmla="*/ 707496 w 713654"/>
                <a:gd name="connsiteY2" fmla="*/ 417917 h 417917"/>
                <a:gd name="connsiteX3" fmla="*/ 6158 w 713654"/>
                <a:gd name="connsiteY3" fmla="*/ 417917 h 417917"/>
                <a:gd name="connsiteX4" fmla="*/ 0 w 713654"/>
                <a:gd name="connsiteY4" fmla="*/ 356827 h 417917"/>
                <a:gd name="connsiteX5" fmla="*/ 356827 w 713654"/>
                <a:gd name="connsiteY5" fmla="*/ 0 h 417917"/>
                <a:gd name="connsiteX0" fmla="*/ 6158 w 713654"/>
                <a:gd name="connsiteY0" fmla="*/ 417917 h 509357"/>
                <a:gd name="connsiteX1" fmla="*/ 0 w 713654"/>
                <a:gd name="connsiteY1" fmla="*/ 356827 h 509357"/>
                <a:gd name="connsiteX2" fmla="*/ 356827 w 713654"/>
                <a:gd name="connsiteY2" fmla="*/ 0 h 509357"/>
                <a:gd name="connsiteX3" fmla="*/ 713654 w 713654"/>
                <a:gd name="connsiteY3" fmla="*/ 356827 h 509357"/>
                <a:gd name="connsiteX4" fmla="*/ 707496 w 713654"/>
                <a:gd name="connsiteY4" fmla="*/ 417917 h 509357"/>
                <a:gd name="connsiteX5" fmla="*/ 97598 w 713654"/>
                <a:gd name="connsiteY5" fmla="*/ 509357 h 509357"/>
                <a:gd name="connsiteX0" fmla="*/ 6158 w 713654"/>
                <a:gd name="connsiteY0" fmla="*/ 417917 h 417917"/>
                <a:gd name="connsiteX1" fmla="*/ 0 w 713654"/>
                <a:gd name="connsiteY1" fmla="*/ 356827 h 417917"/>
                <a:gd name="connsiteX2" fmla="*/ 356827 w 713654"/>
                <a:gd name="connsiteY2" fmla="*/ 0 h 417917"/>
                <a:gd name="connsiteX3" fmla="*/ 713654 w 713654"/>
                <a:gd name="connsiteY3" fmla="*/ 356827 h 417917"/>
                <a:gd name="connsiteX4" fmla="*/ 707496 w 713654"/>
                <a:gd name="connsiteY4" fmla="*/ 417917 h 41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654" h="417917">
                  <a:moveTo>
                    <a:pt x="6158" y="417917"/>
                  </a:moveTo>
                  <a:lnTo>
                    <a:pt x="0" y="356827"/>
                  </a:lnTo>
                  <a:cubicBezTo>
                    <a:pt x="0" y="159757"/>
                    <a:pt x="159757" y="0"/>
                    <a:pt x="356827" y="0"/>
                  </a:cubicBezTo>
                  <a:cubicBezTo>
                    <a:pt x="553897" y="0"/>
                    <a:pt x="713654" y="159757"/>
                    <a:pt x="713654" y="356827"/>
                  </a:cubicBezTo>
                  <a:lnTo>
                    <a:pt x="707496" y="417917"/>
                  </a:lnTo>
                </a:path>
              </a:pathLst>
            </a:cu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>
                <a:ln w="381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C1645D-D9F0-D8ED-A66F-6A9FD3804B07}"/>
              </a:ext>
            </a:extLst>
          </p:cNvPr>
          <p:cNvGrpSpPr/>
          <p:nvPr/>
        </p:nvGrpSpPr>
        <p:grpSpPr>
          <a:xfrm>
            <a:off x="1752674" y="2808755"/>
            <a:ext cx="1405268" cy="1160161"/>
            <a:chOff x="659242" y="2444750"/>
            <a:chExt cx="922290" cy="76142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951C937-B262-7568-B44D-BE92F426B433}"/>
                </a:ext>
              </a:extLst>
            </p:cNvPr>
            <p:cNvSpPr/>
            <p:nvPr/>
          </p:nvSpPr>
          <p:spPr>
            <a:xfrm>
              <a:off x="659242" y="2640927"/>
              <a:ext cx="922290" cy="565247"/>
            </a:xfrm>
            <a:prstGeom prst="roundRect">
              <a:avLst>
                <a:gd name="adj" fmla="val 180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CCA92B1-2BBC-53B9-8A0C-AF48AC184462}"/>
                </a:ext>
              </a:extLst>
            </p:cNvPr>
            <p:cNvSpPr/>
            <p:nvPr/>
          </p:nvSpPr>
          <p:spPr>
            <a:xfrm>
              <a:off x="1087084" y="2707297"/>
              <a:ext cx="432505" cy="43250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BD2BF6-9E85-F524-58F0-08593975923B}"/>
                </a:ext>
              </a:extLst>
            </p:cNvPr>
            <p:cNvCxnSpPr/>
            <p:nvPr/>
          </p:nvCxnSpPr>
          <p:spPr>
            <a:xfrm flipH="1" flipV="1">
              <a:off x="1123784" y="2444750"/>
              <a:ext cx="190666" cy="19066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D1992CE-B8BA-8BDA-917E-F5BB0F664AF2}"/>
                </a:ext>
              </a:extLst>
            </p:cNvPr>
            <p:cNvSpPr/>
            <p:nvPr/>
          </p:nvSpPr>
          <p:spPr>
            <a:xfrm>
              <a:off x="733023" y="2710477"/>
              <a:ext cx="139582" cy="13958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5A5DD9-F1B4-BEA3-93D9-B66428391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94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4CFE38-E3B2-295C-43AB-D6EE3114C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r="27548" b="20356"/>
          <a:stretch/>
        </p:blipFill>
        <p:spPr>
          <a:xfrm>
            <a:off x="0" y="-2226"/>
            <a:ext cx="12192000" cy="68602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D8BC84E-367F-612D-F2F0-B617D1B057CE}"/>
              </a:ext>
            </a:extLst>
          </p:cNvPr>
          <p:cNvSpPr txBox="1">
            <a:spLocks/>
          </p:cNvSpPr>
          <p:nvPr/>
        </p:nvSpPr>
        <p:spPr>
          <a:xfrm>
            <a:off x="0" y="726104"/>
            <a:ext cx="6094414" cy="4850571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noFill/>
          </a:ln>
        </p:spPr>
        <p:txBody>
          <a:bodyPr wrap="square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4400" b="1" dirty="0"/>
              <a:t>Reach out </a:t>
            </a:r>
            <a:br>
              <a:rPr lang="en-BE" sz="4400" b="1" dirty="0"/>
            </a:br>
            <a:r>
              <a:rPr lang="en-GB" sz="4400" b="1" dirty="0"/>
              <a:t>to your media partners </a:t>
            </a:r>
            <a:r>
              <a:rPr lang="en-GB" sz="4400" dirty="0"/>
              <a:t>and </a:t>
            </a:r>
            <a:br>
              <a:rPr lang="en-BE" sz="4400" b="1" dirty="0"/>
            </a:br>
            <a:r>
              <a:rPr lang="en-GB" sz="4400" b="1" dirty="0">
                <a:solidFill>
                  <a:srgbClr val="D55DD1"/>
                </a:solidFill>
              </a:rPr>
              <a:t>start building </a:t>
            </a:r>
            <a:br>
              <a:rPr lang="en-BE" sz="4400" b="1" dirty="0">
                <a:solidFill>
                  <a:srgbClr val="D55DD1"/>
                </a:solidFill>
              </a:rPr>
            </a:br>
            <a:r>
              <a:rPr lang="en-GB" sz="4400" b="1" dirty="0">
                <a:solidFill>
                  <a:srgbClr val="D55DD1"/>
                </a:solidFill>
              </a:rPr>
              <a:t>your brand </a:t>
            </a:r>
            <a:br>
              <a:rPr lang="en-BE" sz="4400" b="1" dirty="0"/>
            </a:br>
            <a:r>
              <a:rPr lang="en-GB" sz="4400" dirty="0"/>
              <a:t>today!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D13D60-54DF-3BA1-F466-5AABC9703C0E}"/>
              </a:ext>
            </a:extLst>
          </p:cNvPr>
          <p:cNvGrpSpPr/>
          <p:nvPr/>
        </p:nvGrpSpPr>
        <p:grpSpPr>
          <a:xfrm rot="10800000">
            <a:off x="5275707" y="5576676"/>
            <a:ext cx="818707" cy="728330"/>
            <a:chOff x="11373293" y="6129670"/>
            <a:chExt cx="818707" cy="7283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62F0B2-DB26-11BA-EA15-697324EE0380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rgbClr val="D55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8F2B5F7-6E9B-BA9B-5EA3-02DFA2C723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7110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5FCE41-D30F-07AB-40F0-D6D9880F2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2" b="11112"/>
          <a:stretch/>
        </p:blipFill>
        <p:spPr>
          <a:xfrm>
            <a:off x="0" y="0"/>
            <a:ext cx="12196392" cy="63048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83207-19F7-F2E6-95C4-E16BF595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AA4981B-C52F-B574-8FC6-874D26E477DA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E7EDC6E-3066-EA44-7555-8E1075CB9629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BF034A9-C7F8-9B7B-9935-B3ACCAA113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37F10D1-B322-1951-A4D4-1D5E98A84A1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7BF4F0A-6D2A-2700-2BD1-2C87F0B7AC01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7659951-6D11-3729-B571-1935F77ADD1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3C82C37-339C-CB77-1668-1CB460DC1229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B0DE67-9CB6-1C32-4EAD-11482595DC7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6BC56-A279-BB85-362E-8C8622285AD1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5B61F22-B25A-4FCA-AA6A-BB0BA4D22CB2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0CEA9C-5CE9-F893-ECFB-FC92573DA5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544C0CE-C34C-A57B-E6EC-84B9FEFA966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B3B3FD7-4922-8E84-52D9-01BD516A38E9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3F120FA-8F76-4534-8A03-A21F366A05D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83F8B2-40F4-B573-E820-ED3634EAA82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3ACF2F2-A783-56F3-D575-BD97129C5F94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5C01884-E36F-FE47-E6B1-8F5C1676AC9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2E1BC86-52F9-584C-7457-8AA2A84DE56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A5C6AA-2132-E1E4-171B-3E21041DD4FA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E3785E-8C7B-3EEC-3FAA-E4699A85547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BF4548-ED7B-7894-8311-FAFB6CC6C616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190CAED-0310-5991-90F5-30631318F5A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DFA7001-CF67-E85B-4BBC-34A2844C8E0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66CD38-7BDD-C59C-45B5-0435E00F32A6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DFF8004-D9ED-BAA2-66D5-63138404AF9E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8A2E1E8-D55C-3981-F09E-C7758860E39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2102C-1965-782E-2483-56424F0D9BE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B7F2A9A-9396-822B-CF8D-8ACE8C33129F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69C101-5644-3BDC-A7F8-9FB0F425C09D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6789D92-B542-3FBC-FC06-492444A7E002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CBD74B-3AB9-E97C-9ACE-82A6003C129F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CE462D0-1E26-FB0A-340E-F7BA20901B2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2176E58-556F-833B-58D1-B1A5A383EEC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BA3D766-91FA-F200-7B77-CF479B5C7AB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A74E04-3C8E-A7AB-0233-267CDFE9669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6A1721-421D-A700-9751-FB719A3E068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E073BE-1435-4B17-0D52-D6A9A2B95BA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C17C11-89A9-2794-6B9A-451E8CDC834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A54C19B-8BB4-6A7B-C88B-E042196CCF0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535C26-F501-9021-F127-BBE7418BB3B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3E3288C-C60D-8921-F983-67BC0217C5EF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80A2F1D-A527-E905-DA68-72C2C566DEB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A29CB2B-97BC-0BA8-A41E-758B530E6D2C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D4264-7B04-EE0F-2BAA-77467B2B2C3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2B4309F-62B0-104A-15AF-728478F8C925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DC5C7A-1F08-2440-CC53-A0BA81D11323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3E24133-7564-E4BE-0286-BA2D904D4FA6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0A1E7CE-AD24-CC8D-5042-7D4D39A48D9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D09253-C786-BCBF-F444-8D44C366B18B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6F39D37-7BB6-41D8-D593-E63B5ABB19FA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69847B-8350-6AB6-25E3-8FBE463EA171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2FEB7-52D6-233B-58D0-F5653A7D9DF0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2892961"/>
            <a:ext cx="6094415" cy="341191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349928" y="3128597"/>
            <a:ext cx="5423855" cy="29238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en-GB" sz="40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Trust, engagement and community</a:t>
            </a:r>
            <a:endParaRPr lang="en-BE" sz="4000" b="1" spc="6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GB" sz="2400" spc="2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</a:t>
            </a:r>
            <a:endParaRPr lang="en-BE" sz="2400" spc="200" dirty="0">
              <a:solidFill>
                <a:schemeClr val="bg1"/>
              </a:solidFill>
              <a:latin typeface="+mj-lt"/>
              <a:sym typeface="Wingdings 2" panose="05020102010507070707" pitchFamily="18" charset="2"/>
            </a:endParaRPr>
          </a:p>
          <a:p>
            <a:pPr algn="just">
              <a:spcAft>
                <a:spcPts val="600"/>
              </a:spcAft>
            </a:pPr>
            <a:r>
              <a:rPr lang="en-GB" sz="2000" spc="60" dirty="0">
                <a:solidFill>
                  <a:schemeClr val="bg1"/>
                </a:solidFill>
                <a:latin typeface="+mj-lt"/>
              </a:rPr>
              <a:t>Radio stands out as a trusted medium that fosters companionship and connection with listeners</a:t>
            </a:r>
            <a:endParaRPr lang="en-GB" sz="2000" b="1" spc="6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0" y="1870328"/>
            <a:ext cx="1149531" cy="10226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0AC59-C209-7830-D67B-6B179B79A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43358"/>
            <a:ext cx="720000" cy="3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10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FDDA68FC-FDF7-71CA-BC70-AB49ED98AC9E}"/>
              </a:ext>
            </a:extLst>
          </p:cNvPr>
          <p:cNvSpPr/>
          <p:nvPr/>
        </p:nvSpPr>
        <p:spPr>
          <a:xfrm>
            <a:off x="418345" y="1761843"/>
            <a:ext cx="11354056" cy="41129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7029893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1. </a:t>
            </a:r>
            <a:r>
              <a:rPr lang="fr-BE" sz="2400" b="1" dirty="0"/>
              <a:t>Trust, engagement and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418345" y="1026869"/>
            <a:ext cx="11434020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b="1" dirty="0"/>
              <a:t>Radio is the most trusted medium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D86CF20-59EA-E6C4-8EE7-0AC9DB943F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7723593"/>
              </p:ext>
            </p:extLst>
          </p:nvPr>
        </p:nvGraphicFramePr>
        <p:xfrm>
          <a:off x="1388690" y="1826838"/>
          <a:ext cx="10134057" cy="400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1BEF712F-D512-0256-A605-B6333FA2E128}"/>
              </a:ext>
            </a:extLst>
          </p:cNvPr>
          <p:cNvGrpSpPr/>
          <p:nvPr/>
        </p:nvGrpSpPr>
        <p:grpSpPr>
          <a:xfrm>
            <a:off x="7839322" y="3636586"/>
            <a:ext cx="554021" cy="445270"/>
            <a:chOff x="3248968" y="2051734"/>
            <a:chExt cx="5504507" cy="4424002"/>
          </a:xfrm>
          <a:noFill/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B88CFF7-2D04-E564-622F-49285EBB9ACD}"/>
                </a:ext>
              </a:extLst>
            </p:cNvPr>
            <p:cNvSpPr/>
            <p:nvPr/>
          </p:nvSpPr>
          <p:spPr>
            <a:xfrm>
              <a:off x="3248968" y="2051734"/>
              <a:ext cx="5504507" cy="3373563"/>
            </a:xfrm>
            <a:prstGeom prst="roundRect">
              <a:avLst>
                <a:gd name="adj" fmla="val 1800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34" name="Left Bracket 33">
              <a:extLst>
                <a:ext uri="{FF2B5EF4-FFF2-40B4-BE49-F238E27FC236}">
                  <a16:creationId xmlns:a16="http://schemas.microsoft.com/office/drawing/2014/main" id="{316BFDF5-E04C-A5AA-1445-9E63971ECDE4}"/>
                </a:ext>
              </a:extLst>
            </p:cNvPr>
            <p:cNvSpPr/>
            <p:nvPr/>
          </p:nvSpPr>
          <p:spPr>
            <a:xfrm rot="5400000">
              <a:off x="5812044" y="4462206"/>
              <a:ext cx="451124" cy="3575936"/>
            </a:xfrm>
            <a:prstGeom prst="leftBracket">
              <a:avLst>
                <a:gd name="adj" fmla="val 78825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600D321-472C-CAED-B91F-52D25D6B1C23}"/>
              </a:ext>
            </a:extLst>
          </p:cNvPr>
          <p:cNvGrpSpPr/>
          <p:nvPr/>
        </p:nvGrpSpPr>
        <p:grpSpPr>
          <a:xfrm>
            <a:off x="7946560" y="2805310"/>
            <a:ext cx="339545" cy="554021"/>
            <a:chOff x="-308751" y="4274457"/>
            <a:chExt cx="339545" cy="55402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03D0789-43D7-02A9-442D-2CA9BB5FEF33}"/>
                </a:ext>
              </a:extLst>
            </p:cNvPr>
            <p:cNvSpPr/>
            <p:nvPr/>
          </p:nvSpPr>
          <p:spPr>
            <a:xfrm rot="5400000">
              <a:off x="-415989" y="4381695"/>
              <a:ext cx="554021" cy="339545"/>
            </a:xfrm>
            <a:prstGeom prst="roundRect">
              <a:avLst>
                <a:gd name="adj" fmla="val 1800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AA285B-1680-851F-3463-53D6130DBE52}"/>
                </a:ext>
              </a:extLst>
            </p:cNvPr>
            <p:cNvGrpSpPr/>
            <p:nvPr/>
          </p:nvGrpSpPr>
          <p:grpSpPr>
            <a:xfrm>
              <a:off x="-237979" y="4388859"/>
              <a:ext cx="198000" cy="325217"/>
              <a:chOff x="-876820" y="2753981"/>
              <a:chExt cx="198000" cy="32521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169B215-E6EC-4F41-CA74-B1E70127AF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753981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A0B8A5C-8F23-2879-4065-E941DB529D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819024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B970805-B56F-BC62-0AF2-7FA8ABA790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884067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B2332D4-2CA2-8293-38F1-72EF898942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2949110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766BB61-BA20-CCEC-D2B3-019089C69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3014153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FDF6DE2-128E-E38F-23D5-AD96ACFC0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876820" y="3079198"/>
                <a:ext cx="198000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0F7915B-A376-8B20-507A-D43E9A08B01D}"/>
              </a:ext>
            </a:extLst>
          </p:cNvPr>
          <p:cNvGrpSpPr/>
          <p:nvPr/>
        </p:nvGrpSpPr>
        <p:grpSpPr>
          <a:xfrm>
            <a:off x="7839322" y="2014297"/>
            <a:ext cx="554021" cy="520524"/>
            <a:chOff x="8024377" y="3315249"/>
            <a:chExt cx="554021" cy="52052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7218784-C56B-66CF-F58D-8F22BAC9EEE8}"/>
                </a:ext>
              </a:extLst>
            </p:cNvPr>
            <p:cNvSpPr/>
            <p:nvPr/>
          </p:nvSpPr>
          <p:spPr>
            <a:xfrm>
              <a:off x="8024377" y="3496228"/>
              <a:ext cx="554021" cy="339545"/>
            </a:xfrm>
            <a:prstGeom prst="roundRect">
              <a:avLst>
                <a:gd name="adj" fmla="val 1800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C8F5"/>
                </a:solidFill>
                <a:effectLst/>
                <a:uLnTx/>
                <a:uFillTx/>
                <a:latin typeface="Titillium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7EC1EB8-ABBD-DFA3-1BED-13DEBD1B5706}"/>
                </a:ext>
              </a:extLst>
            </p:cNvPr>
            <p:cNvSpPr/>
            <p:nvPr/>
          </p:nvSpPr>
          <p:spPr>
            <a:xfrm>
              <a:off x="8292201" y="3549288"/>
              <a:ext cx="234000" cy="23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solidFill>
                  <a:srgbClr val="44C8F5"/>
                </a:solidFill>
                <a:latin typeface="Titillium" panose="00000500000000000000" pitchFamily="50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8DFF52C-6793-7F8F-D324-F47F99BD913C}"/>
                </a:ext>
              </a:extLst>
            </p:cNvPr>
            <p:cNvSpPr/>
            <p:nvPr/>
          </p:nvSpPr>
          <p:spPr>
            <a:xfrm>
              <a:off x="8086784" y="3550888"/>
              <a:ext cx="95049" cy="9504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solidFill>
                  <a:srgbClr val="44C8F5"/>
                </a:solidFill>
                <a:latin typeface="Titillium" panose="00000500000000000000" pitchFamily="50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6E2B121-A480-F557-4BBB-9636A25B91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8412" y="3315249"/>
              <a:ext cx="180981" cy="1809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253BA3D-7C60-6A78-2481-C755E3198480}"/>
              </a:ext>
            </a:extLst>
          </p:cNvPr>
          <p:cNvGrpSpPr/>
          <p:nvPr/>
        </p:nvGrpSpPr>
        <p:grpSpPr>
          <a:xfrm>
            <a:off x="4861165" y="4306468"/>
            <a:ext cx="554021" cy="554021"/>
            <a:chOff x="6121618" y="4857861"/>
            <a:chExt cx="554021" cy="55402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19474B0-7627-3A91-FFA2-DECF7DC0D8B2}"/>
                </a:ext>
              </a:extLst>
            </p:cNvPr>
            <p:cNvSpPr/>
            <p:nvPr/>
          </p:nvSpPr>
          <p:spPr>
            <a:xfrm>
              <a:off x="6121618" y="4857861"/>
              <a:ext cx="554021" cy="55402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2437E55-9F31-8716-645B-7C2B8A32C2F5}"/>
                </a:ext>
              </a:extLst>
            </p:cNvPr>
            <p:cNvSpPr/>
            <p:nvPr/>
          </p:nvSpPr>
          <p:spPr>
            <a:xfrm>
              <a:off x="6271127" y="4857861"/>
              <a:ext cx="255001" cy="55402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3704727-09AB-B059-4EE2-91DDF3D6F925}"/>
                </a:ext>
              </a:extLst>
            </p:cNvPr>
            <p:cNvCxnSpPr>
              <a:stCxn id="55" idx="2"/>
              <a:endCxn id="55" idx="6"/>
            </p:cNvCxnSpPr>
            <p:nvPr/>
          </p:nvCxnSpPr>
          <p:spPr>
            <a:xfrm>
              <a:off x="6121618" y="5134872"/>
              <a:ext cx="5540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9275DDD-1B6E-34C3-E2FB-A30BCBC921CD}"/>
                </a:ext>
              </a:extLst>
            </p:cNvPr>
            <p:cNvSpPr/>
            <p:nvPr/>
          </p:nvSpPr>
          <p:spPr>
            <a:xfrm rot="5400000">
              <a:off x="6355473" y="4777716"/>
              <a:ext cx="86307" cy="375026"/>
            </a:xfrm>
            <a:custGeom>
              <a:avLst/>
              <a:gdLst>
                <a:gd name="connsiteX0" fmla="*/ 0 w 255001"/>
                <a:gd name="connsiteY0" fmla="*/ 277011 h 554021"/>
                <a:gd name="connsiteX1" fmla="*/ 127501 w 255001"/>
                <a:gd name="connsiteY1" fmla="*/ 0 h 554021"/>
                <a:gd name="connsiteX2" fmla="*/ 255002 w 255001"/>
                <a:gd name="connsiteY2" fmla="*/ 277011 h 554021"/>
                <a:gd name="connsiteX3" fmla="*/ 127501 w 255001"/>
                <a:gd name="connsiteY3" fmla="*/ 554022 h 554021"/>
                <a:gd name="connsiteX4" fmla="*/ 0 w 255001"/>
                <a:gd name="connsiteY4" fmla="*/ 277011 h 554021"/>
                <a:gd name="connsiteX0" fmla="*/ 0 w 255002"/>
                <a:gd name="connsiteY0" fmla="*/ 277011 h 554022"/>
                <a:gd name="connsiteX1" fmla="*/ 127501 w 255002"/>
                <a:gd name="connsiteY1" fmla="*/ 0 h 554022"/>
                <a:gd name="connsiteX2" fmla="*/ 255002 w 255002"/>
                <a:gd name="connsiteY2" fmla="*/ 277011 h 554022"/>
                <a:gd name="connsiteX3" fmla="*/ 127501 w 255002"/>
                <a:gd name="connsiteY3" fmla="*/ 554022 h 554022"/>
                <a:gd name="connsiteX4" fmla="*/ 91440 w 255002"/>
                <a:gd name="connsiteY4" fmla="*/ 368451 h 554022"/>
                <a:gd name="connsiteX0" fmla="*/ 0 w 255002"/>
                <a:gd name="connsiteY0" fmla="*/ 277011 h 554022"/>
                <a:gd name="connsiteX1" fmla="*/ 127501 w 255002"/>
                <a:gd name="connsiteY1" fmla="*/ 0 h 554022"/>
                <a:gd name="connsiteX2" fmla="*/ 255002 w 255002"/>
                <a:gd name="connsiteY2" fmla="*/ 277011 h 554022"/>
                <a:gd name="connsiteX3" fmla="*/ 127501 w 255002"/>
                <a:gd name="connsiteY3" fmla="*/ 554022 h 554022"/>
                <a:gd name="connsiteX0" fmla="*/ 0 w 127501"/>
                <a:gd name="connsiteY0" fmla="*/ 0 h 554022"/>
                <a:gd name="connsiteX1" fmla="*/ 127501 w 127501"/>
                <a:gd name="connsiteY1" fmla="*/ 277011 h 554022"/>
                <a:gd name="connsiteX2" fmla="*/ 0 w 127501"/>
                <a:gd name="connsiteY2" fmla="*/ 554022 h 55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501" h="554022">
                  <a:moveTo>
                    <a:pt x="0" y="0"/>
                  </a:moveTo>
                  <a:cubicBezTo>
                    <a:pt x="70417" y="0"/>
                    <a:pt x="127501" y="124022"/>
                    <a:pt x="127501" y="277011"/>
                  </a:cubicBezTo>
                  <a:cubicBezTo>
                    <a:pt x="127501" y="430000"/>
                    <a:pt x="70417" y="554022"/>
                    <a:pt x="0" y="55402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60" name="Oval 58">
              <a:extLst>
                <a:ext uri="{FF2B5EF4-FFF2-40B4-BE49-F238E27FC236}">
                  <a16:creationId xmlns:a16="http://schemas.microsoft.com/office/drawing/2014/main" id="{45813ADF-0457-05C4-CBD2-7FDEB1D0693C}"/>
                </a:ext>
              </a:extLst>
            </p:cNvPr>
            <p:cNvSpPr/>
            <p:nvPr/>
          </p:nvSpPr>
          <p:spPr>
            <a:xfrm rot="16200000">
              <a:off x="6355474" y="5097985"/>
              <a:ext cx="86307" cy="375026"/>
            </a:xfrm>
            <a:custGeom>
              <a:avLst/>
              <a:gdLst>
                <a:gd name="connsiteX0" fmla="*/ 0 w 255001"/>
                <a:gd name="connsiteY0" fmla="*/ 277011 h 554021"/>
                <a:gd name="connsiteX1" fmla="*/ 127501 w 255001"/>
                <a:gd name="connsiteY1" fmla="*/ 0 h 554021"/>
                <a:gd name="connsiteX2" fmla="*/ 255002 w 255001"/>
                <a:gd name="connsiteY2" fmla="*/ 277011 h 554021"/>
                <a:gd name="connsiteX3" fmla="*/ 127501 w 255001"/>
                <a:gd name="connsiteY3" fmla="*/ 554022 h 554021"/>
                <a:gd name="connsiteX4" fmla="*/ 0 w 255001"/>
                <a:gd name="connsiteY4" fmla="*/ 277011 h 554021"/>
                <a:gd name="connsiteX0" fmla="*/ 0 w 255002"/>
                <a:gd name="connsiteY0" fmla="*/ 277011 h 554022"/>
                <a:gd name="connsiteX1" fmla="*/ 127501 w 255002"/>
                <a:gd name="connsiteY1" fmla="*/ 0 h 554022"/>
                <a:gd name="connsiteX2" fmla="*/ 255002 w 255002"/>
                <a:gd name="connsiteY2" fmla="*/ 277011 h 554022"/>
                <a:gd name="connsiteX3" fmla="*/ 127501 w 255002"/>
                <a:gd name="connsiteY3" fmla="*/ 554022 h 554022"/>
                <a:gd name="connsiteX4" fmla="*/ 91440 w 255002"/>
                <a:gd name="connsiteY4" fmla="*/ 368451 h 554022"/>
                <a:gd name="connsiteX0" fmla="*/ 0 w 255002"/>
                <a:gd name="connsiteY0" fmla="*/ 277011 h 554022"/>
                <a:gd name="connsiteX1" fmla="*/ 127501 w 255002"/>
                <a:gd name="connsiteY1" fmla="*/ 0 h 554022"/>
                <a:gd name="connsiteX2" fmla="*/ 255002 w 255002"/>
                <a:gd name="connsiteY2" fmla="*/ 277011 h 554022"/>
                <a:gd name="connsiteX3" fmla="*/ 127501 w 255002"/>
                <a:gd name="connsiteY3" fmla="*/ 554022 h 554022"/>
                <a:gd name="connsiteX0" fmla="*/ 0 w 127501"/>
                <a:gd name="connsiteY0" fmla="*/ 0 h 554022"/>
                <a:gd name="connsiteX1" fmla="*/ 127501 w 127501"/>
                <a:gd name="connsiteY1" fmla="*/ 277011 h 554022"/>
                <a:gd name="connsiteX2" fmla="*/ 0 w 127501"/>
                <a:gd name="connsiteY2" fmla="*/ 554022 h 55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501" h="554022">
                  <a:moveTo>
                    <a:pt x="0" y="0"/>
                  </a:moveTo>
                  <a:cubicBezTo>
                    <a:pt x="70417" y="0"/>
                    <a:pt x="127501" y="124022"/>
                    <a:pt x="127501" y="277011"/>
                  </a:cubicBezTo>
                  <a:cubicBezTo>
                    <a:pt x="127501" y="430000"/>
                    <a:pt x="70417" y="554022"/>
                    <a:pt x="0" y="55402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BF0533A-69FD-FA2F-0A7F-05D951E1362D}"/>
              </a:ext>
            </a:extLst>
          </p:cNvPr>
          <p:cNvGrpSpPr/>
          <p:nvPr/>
        </p:nvGrpSpPr>
        <p:grpSpPr>
          <a:xfrm>
            <a:off x="756343" y="4992706"/>
            <a:ext cx="575573" cy="639732"/>
            <a:chOff x="7755627" y="5127353"/>
            <a:chExt cx="681999" cy="758021"/>
          </a:xfrm>
        </p:grpSpPr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B048539C-1D31-61B6-2B81-CABB20033A0A}"/>
                </a:ext>
              </a:extLst>
            </p:cNvPr>
            <p:cNvSpPr/>
            <p:nvPr/>
          </p:nvSpPr>
          <p:spPr>
            <a:xfrm rot="16200000">
              <a:off x="7883446" y="5322587"/>
              <a:ext cx="426362" cy="367554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926E4DB-E833-7D73-EB4D-B4F72FA72CA1}"/>
                </a:ext>
              </a:extLst>
            </p:cNvPr>
            <p:cNvGrpSpPr/>
            <p:nvPr/>
          </p:nvGrpSpPr>
          <p:grpSpPr>
            <a:xfrm>
              <a:off x="7755627" y="5349140"/>
              <a:ext cx="314445" cy="314445"/>
              <a:chOff x="8835206" y="5266753"/>
              <a:chExt cx="314445" cy="31444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003AB98-75EB-7D38-8C20-0FCFA9BEECB7}"/>
                  </a:ext>
                </a:extLst>
              </p:cNvPr>
              <p:cNvSpPr/>
              <p:nvPr/>
            </p:nvSpPr>
            <p:spPr>
              <a:xfrm>
                <a:off x="8835206" y="5266753"/>
                <a:ext cx="314445" cy="31444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3F23BC8E-15CA-1BA1-8560-922FCF53D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933710" y="5330027"/>
                <a:ext cx="117436" cy="187897"/>
              </a:xfrm>
              <a:prstGeom prst="rect">
                <a:avLst/>
              </a:prstGeom>
            </p:spPr>
          </p:pic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A2F3281-0587-6D86-DD7A-C6CDEF3EF1BE}"/>
                </a:ext>
              </a:extLst>
            </p:cNvPr>
            <p:cNvGrpSpPr/>
            <p:nvPr/>
          </p:nvGrpSpPr>
          <p:grpSpPr>
            <a:xfrm>
              <a:off x="8123181" y="5127353"/>
              <a:ext cx="314445" cy="314445"/>
              <a:chOff x="8835206" y="5266753"/>
              <a:chExt cx="314445" cy="31444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BFAB615-C5C5-017E-20D5-677A394973E3}"/>
                  </a:ext>
                </a:extLst>
              </p:cNvPr>
              <p:cNvSpPr/>
              <p:nvPr/>
            </p:nvSpPr>
            <p:spPr>
              <a:xfrm>
                <a:off x="8835206" y="5266753"/>
                <a:ext cx="314445" cy="31444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553A59CD-3DC3-D7D8-1404-348DFC49D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933710" y="5330027"/>
                <a:ext cx="117436" cy="187897"/>
              </a:xfrm>
              <a:prstGeom prst="rect">
                <a:avLst/>
              </a:prstGeom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F379B8A-3AB2-E7E0-B0ED-09EC9929279F}"/>
                </a:ext>
              </a:extLst>
            </p:cNvPr>
            <p:cNvGrpSpPr/>
            <p:nvPr/>
          </p:nvGrpSpPr>
          <p:grpSpPr>
            <a:xfrm>
              <a:off x="8123181" y="5570929"/>
              <a:ext cx="314445" cy="314445"/>
              <a:chOff x="8835206" y="5266753"/>
              <a:chExt cx="314445" cy="31444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FFC3D7CF-96AD-E1A2-96E7-CF38BD4AE574}"/>
                  </a:ext>
                </a:extLst>
              </p:cNvPr>
              <p:cNvSpPr/>
              <p:nvPr/>
            </p:nvSpPr>
            <p:spPr>
              <a:xfrm>
                <a:off x="8835206" y="5266753"/>
                <a:ext cx="314445" cy="31444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5991E7BC-FB62-19AB-263A-4AE25C2CFF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933710" y="5330027"/>
                <a:ext cx="117436" cy="187897"/>
              </a:xfrm>
              <a:prstGeom prst="rect">
                <a:avLst/>
              </a:prstGeom>
            </p:spPr>
          </p:pic>
        </p:grp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4FF875-8D75-CF9C-ED54-644BA994A376}"/>
              </a:ext>
            </a:extLst>
          </p:cNvPr>
          <p:cNvSpPr txBox="1">
            <a:spLocks/>
          </p:cNvSpPr>
          <p:nvPr/>
        </p:nvSpPr>
        <p:spPr>
          <a:xfrm>
            <a:off x="725529" y="2069220"/>
            <a:ext cx="6036347" cy="1820627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BE" sz="2000" b="1" dirty="0"/>
              <a:t>EU net trust Index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000" dirty="0"/>
              <a:t>NET TRUST INDEX = ‘% of people who tend to trust’ – ‘% of people who tend not to trust’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000" dirty="0"/>
              <a:t>Average net trust in legacy media</a:t>
            </a:r>
            <a:r>
              <a:rPr lang="en-BE" sz="1000" dirty="0"/>
              <a:t> (radio, written press, TV)</a:t>
            </a:r>
            <a:r>
              <a:rPr lang="en-GB" sz="1000" dirty="0"/>
              <a:t> = 8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000" dirty="0"/>
              <a:t>Average net trust in all media = -9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000" dirty="0"/>
              <a:t>Average net trust in online media = -34</a:t>
            </a:r>
            <a:endParaRPr lang="en-BE" sz="1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000" b="1" dirty="0"/>
              <a:t>Note: </a:t>
            </a:r>
            <a:r>
              <a:rPr lang="en-GB" sz="1000" dirty="0"/>
              <a:t>Survey results at EU level represent a weighted average across the 27 EU Member States, applying official population figures provided by EUROSTAT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31A66977-4368-E24D-DBAB-E48849E69EE1}"/>
              </a:ext>
            </a:extLst>
          </p:cNvPr>
          <p:cNvSpPr txBox="1">
            <a:spLocks/>
          </p:cNvSpPr>
          <p:nvPr/>
        </p:nvSpPr>
        <p:spPr>
          <a:xfrm>
            <a:off x="8856679" y="5445259"/>
            <a:ext cx="2648712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rust in media –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EBU, 2022 (EU)</a:t>
            </a:r>
            <a:endParaRPr lang="en-GB" sz="10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2EFC66D-D048-4E5C-215E-D09F89289511}"/>
              </a:ext>
            </a:extLst>
          </p:cNvPr>
          <p:cNvSpPr txBox="1">
            <a:spLocks/>
          </p:cNvSpPr>
          <p:nvPr/>
        </p:nvSpPr>
        <p:spPr>
          <a:xfrm>
            <a:off x="6951337" y="2261584"/>
            <a:ext cx="751076" cy="2308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LID4096" sz="1000" dirty="0">
                <a:latin typeface="+mj-lt"/>
                <a:cs typeface="Times New Roman" panose="02020603050405020304" pitchFamily="18" charset="0"/>
              </a:rPr>
              <a:t>Radio</a:t>
            </a:r>
            <a:endParaRPr lang="en-GB" sz="1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3524A1D-062F-DB31-4A8C-A90957377923}"/>
              </a:ext>
            </a:extLst>
          </p:cNvPr>
          <p:cNvSpPr txBox="1">
            <a:spLocks/>
          </p:cNvSpPr>
          <p:nvPr/>
        </p:nvSpPr>
        <p:spPr>
          <a:xfrm>
            <a:off x="6951337" y="2966904"/>
            <a:ext cx="751076" cy="2308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LID4096" sz="1000" dirty="0">
                <a:latin typeface="+mj-lt"/>
                <a:cs typeface="Times New Roman" panose="02020603050405020304" pitchFamily="18" charset="0"/>
              </a:rPr>
              <a:t>Press</a:t>
            </a:r>
            <a:endParaRPr lang="en-GB" sz="1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786111C-6D66-A03D-71A8-A8B7FD1649A2}"/>
              </a:ext>
            </a:extLst>
          </p:cNvPr>
          <p:cNvSpPr txBox="1">
            <a:spLocks/>
          </p:cNvSpPr>
          <p:nvPr/>
        </p:nvSpPr>
        <p:spPr>
          <a:xfrm>
            <a:off x="6951337" y="3719114"/>
            <a:ext cx="751076" cy="2308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LID4096" sz="1000" dirty="0">
                <a:latin typeface="+mj-lt"/>
                <a:cs typeface="Times New Roman" panose="02020603050405020304" pitchFamily="18" charset="0"/>
              </a:rPr>
              <a:t>TV</a:t>
            </a:r>
            <a:endParaRPr lang="en-GB" sz="1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CD3EE1-9E27-5CB4-C987-FFDB64EEE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08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1ECFFAF-FDF9-89F4-6637-EB09AA45F3E6}"/>
              </a:ext>
            </a:extLst>
          </p:cNvPr>
          <p:cNvSpPr/>
          <p:nvPr/>
        </p:nvSpPr>
        <p:spPr>
          <a:xfrm>
            <a:off x="418345" y="1761843"/>
            <a:ext cx="7556074" cy="375248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7029893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1. </a:t>
            </a:r>
            <a:r>
              <a:rPr lang="fr-BE" sz="2400" b="1" dirty="0"/>
              <a:t>Trust, engagement and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418345" y="1026869"/>
            <a:ext cx="10482690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b="1" dirty="0"/>
              <a:t>Radio </a:t>
            </a:r>
            <a:r>
              <a:rPr lang="en-BE" sz="2400" b="1" dirty="0"/>
              <a:t>ads are more trusted and reliable</a:t>
            </a:r>
            <a:endParaRPr lang="en-GB" sz="2400" b="1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761E556-3DA1-0E49-A0FF-35ABDD699223}"/>
              </a:ext>
            </a:extLst>
          </p:cNvPr>
          <p:cNvSpPr txBox="1"/>
          <p:nvPr/>
        </p:nvSpPr>
        <p:spPr>
          <a:xfrm>
            <a:off x="723255" y="1703968"/>
            <a:ext cx="2530649" cy="362317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defPPr>
              <a:defRPr lang="en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9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3x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BE" sz="2000" b="1" dirty="0">
                <a:latin typeface="Montserrat" panose="00000500000000000000" pitchFamily="2" charset="0"/>
              </a:rPr>
              <a:t>more </a:t>
            </a:r>
            <a:r>
              <a:rPr lang="en-BE" sz="2000" b="1" dirty="0">
                <a:solidFill>
                  <a:srgbClr val="D55DD1"/>
                </a:solidFill>
                <a:latin typeface="Montserrat" panose="00000500000000000000" pitchFamily="2" charset="0"/>
              </a:rPr>
              <a:t>trusted</a:t>
            </a:r>
            <a:r>
              <a:rPr lang="en-BE" sz="2000" b="1" dirty="0">
                <a:latin typeface="Montserrat" panose="00000500000000000000" pitchFamily="2" charset="0"/>
              </a:rPr>
              <a:t> than </a:t>
            </a:r>
            <a:br>
              <a:rPr lang="en-BE" sz="2000" b="1" dirty="0">
                <a:latin typeface="Montserrat" panose="00000500000000000000" pitchFamily="2" charset="0"/>
              </a:rPr>
            </a:br>
            <a:r>
              <a:rPr lang="en-BE" sz="2000" b="1" dirty="0">
                <a:latin typeface="Montserrat" panose="00000500000000000000" pitchFamily="2" charset="0"/>
              </a:rPr>
              <a:t>digital ads</a:t>
            </a:r>
            <a:endParaRPr lang="en-BE" sz="2400" b="1" dirty="0"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Montserrat" panose="00000500000000000000" pitchFamily="2" charset="0"/>
              </a:rPr>
              <a:t>Ads heard on AM/FM Radio are the most trusted by A25-54 – nearly 3x the trust granted to digital ads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801B4A-39D1-AA97-7D89-F8001247A6FE}"/>
              </a:ext>
            </a:extLst>
          </p:cNvPr>
          <p:cNvSpPr txBox="1"/>
          <p:nvPr/>
        </p:nvSpPr>
        <p:spPr>
          <a:xfrm>
            <a:off x="8181976" y="1761842"/>
            <a:ext cx="3590426" cy="3752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9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6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BE" sz="2000" b="1" dirty="0">
                <a:latin typeface="Montserrat" panose="00000500000000000000" pitchFamily="2" charset="0"/>
              </a:rPr>
              <a:t>of </a:t>
            </a:r>
            <a:r>
              <a:rPr lang="fr-BE" sz="2000" b="1" dirty="0">
                <a:latin typeface="Montserrat" panose="00000500000000000000" pitchFamily="2" charset="0"/>
              </a:rPr>
              <a:t>radio </a:t>
            </a:r>
            <a:r>
              <a:rPr lang="en-BE" sz="2000" b="1" dirty="0">
                <a:latin typeface="Montserrat" panose="00000500000000000000" pitchFamily="2" charset="0"/>
              </a:rPr>
              <a:t>advertising</a:t>
            </a:r>
            <a:br>
              <a:rPr lang="en-BE" sz="2000" b="1" dirty="0">
                <a:latin typeface="Montserrat" panose="00000500000000000000" pitchFamily="2" charset="0"/>
              </a:rPr>
            </a:br>
            <a:r>
              <a:rPr lang="en-BE" sz="2000" b="1" dirty="0">
                <a:latin typeface="Montserrat" panose="00000500000000000000" pitchFamily="2" charset="0"/>
              </a:rPr>
              <a:t>is </a:t>
            </a:r>
            <a:r>
              <a:rPr lang="fr-BE" sz="2000" b="1" dirty="0">
                <a:solidFill>
                  <a:srgbClr val="D55DD1"/>
                </a:solidFill>
                <a:latin typeface="Montserrat" panose="00000500000000000000" pitchFamily="2" charset="0"/>
              </a:rPr>
              <a:t>reliable</a:t>
            </a:r>
            <a:endParaRPr lang="en-BE" sz="2000" b="1" dirty="0">
              <a:solidFill>
                <a:srgbClr val="D55DD1"/>
              </a:solidFill>
              <a:latin typeface="Montserrat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Montserrat" panose="00000500000000000000" pitchFamily="2" charset="0"/>
              </a:rPr>
              <a:t>Almost 60% of 18-34 declare radio advertising </a:t>
            </a:r>
            <a:r>
              <a:rPr lang="en-BE" sz="1200" dirty="0" err="1">
                <a:latin typeface="Montserrat" panose="00000500000000000000" pitchFamily="2" charset="0"/>
              </a:rPr>
              <a:t>i</a:t>
            </a:r>
            <a:r>
              <a:rPr lang="en-GB" sz="1200" dirty="0">
                <a:latin typeface="Montserrat" panose="00000500000000000000" pitchFamily="2" charset="0"/>
              </a:rPr>
              <a:t>s reliable 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92F2FA3A-BF9B-AB68-8AD4-044A9666C7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469621"/>
              </p:ext>
            </p:extLst>
          </p:nvPr>
        </p:nvGraphicFramePr>
        <p:xfrm>
          <a:off x="3776076" y="2130552"/>
          <a:ext cx="3836624" cy="3328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2181002B-4E84-6913-0741-F8D91C002028}"/>
              </a:ext>
            </a:extLst>
          </p:cNvPr>
          <p:cNvSpPr txBox="1"/>
          <p:nvPr/>
        </p:nvSpPr>
        <p:spPr>
          <a:xfrm>
            <a:off x="3776076" y="1920530"/>
            <a:ext cx="38366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BE" sz="1200" b="1" dirty="0">
                <a:solidFill>
                  <a:prstClr val="black"/>
                </a:solidFill>
                <a:ea typeface="Arial" panose="020B0604020202020204" pitchFamily="34" charset="0"/>
              </a:rPr>
              <a:t>Radio ads </a:t>
            </a:r>
            <a:r>
              <a:rPr lang="en-GB" sz="1200" b="1" dirty="0">
                <a:solidFill>
                  <a:prstClr val="black"/>
                </a:solidFill>
                <a:ea typeface="Arial" panose="020B0604020202020204" pitchFamily="34" charset="0"/>
              </a:rPr>
              <a:t>are </a:t>
            </a:r>
            <a:r>
              <a:rPr lang="en-BE" sz="1200" b="1" dirty="0">
                <a:solidFill>
                  <a:prstClr val="black"/>
                </a:solidFill>
                <a:ea typeface="Arial" panose="020B0604020202020204" pitchFamily="34" charset="0"/>
              </a:rPr>
              <a:t>the </a:t>
            </a:r>
            <a:r>
              <a:rPr lang="en-GB" sz="1200" b="1" dirty="0">
                <a:solidFill>
                  <a:prstClr val="black"/>
                </a:solidFill>
                <a:ea typeface="Arial" panose="020B0604020202020204" pitchFamily="34" charset="0"/>
              </a:rPr>
              <a:t>least likely to be avoided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B0F750-2F20-580F-E891-ECE58AA8732A}"/>
              </a:ext>
            </a:extLst>
          </p:cNvPr>
          <p:cNvCxnSpPr>
            <a:cxnSpLocks/>
          </p:cNvCxnSpPr>
          <p:nvPr/>
        </p:nvCxnSpPr>
        <p:spPr>
          <a:xfrm>
            <a:off x="3581400" y="2019992"/>
            <a:ext cx="0" cy="3240893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23C4BE2-B729-533B-A2B1-CAAD1CD7C823}"/>
              </a:ext>
            </a:extLst>
          </p:cNvPr>
          <p:cNvSpPr txBox="1">
            <a:spLocks/>
          </p:cNvSpPr>
          <p:nvPr/>
        </p:nvSpPr>
        <p:spPr>
          <a:xfrm>
            <a:off x="339633" y="5621324"/>
            <a:ext cx="7634785" cy="2308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Radio On The Move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,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 2022 &amp; 2021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 (Canada)</a:t>
            </a:r>
            <a:endParaRPr lang="en-GB" sz="10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F6BED55B-31C6-8CD3-309C-493B43D706AC}"/>
              </a:ext>
            </a:extLst>
          </p:cNvPr>
          <p:cNvSpPr txBox="1">
            <a:spLocks/>
          </p:cNvSpPr>
          <p:nvPr/>
        </p:nvSpPr>
        <p:spPr>
          <a:xfrm>
            <a:off x="8181975" y="5621324"/>
            <a:ext cx="3590426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Etude </a:t>
            </a:r>
            <a:r>
              <a:rPr lang="en-GB" sz="1000" i="1" dirty="0" err="1">
                <a:latin typeface="+mj-lt"/>
                <a:cs typeface="Times New Roman" panose="02020603050405020304" pitchFamily="18" charset="0"/>
              </a:rPr>
              <a:t>d’impact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000" i="1" dirty="0" err="1">
                <a:latin typeface="+mj-lt"/>
                <a:cs typeface="Times New Roman" panose="02020603050405020304" pitchFamily="18" charset="0"/>
              </a:rPr>
              <a:t>publicitaire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2022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 – Swiss Radio World AG (Switzerland)</a:t>
            </a:r>
            <a:endParaRPr lang="en-GB" sz="10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3D6BB-1A01-718A-BB88-65952703C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978" y="1920530"/>
            <a:ext cx="538386" cy="538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0A030-37FB-C7F6-B89A-71E22A0CB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4636" y="1920530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0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AB71231-13C7-0EF3-A2D0-62302C5E7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0"/>
          <a:stretch/>
        </p:blipFill>
        <p:spPr>
          <a:xfrm>
            <a:off x="8278883" y="1721394"/>
            <a:ext cx="3913117" cy="458475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38C4EC0-8F06-3314-B586-B9F3F8238C27}"/>
              </a:ext>
            </a:extLst>
          </p:cNvPr>
          <p:cNvSpPr/>
          <p:nvPr/>
        </p:nvSpPr>
        <p:spPr>
          <a:xfrm>
            <a:off x="418345" y="1761843"/>
            <a:ext cx="7556074" cy="386860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7029893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1. </a:t>
            </a:r>
            <a:r>
              <a:rPr lang="fr-BE" sz="2400" b="1" dirty="0"/>
              <a:t>Trust, engagement and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418345" y="1026869"/>
            <a:ext cx="11434020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Radio in campaigns increases brand trust</a:t>
            </a:r>
            <a:endParaRPr lang="en-GB" sz="2400" b="1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8E3F160-2123-CBFC-3CC4-D89A44308580}"/>
              </a:ext>
            </a:extLst>
          </p:cNvPr>
          <p:cNvSpPr txBox="1">
            <a:spLocks/>
          </p:cNvSpPr>
          <p:nvPr/>
        </p:nvSpPr>
        <p:spPr>
          <a:xfrm>
            <a:off x="722810" y="1921291"/>
            <a:ext cx="6976438" cy="3461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600" b="1" dirty="0">
                <a:latin typeface="+mj-lt"/>
                <a:cs typeface="Times New Roman" panose="02020603050405020304" pitchFamily="18" charset="0"/>
              </a:rPr>
              <a:t>Radio has </a:t>
            </a:r>
            <a:r>
              <a:rPr lang="en-US" sz="1600" b="1" dirty="0">
                <a:latin typeface="+mj-lt"/>
                <a:cs typeface="Times New Roman" panose="02020603050405020304" pitchFamily="18" charset="0"/>
              </a:rPr>
              <a:t>a </a:t>
            </a:r>
            <a:r>
              <a:rPr lang="LID4096" sz="1600" b="1" dirty="0">
                <a:latin typeface="+mj-lt"/>
                <a:cs typeface="Times New Roman" panose="02020603050405020304" pitchFamily="18" charset="0"/>
              </a:rPr>
              <a:t>very large effect on brand trust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CC9D4075-D867-1797-CA26-9A8F2C411C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7145237"/>
              </p:ext>
            </p:extLst>
          </p:nvPr>
        </p:nvGraphicFramePr>
        <p:xfrm>
          <a:off x="722810" y="2222035"/>
          <a:ext cx="6976438" cy="3255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C1414F8-5F97-25BC-6AB8-9914486260C7}"/>
              </a:ext>
            </a:extLst>
          </p:cNvPr>
          <p:cNvSpPr txBox="1">
            <a:spLocks/>
          </p:cNvSpPr>
          <p:nvPr/>
        </p:nvSpPr>
        <p:spPr>
          <a:xfrm>
            <a:off x="3680006" y="4044588"/>
            <a:ext cx="1062045" cy="68262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en-BE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2% </a:t>
            </a:r>
            <a:br>
              <a:rPr lang="en-BE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en-BE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uplift</a:t>
            </a:r>
            <a:endParaRPr lang="LID4096" sz="1200" b="1" i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5FD2A433-1A98-2053-295C-BD23F5DDBDE4}"/>
              </a:ext>
            </a:extLst>
          </p:cNvPr>
          <p:cNvSpPr/>
          <p:nvPr/>
        </p:nvSpPr>
        <p:spPr>
          <a:xfrm>
            <a:off x="3733847" y="2529307"/>
            <a:ext cx="954364" cy="1360244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08245-2476-A111-47BE-B7B4270F2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FEBEEB0-2849-F233-6A0F-F3AE03DA91F4}"/>
              </a:ext>
            </a:extLst>
          </p:cNvPr>
          <p:cNvSpPr txBox="1">
            <a:spLocks/>
          </p:cNvSpPr>
          <p:nvPr/>
        </p:nvSpPr>
        <p:spPr>
          <a:xfrm>
            <a:off x="665645" y="3069503"/>
            <a:ext cx="2863939" cy="89210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200" dirty="0">
                <a:latin typeface="+mj-lt"/>
                <a:cs typeface="Times New Roman" panose="02020603050405020304" pitchFamily="18" charset="0"/>
              </a:rPr>
              <a:t>IPA Databank</a:t>
            </a:r>
            <a:r>
              <a:rPr lang="en-BE" sz="1200" dirty="0">
                <a:latin typeface="+mj-lt"/>
                <a:cs typeface="Times New Roman" panose="02020603050405020304" pitchFamily="18" charset="0"/>
              </a:rPr>
              <a:t> analysis</a:t>
            </a:r>
            <a:r>
              <a:rPr lang="en-GB" sz="1200" dirty="0">
                <a:latin typeface="+mj-lt"/>
                <a:cs typeface="Times New Roman" panose="02020603050405020304" pitchFamily="18" charset="0"/>
              </a:rPr>
              <a:t> highlights how campaigns that feature radio generate 4x the level of brand trust as those that don’t.</a:t>
            </a:r>
            <a:r>
              <a:rPr lang="en-NL" sz="1200" dirty="0">
                <a:latin typeface="+mj-lt"/>
                <a:cs typeface="Times New Roman" panose="02020603050405020304" pitchFamily="18" charset="0"/>
              </a:rPr>
              <a:t> </a:t>
            </a:r>
            <a:endParaRPr lang="en-BE" sz="1200" dirty="0">
              <a:latin typeface="+mj-lt"/>
              <a:cs typeface="Times New Roman" panose="02020603050405020304" pitchFamily="18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9D0A211E-841D-1598-1531-F7A10F2AFEEF}"/>
              </a:ext>
            </a:extLst>
          </p:cNvPr>
          <p:cNvSpPr txBox="1">
            <a:spLocks/>
          </p:cNvSpPr>
          <p:nvPr/>
        </p:nvSpPr>
        <p:spPr>
          <a:xfrm>
            <a:off x="339634" y="5747868"/>
            <a:ext cx="7634786" cy="2308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Radio for building brand trust – Radiocentre, 2023 (U.K.)</a:t>
            </a:r>
            <a:endParaRPr lang="en-GB" sz="1000" i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891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72AB02A-FDC8-170B-9B27-E4691A1B3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r="6009"/>
          <a:stretch/>
        </p:blipFill>
        <p:spPr>
          <a:xfrm>
            <a:off x="8278884" y="1727594"/>
            <a:ext cx="3913116" cy="4571212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FDDA68FC-FDF7-71CA-BC70-AB49ED98AC9E}"/>
              </a:ext>
            </a:extLst>
          </p:cNvPr>
          <p:cNvSpPr/>
          <p:nvPr/>
        </p:nvSpPr>
        <p:spPr>
          <a:xfrm>
            <a:off x="418345" y="1761843"/>
            <a:ext cx="7556074" cy="375248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7029893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1. </a:t>
            </a:r>
            <a:r>
              <a:rPr lang="fr-BE" sz="2400" b="1" dirty="0"/>
              <a:t>Trust, engagement and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512731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b="1" dirty="0"/>
              <a:t>Radio</a:t>
            </a:r>
            <a:r>
              <a:rPr lang="en-BE" sz="2400" b="1" dirty="0"/>
              <a:t> personalities</a:t>
            </a:r>
            <a:r>
              <a:rPr lang="en-GB" sz="2400" b="1" dirty="0"/>
              <a:t> </a:t>
            </a:r>
            <a:r>
              <a:rPr lang="en-BE" sz="2400" b="1" dirty="0"/>
              <a:t>engage all generations</a:t>
            </a:r>
            <a:r>
              <a:rPr lang="en-US" sz="2400" b="1" dirty="0"/>
              <a:t>…</a:t>
            </a:r>
            <a:endParaRPr lang="en-GB" sz="2400" b="1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DE3FCF5-8677-E760-4FF7-FDD34E8F5A8A}"/>
              </a:ext>
            </a:extLst>
          </p:cNvPr>
          <p:cNvSpPr txBox="1">
            <a:spLocks/>
          </p:cNvSpPr>
          <p:nvPr/>
        </p:nvSpPr>
        <p:spPr>
          <a:xfrm>
            <a:off x="339633" y="5621324"/>
            <a:ext cx="7634785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Jacobs Media </a:t>
            </a:r>
            <a:r>
              <a:rPr lang="en-GB" sz="1000" i="1" dirty="0" err="1">
                <a:latin typeface="+mj-lt"/>
                <a:cs typeface="Times New Roman" panose="02020603050405020304" pitchFamily="18" charset="0"/>
              </a:rPr>
              <a:t>Techsurvey</a:t>
            </a:r>
            <a:r>
              <a:rPr lang="en-GB" sz="1000" i="1" dirty="0">
                <a:latin typeface="+mj-lt"/>
                <a:cs typeface="Times New Roman" panose="02020603050405020304" pitchFamily="18" charset="0"/>
              </a:rPr>
              <a:t> 2023: Personalities are the primary reason for listening to AM/FM radio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 </a:t>
            </a:r>
            <a:br>
              <a:rPr lang="en-BE" sz="1000" i="1" dirty="0">
                <a:latin typeface="+mj-lt"/>
                <a:cs typeface="Times New Roman" panose="02020603050405020304" pitchFamily="18" charset="0"/>
              </a:rPr>
            </a:br>
            <a:r>
              <a:rPr lang="en-BE" sz="1000" i="1" dirty="0">
                <a:latin typeface="+mj-lt"/>
                <a:cs typeface="Times New Roman" panose="02020603050405020304" pitchFamily="18" charset="0"/>
              </a:rPr>
              <a:t>- Jacobs Media, 2023 (U.S.)</a:t>
            </a:r>
            <a:endParaRPr lang="en-GB" sz="1000" i="1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C8E57A7-FF00-1555-03CD-E02F1D3444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4193385"/>
              </p:ext>
            </p:extLst>
          </p:nvPr>
        </p:nvGraphicFramePr>
        <p:xfrm>
          <a:off x="637953" y="2699657"/>
          <a:ext cx="7210647" cy="2814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8E3F160-2123-CBFC-3CC4-D89A44308580}"/>
              </a:ext>
            </a:extLst>
          </p:cNvPr>
          <p:cNvSpPr txBox="1">
            <a:spLocks/>
          </p:cNvSpPr>
          <p:nvPr/>
        </p:nvSpPr>
        <p:spPr>
          <a:xfrm>
            <a:off x="722810" y="1921291"/>
            <a:ext cx="6964529" cy="90345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200" b="1" dirty="0">
                <a:latin typeface="+mj-lt"/>
                <a:cs typeface="Times New Roman" panose="02020603050405020304" pitchFamily="18" charset="0"/>
              </a:rPr>
              <a:t>The younger the radio listener, the more</a:t>
            </a:r>
            <a:br>
              <a:rPr lang="LID4096" sz="1200" b="1" dirty="0">
                <a:latin typeface="+mj-lt"/>
                <a:cs typeface="Times New Roman" panose="02020603050405020304" pitchFamily="18" charset="0"/>
              </a:rPr>
            </a:br>
            <a:r>
              <a:rPr lang="en-US" sz="1200" b="1" dirty="0">
                <a:latin typeface="+mj-lt"/>
                <a:cs typeface="Times New Roman" panose="02020603050405020304" pitchFamily="18" charset="0"/>
              </a:rPr>
              <a:t>important </a:t>
            </a:r>
            <a:r>
              <a:rPr lang="LID4096" sz="1200" b="1" dirty="0">
                <a:latin typeface="+mj-lt"/>
                <a:cs typeface="Times New Roman" panose="02020603050405020304" pitchFamily="18" charset="0"/>
              </a:rPr>
              <a:t>radio personalities are </a:t>
            </a:r>
            <a:r>
              <a:rPr lang="en-US" sz="1200" b="1" dirty="0">
                <a:latin typeface="+mj-lt"/>
                <a:cs typeface="Times New Roman" panose="02020603050405020304" pitchFamily="18" charset="0"/>
              </a:rPr>
              <a:t>as</a:t>
            </a:r>
            <a:r>
              <a:rPr lang="LID4096" sz="1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+mj-lt"/>
                <a:cs typeface="Times New Roman" panose="02020603050405020304" pitchFamily="18" charset="0"/>
              </a:rPr>
              <a:t>the </a:t>
            </a:r>
            <a:r>
              <a:rPr lang="LID4096" sz="1200" b="1" dirty="0">
                <a:latin typeface="+mj-lt"/>
                <a:cs typeface="Times New Roman" panose="02020603050405020304" pitchFamily="18" charset="0"/>
              </a:rPr>
              <a:t>main reason for listening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00" dirty="0">
                <a:latin typeface="+mj-lt"/>
                <a:cs typeface="Times New Roman" panose="02020603050405020304" pitchFamily="18" charset="0"/>
              </a:rPr>
              <a:t>Among those who listen to AM/FM radio, % who say this is the main reason they listen </a:t>
            </a:r>
            <a:br>
              <a:rPr lang="LID4096" sz="1000" dirty="0">
                <a:latin typeface="+mj-lt"/>
                <a:cs typeface="Times New Roman" panose="02020603050405020304" pitchFamily="18" charset="0"/>
              </a:rPr>
            </a:br>
            <a:r>
              <a:rPr lang="LID4096" sz="1000" dirty="0">
                <a:latin typeface="+mj-lt"/>
                <a:cs typeface="Times New Roman" panose="02020603050405020304" pitchFamily="18" charset="0"/>
              </a:rPr>
              <a:t>“I like particular DJs, shows, or hosts”</a:t>
            </a:r>
            <a:endParaRPr lang="en-GB" sz="1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4C9238-C660-1E1D-1578-76D428E0D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29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2ED71-5FC1-7FB7-A0F8-BF02CC10BEA0}"/>
              </a:ext>
            </a:extLst>
          </p:cNvPr>
          <p:cNvSpPr/>
          <p:nvPr/>
        </p:nvSpPr>
        <p:spPr>
          <a:xfrm>
            <a:off x="418345" y="1761843"/>
            <a:ext cx="11354056" cy="386860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D93B0-9D92-4E11-D026-7BF3BB0EBB14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B9BC1-B7E5-FF8A-4DFC-F2DB16453DC3}"/>
              </a:ext>
            </a:extLst>
          </p:cNvPr>
          <p:cNvSpPr/>
          <p:nvPr/>
        </p:nvSpPr>
        <p:spPr>
          <a:xfrm>
            <a:off x="818707" y="-2224"/>
            <a:ext cx="7029893" cy="728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382BF12-4EB4-6685-5967-4FF4EE9B193C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1. </a:t>
            </a:r>
            <a:r>
              <a:rPr lang="fr-BE" sz="2400" b="1" dirty="0"/>
              <a:t>Trust, engagement and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31876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F07E5E-91C1-68EF-C399-5155B155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35" y="6433198"/>
            <a:ext cx="720000" cy="30738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1026869"/>
            <a:ext cx="11512731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…and connect with listeners </a:t>
            </a:r>
            <a:endParaRPr lang="en-GB" sz="2400" b="1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8E3F160-2123-CBFC-3CC4-D89A44308580}"/>
              </a:ext>
            </a:extLst>
          </p:cNvPr>
          <p:cNvSpPr txBox="1">
            <a:spLocks/>
          </p:cNvSpPr>
          <p:nvPr/>
        </p:nvSpPr>
        <p:spPr>
          <a:xfrm>
            <a:off x="722810" y="1921291"/>
            <a:ext cx="10760354" cy="60208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ID4096" sz="1800" b="1" dirty="0">
                <a:latin typeface="+mj-lt"/>
                <a:cs typeface="Times New Roman" panose="02020603050405020304" pitchFamily="18" charset="0"/>
              </a:rPr>
              <a:t>Listeners form meaningful connections with radio personalities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ID4096" sz="1050" dirty="0">
                <a:latin typeface="+mj-lt"/>
                <a:cs typeface="Times New Roman" panose="02020603050405020304" pitchFamily="18" charset="0"/>
              </a:rPr>
              <a:t>% who strongly or somewhat agree with the statement when thinking about their favourite AM/FM radio DJ personality or show</a:t>
            </a:r>
            <a:endParaRPr lang="en-GB" sz="1050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8ACE45A-C58B-2912-E807-3B822CB7F1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3860098"/>
              </p:ext>
            </p:extLst>
          </p:nvPr>
        </p:nvGraphicFramePr>
        <p:xfrm>
          <a:off x="627321" y="2434893"/>
          <a:ext cx="10930270" cy="3136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A53D259-5F04-3AFC-47D9-FEA81ED502BA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12731" cy="2308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ID4096" sz="1000" b="1" i="1" dirty="0">
                <a:latin typeface="+mj-lt"/>
                <a:cs typeface="Times New Roman" panose="02020603050405020304" pitchFamily="18" charset="0"/>
              </a:rPr>
              <a:t>Source:</a:t>
            </a:r>
            <a:r>
              <a:rPr lang="LID4096" sz="1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BE" sz="1000" i="1" dirty="0">
                <a:latin typeface="+mj-lt"/>
                <a:cs typeface="Times New Roman" panose="02020603050405020304" pitchFamily="18" charset="0"/>
              </a:rPr>
              <a:t>MARU Matchbox National Study, adults 18+, 2020 (U.S.) </a:t>
            </a:r>
            <a:endParaRPr lang="en-GB" sz="10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60736-065E-0CA5-494E-D680BA4C3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3293" y="88342"/>
            <a:ext cx="538386" cy="5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33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26353C"/>
      </a:dk2>
      <a:lt2>
        <a:srgbClr val="5F5F5F"/>
      </a:lt2>
      <a:accent1>
        <a:srgbClr val="44C8F5"/>
      </a:accent1>
      <a:accent2>
        <a:srgbClr val="E90081"/>
      </a:accent2>
      <a:accent3>
        <a:srgbClr val="ABC400"/>
      </a:accent3>
      <a:accent4>
        <a:srgbClr val="F79646"/>
      </a:accent4>
      <a:accent5>
        <a:srgbClr val="FF0000"/>
      </a:accent5>
      <a:accent6>
        <a:srgbClr val="872384"/>
      </a:accent6>
      <a:hlink>
        <a:srgbClr val="D45DD1"/>
      </a:hlink>
      <a:folHlink>
        <a:srgbClr val="D45DD1"/>
      </a:folHlink>
    </a:clrScheme>
    <a:fontScheme name="Custom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11330</TotalTime>
  <Words>2449</Words>
  <Application>Microsoft Office PowerPoint</Application>
  <PresentationFormat>Widescreen</PresentationFormat>
  <Paragraphs>322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Times New Roman</vt:lpstr>
      <vt:lpstr>Calibri</vt:lpstr>
      <vt:lpstr>Montserrat</vt:lpstr>
      <vt:lpstr>Wingdings 3</vt:lpstr>
      <vt:lpstr>Titillium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Paulina Kott - egta</dc:creator>
  <cp:lastModifiedBy>Iris Weissbuch - egta</cp:lastModifiedBy>
  <cp:revision>457</cp:revision>
  <cp:lastPrinted>2024-01-26T08:35:33Z</cp:lastPrinted>
  <dcterms:created xsi:type="dcterms:W3CDTF">2020-01-08T10:02:13Z</dcterms:created>
  <dcterms:modified xsi:type="dcterms:W3CDTF">2024-02-05T15:07:28Z</dcterms:modified>
</cp:coreProperties>
</file>