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3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notesSlides/notesSlide4.xml" ContentType="application/vnd.openxmlformats-officedocument.presentationml.notesSlid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charts/chart26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charts/chart27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charts/chart28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charts/chart29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charts/chart30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charts/chart31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charts/chart32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charts/chart33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ppt/charts/chart34.xml" ContentType="application/vnd.openxmlformats-officedocument.drawingml.chart+xml"/>
  <Override PartName="/ppt/charts/style34.xml" ContentType="application/vnd.ms-office.chartstyle+xml"/>
  <Override PartName="/ppt/charts/colors34.xml" ContentType="application/vnd.ms-office.chartcolorstyle+xml"/>
  <Override PartName="/ppt/charts/chart35.xml" ContentType="application/vnd.openxmlformats-officedocument.drawingml.chart+xml"/>
  <Override PartName="/ppt/charts/style35.xml" ContentType="application/vnd.ms-office.chartstyle+xml"/>
  <Override PartName="/ppt/charts/colors35.xml" ContentType="application/vnd.ms-office.chartcolorstyle+xml"/>
  <Override PartName="/ppt/charts/chart36.xml" ContentType="application/vnd.openxmlformats-officedocument.drawingml.chart+xml"/>
  <Override PartName="/ppt/charts/style36.xml" ContentType="application/vnd.ms-office.chartstyle+xml"/>
  <Override PartName="/ppt/charts/colors36.xml" ContentType="application/vnd.ms-office.chartcolorstyle+xml"/>
  <Override PartName="/ppt/notesSlides/notesSlide5.xml" ContentType="application/vnd.openxmlformats-officedocument.presentationml.notesSlide+xml"/>
  <Override PartName="/ppt/charts/chart37.xml" ContentType="application/vnd.openxmlformats-officedocument.drawingml.chart+xml"/>
  <Override PartName="/ppt/charts/style37.xml" ContentType="application/vnd.ms-office.chartstyle+xml"/>
  <Override PartName="/ppt/charts/colors37.xml" ContentType="application/vnd.ms-office.chartcolorstyle+xml"/>
  <Override PartName="/ppt/charts/chart38.xml" ContentType="application/vnd.openxmlformats-officedocument.drawingml.chart+xml"/>
  <Override PartName="/ppt/charts/style38.xml" ContentType="application/vnd.ms-office.chartstyle+xml"/>
  <Override PartName="/ppt/charts/colors38.xml" ContentType="application/vnd.ms-office.chartcolorstyle+xml"/>
  <Override PartName="/ppt/notesSlides/notesSlide6.xml" ContentType="application/vnd.openxmlformats-officedocument.presentationml.notesSlide+xml"/>
  <Override PartName="/ppt/charts/chart39.xml" ContentType="application/vnd.openxmlformats-officedocument.drawingml.chart+xml"/>
  <Override PartName="/ppt/charts/style39.xml" ContentType="application/vnd.ms-office.chartstyle+xml"/>
  <Override PartName="/ppt/charts/colors39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6"/>
  </p:notesMasterIdLst>
  <p:sldIdLst>
    <p:sldId id="257" r:id="rId2"/>
    <p:sldId id="2147376787" r:id="rId3"/>
    <p:sldId id="328" r:id="rId4"/>
    <p:sldId id="312" r:id="rId5"/>
    <p:sldId id="2147376773" r:id="rId6"/>
    <p:sldId id="2147376774" r:id="rId7"/>
    <p:sldId id="2147376778" r:id="rId8"/>
    <p:sldId id="2147376779" r:id="rId9"/>
    <p:sldId id="2147376777" r:id="rId10"/>
    <p:sldId id="2147376782" r:id="rId11"/>
    <p:sldId id="2147376783" r:id="rId12"/>
    <p:sldId id="2147376781" r:id="rId13"/>
    <p:sldId id="2147376785" r:id="rId14"/>
    <p:sldId id="2147376786" r:id="rId15"/>
  </p:sldIdLst>
  <p:sldSz cx="12192000" cy="6858000"/>
  <p:notesSz cx="6797675" cy="9926638"/>
  <p:embeddedFontLst>
    <p:embeddedFont>
      <p:font typeface="Montserrat Black" panose="00000A00000000000000" pitchFamily="2" charset="0"/>
      <p:bold r:id="rId17"/>
      <p:boldItalic r:id="rId18"/>
    </p:embeddedFont>
    <p:embeddedFont>
      <p:font typeface="Montserrat Light" panose="00000400000000000000" pitchFamily="2" charset="0"/>
      <p:regular r:id="rId19"/>
      <p:italic r:id="rId20"/>
    </p:embeddedFont>
    <p:embeddedFont>
      <p:font typeface="Wingdings 2" panose="05020102010507070707" pitchFamily="18" charset="2"/>
      <p:regular r:id="rId21"/>
    </p:embeddedFont>
  </p:embeddedFontLst>
  <p:defaultTextStyle>
    <a:defPPr>
      <a:defRPr lang="en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ulina Kott - egta" initials="PK-e" lastIdx="1" clrIdx="0">
    <p:extLst>
      <p:ext uri="{19B8F6BF-5375-455C-9EA6-DF929625EA0E}">
        <p15:presenceInfo xmlns:p15="http://schemas.microsoft.com/office/powerpoint/2012/main" userId="Paulina Kott - egta" providerId="None"/>
      </p:ext>
    </p:extLst>
  </p:cmAuthor>
  <p:cmAuthor id="2" name="Thierry Mars - egta" initials="TMe" lastIdx="1" clrIdx="1">
    <p:extLst>
      <p:ext uri="{19B8F6BF-5375-455C-9EA6-DF929625EA0E}">
        <p15:presenceInfo xmlns:p15="http://schemas.microsoft.com/office/powerpoint/2012/main" userId="S-1-5-21-595715592-1652721871-3019958349-120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5DD1"/>
    <a:srgbClr val="EBEBEB"/>
    <a:srgbClr val="D8D8D8"/>
    <a:srgbClr val="A5A5A5"/>
    <a:srgbClr val="8EDEF9"/>
    <a:srgbClr val="FAC08F"/>
    <a:srgbClr val="0000FF"/>
    <a:srgbClr val="F2F2F2"/>
    <a:srgbClr val="F5F5F5"/>
    <a:srgbClr val="F8E4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92" autoAdjust="0"/>
  </p:normalViewPr>
  <p:slideViewPr>
    <p:cSldViewPr snapToGrid="0">
      <p:cViewPr>
        <p:scale>
          <a:sx n="100" d="100"/>
          <a:sy n="100" d="100"/>
        </p:scale>
        <p:origin x="48" y="-18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1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2.xlsx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3.xlsx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4.xlsx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5.xlsx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6.xlsx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7.xlsx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8.xlsx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9.xlsx"/><Relationship Id="rId2" Type="http://schemas.microsoft.com/office/2011/relationships/chartColorStyle" Target="colors30.xml"/><Relationship Id="rId1" Type="http://schemas.microsoft.com/office/2011/relationships/chartStyle" Target="style30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0.xlsx"/><Relationship Id="rId2" Type="http://schemas.microsoft.com/office/2011/relationships/chartColorStyle" Target="colors31.xml"/><Relationship Id="rId1" Type="http://schemas.microsoft.com/office/2011/relationships/chartStyle" Target="style31.xm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1.xlsx"/><Relationship Id="rId2" Type="http://schemas.microsoft.com/office/2011/relationships/chartColorStyle" Target="colors32.xml"/><Relationship Id="rId1" Type="http://schemas.microsoft.com/office/2011/relationships/chartStyle" Target="style32.xm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2.xlsx"/><Relationship Id="rId2" Type="http://schemas.microsoft.com/office/2011/relationships/chartColorStyle" Target="colors33.xml"/><Relationship Id="rId1" Type="http://schemas.microsoft.com/office/2011/relationships/chartStyle" Target="style33.xml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3.xlsx"/><Relationship Id="rId2" Type="http://schemas.microsoft.com/office/2011/relationships/chartColorStyle" Target="colors34.xml"/><Relationship Id="rId1" Type="http://schemas.microsoft.com/office/2011/relationships/chartStyle" Target="style34.xml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4.xlsx"/><Relationship Id="rId2" Type="http://schemas.microsoft.com/office/2011/relationships/chartColorStyle" Target="colors35.xml"/><Relationship Id="rId1" Type="http://schemas.microsoft.com/office/2011/relationships/chartStyle" Target="style35.xml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5.xlsx"/><Relationship Id="rId2" Type="http://schemas.microsoft.com/office/2011/relationships/chartColorStyle" Target="colors36.xml"/><Relationship Id="rId1" Type="http://schemas.microsoft.com/office/2011/relationships/chartStyle" Target="style36.xml"/></Relationships>
</file>

<file path=ppt/charts/_rels/chart3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6.xlsx"/><Relationship Id="rId2" Type="http://schemas.microsoft.com/office/2011/relationships/chartColorStyle" Target="colors37.xml"/><Relationship Id="rId1" Type="http://schemas.microsoft.com/office/2011/relationships/chartStyle" Target="style37.xml"/></Relationships>
</file>

<file path=ppt/charts/_rels/chart3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7.xlsx"/><Relationship Id="rId2" Type="http://schemas.microsoft.com/office/2011/relationships/chartColorStyle" Target="colors38.xml"/><Relationship Id="rId1" Type="http://schemas.microsoft.com/office/2011/relationships/chartStyle" Target="style38.xml"/></Relationships>
</file>

<file path=ppt/charts/_rels/chart3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8.xlsx"/><Relationship Id="rId2" Type="http://schemas.microsoft.com/office/2011/relationships/chartColorStyle" Target="colors39.xml"/><Relationship Id="rId1" Type="http://schemas.microsoft.com/office/2011/relationships/chartStyle" Target="style39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8818107878156393E-2"/>
          <c:y val="8.2449264546570672E-2"/>
          <c:w val="0.84733115468409581"/>
          <c:h val="0.8473311546840958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TSL share in % (daily)</c:v>
                </c:pt>
              </c:strCache>
            </c:strRef>
          </c:tx>
          <c:spPr>
            <a:ln w="0"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EE4-4087-B5F3-BDCDA9BDE49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EE4-4087-B5F3-BDCDA9BDE49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EE4-4087-B5F3-BDCDA9BDE49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8EE4-4087-B5F3-BDCDA9BDE492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8EE4-4087-B5F3-BDCDA9BDE492}"/>
              </c:ext>
            </c:extLst>
          </c:dPt>
          <c:dPt>
            <c:idx val="5"/>
            <c:bubble3D val="0"/>
            <c:spPr>
              <a:solidFill>
                <a:schemeClr val="bg1"/>
              </a:solidFill>
              <a:ln w="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8EE4-4087-B5F3-BDCDA9BDE492}"/>
              </c:ext>
            </c:extLst>
          </c:dPt>
          <c:dLbls>
            <c:dLbl>
              <c:idx val="0"/>
              <c:layout>
                <c:manualLayout>
                  <c:x val="0"/>
                  <c:y val="-6.8101173370427592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B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512633011120648"/>
                      <c:h val="0.2528696122209417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8EE4-4087-B5F3-BDCDA9BDE492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B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8EE4-4087-B5F3-BDCDA9BDE492}"/>
                </c:ext>
              </c:extLst>
            </c:dLbl>
            <c:dLbl>
              <c:idx val="5"/>
              <c:layout>
                <c:manualLayout>
                  <c:x val="0.2261048496819727"/>
                  <c:y val="-0.1362077092490933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B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8EE4-4087-B5F3-BDCDA9BDE49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Broadcast radio LIVE (FM / AM / DAB / online radio via app or site / on TV) </c:v>
                </c:pt>
                <c:pt idx="1">
                  <c:v>Owned music (CDs, digital files)</c:v>
                </c:pt>
                <c:pt idx="2">
                  <c:v>Music streaming / Music ON DEMAND (e.g. Spotify)</c:v>
                </c:pt>
                <c:pt idx="3">
                  <c:v>Podcasts</c:v>
                </c:pt>
                <c:pt idx="4">
                  <c:v>Online music video (e.g. YouTube)</c:v>
                </c:pt>
                <c:pt idx="5">
                  <c:v>Other (please specify, e.g.audiobooks):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0.755</c:v>
                </c:pt>
                <c:pt idx="1">
                  <c:v>0.03</c:v>
                </c:pt>
                <c:pt idx="2">
                  <c:v>0.11700000000000001</c:v>
                </c:pt>
                <c:pt idx="3">
                  <c:v>3.4000000000000002E-2</c:v>
                </c:pt>
                <c:pt idx="4">
                  <c:v>5.8999999999999997E-2</c:v>
                </c:pt>
                <c:pt idx="5">
                  <c:v>5.0000000000000001E-3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8EE4-4087-B5F3-BDCDA9BDE4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4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lumMod val="95000"/>
      </a:schemeClr>
    </a:solidFill>
    <a:ln w="6350">
      <a:solidFill>
        <a:srgbClr val="D55DD1"/>
      </a:solidFill>
    </a:ln>
    <a:effectLst/>
  </c:spPr>
  <c:txPr>
    <a:bodyPr/>
    <a:lstStyle/>
    <a:p>
      <a:pPr>
        <a:defRPr/>
      </a:pPr>
      <a:endParaRPr lang="en-BE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8818107878156393E-2"/>
          <c:y val="8.2449264546570672E-2"/>
          <c:w val="0.84733115468409581"/>
          <c:h val="0.8473311546840958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TSL share in % (daily)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EE4-4087-B5F3-BDCDA9BDE49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EE4-4087-B5F3-BDCDA9BDE49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FEEF-4F8C-A7EC-E60D2331980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FEEF-4F8C-A7EC-E60D2331980D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29DE-4C2D-8093-575A3BDEA9A4}"/>
              </c:ext>
            </c:extLst>
          </c:dPt>
          <c:dPt>
            <c:idx val="5"/>
            <c:bubble3D val="0"/>
            <c:spPr>
              <a:solidFill>
                <a:schemeClr val="bg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29DE-4C2D-8093-575A3BDEA9A4}"/>
              </c:ext>
            </c:extLst>
          </c:dPt>
          <c:cat>
            <c:strRef>
              <c:f>Sheet1!$A$2:$A$7</c:f>
              <c:strCache>
                <c:ptCount val="6"/>
                <c:pt idx="0">
                  <c:v>Broadcast radio LIVE (FM / AM / DAB / online radio via app or site / on TV)</c:v>
                </c:pt>
                <c:pt idx="2">
                  <c:v>Music streaming</c:v>
                </c:pt>
                <c:pt idx="3">
                  <c:v>Podcast</c:v>
                </c:pt>
                <c:pt idx="5">
                  <c:v>Other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 formatCode="0%">
                  <c:v>0.87</c:v>
                </c:pt>
                <c:pt idx="2" formatCode="0%">
                  <c:v>0.05</c:v>
                </c:pt>
                <c:pt idx="3" formatCode="0%">
                  <c:v>0.04</c:v>
                </c:pt>
                <c:pt idx="5" formatCode="0%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8EE4-4087-B5F3-BDCDA9BDE4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9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6350">
      <a:noFill/>
    </a:ln>
    <a:effectLst/>
  </c:spPr>
  <c:txPr>
    <a:bodyPr/>
    <a:lstStyle/>
    <a:p>
      <a:pPr>
        <a:defRPr/>
      </a:pPr>
      <a:endParaRPr lang="en-BE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8818107878156393E-2"/>
          <c:y val="8.2449264546570672E-2"/>
          <c:w val="0.84733115468409581"/>
          <c:h val="0.8473311546840958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TSL share in % (daily)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EE4-4087-B5F3-BDCDA9BDE492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EE4-4087-B5F3-BDCDA9BDE492}"/>
              </c:ext>
            </c:extLst>
          </c:dPt>
          <c:dLbls>
            <c:dLbl>
              <c:idx val="0"/>
              <c:layout>
                <c:manualLayout>
                  <c:x val="-9.4676355959242512E-3"/>
                  <c:y val="-8.9186503833545659E-1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7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B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472749610112331"/>
                      <c:h val="0.160634856914338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8EE4-4087-B5F3-BDCDA9BDE492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EE4-4087-B5F3-BDCDA9BDE49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Total audio</c:v>
                </c:pt>
                <c:pt idx="1">
                  <c:v>Other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0.76</c:v>
                </c:pt>
                <c:pt idx="1">
                  <c:v>0.24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8EE4-4087-B5F3-BDCDA9BDE4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7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6350">
      <a:noFill/>
    </a:ln>
    <a:effectLst/>
  </c:spPr>
  <c:txPr>
    <a:bodyPr/>
    <a:lstStyle/>
    <a:p>
      <a:pPr>
        <a:defRPr/>
      </a:pPr>
      <a:endParaRPr lang="en-BE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8818107878156393E-2"/>
          <c:y val="8.2449264546570672E-2"/>
          <c:w val="0.84733115468409581"/>
          <c:h val="0.8473311546840958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TSL share in % (daily)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EE4-4087-B5F3-BDCDA9BDE49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EE4-4087-B5F3-BDCDA9BDE49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46C4-43B6-88BF-8C4BA82AA99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DB2E-48EB-92F5-4286B82785D3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3A85-4FBA-891E-AACB838458AB}"/>
              </c:ext>
            </c:extLst>
          </c:dPt>
          <c:dPt>
            <c:idx val="5"/>
            <c:bubble3D val="0"/>
            <c:spPr>
              <a:solidFill>
                <a:schemeClr val="bg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3A85-4FBA-891E-AACB838458AB}"/>
              </c:ext>
            </c:extLst>
          </c:dPt>
          <c:cat>
            <c:strRef>
              <c:f>Sheet1!$A$2:$A$7</c:f>
              <c:strCache>
                <c:ptCount val="6"/>
                <c:pt idx="0">
                  <c:v>Broadcast radio LIVE (FM / AM / DAB / online radio via app or site / on TV)</c:v>
                </c:pt>
                <c:pt idx="2">
                  <c:v>Ad-supported Music streaming / Music ON DEMAND (e.g. Spotify)</c:v>
                </c:pt>
                <c:pt idx="3">
                  <c:v>Podcasts</c:v>
                </c:pt>
                <c:pt idx="5">
                  <c:v>Other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 formatCode="0%">
                  <c:v>0.88</c:v>
                </c:pt>
                <c:pt idx="2" formatCode="0%">
                  <c:v>3.1E-2</c:v>
                </c:pt>
                <c:pt idx="3" formatCode="0%">
                  <c:v>3.9E-2</c:v>
                </c:pt>
                <c:pt idx="5" formatCode="0%">
                  <c:v>5.5E-2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8EE4-4087-B5F3-BDCDA9BDE4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360"/>
        <c:holeSize val="69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6350">
      <a:noFill/>
    </a:ln>
    <a:effectLst/>
  </c:spPr>
  <c:txPr>
    <a:bodyPr/>
    <a:lstStyle/>
    <a:p>
      <a:pPr>
        <a:defRPr/>
      </a:pPr>
      <a:endParaRPr lang="en-BE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8818107878156393E-2"/>
          <c:y val="8.2449264546570672E-2"/>
          <c:w val="0.84733115468409581"/>
          <c:h val="0.8473311546840958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TSL share in % (daily)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EE4-4087-B5F3-BDCDA9BDE49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EE4-4087-B5F3-BDCDA9BDE49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A1B-44B9-ABE6-D8AEE676ACE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8A1B-44B9-ABE6-D8AEE676ACE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8A1B-44B9-ABE6-D8AEE676ACEC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EF39-4BB8-810E-B0FA1BD65C44}"/>
              </c:ext>
            </c:extLst>
          </c:dPt>
          <c:cat>
            <c:strRef>
              <c:f>Sheet1!$A$2:$A$7</c:f>
              <c:strCache>
                <c:ptCount val="6"/>
                <c:pt idx="0">
                  <c:v>Broadcast radio LIVE (FM / AM / DAB / online radio via app or site / on TV)</c:v>
                </c:pt>
                <c:pt idx="2">
                  <c:v>Music streaming</c:v>
                </c:pt>
                <c:pt idx="3">
                  <c:v>Podcast</c:v>
                </c:pt>
                <c:pt idx="5">
                  <c:v>Other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 formatCode="0%">
                  <c:v>0.88419999999999999</c:v>
                </c:pt>
                <c:pt idx="2" formatCode="0%">
                  <c:v>0.08</c:v>
                </c:pt>
                <c:pt idx="3" formatCode="0%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8EE4-4087-B5F3-BDCDA9BDE4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9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6350">
      <a:noFill/>
    </a:ln>
    <a:effectLst/>
  </c:spPr>
  <c:txPr>
    <a:bodyPr/>
    <a:lstStyle/>
    <a:p>
      <a:pPr>
        <a:defRPr/>
      </a:pPr>
      <a:endParaRPr lang="en-BE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8818107878156393E-2"/>
          <c:y val="8.2449264546570672E-2"/>
          <c:w val="0.84733115468409581"/>
          <c:h val="0.8473311546840958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TSL share in % (daily)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EE4-4087-B5F3-BDCDA9BDE49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EE4-4087-B5F3-BDCDA9BDE49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5DC8-4D63-A5EC-9FAD59C2512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5DC8-4D63-A5EC-9FAD59C2512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E12B-4623-9D2F-392791EDC587}"/>
              </c:ext>
            </c:extLst>
          </c:dPt>
          <c:dPt>
            <c:idx val="5"/>
            <c:bubble3D val="0"/>
            <c:spPr>
              <a:solidFill>
                <a:schemeClr val="bg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E12B-4623-9D2F-392791EDC587}"/>
              </c:ext>
            </c:extLst>
          </c:dPt>
          <c:cat>
            <c:strRef>
              <c:f>Sheet1!$A$2:$A$7</c:f>
              <c:strCache>
                <c:ptCount val="6"/>
                <c:pt idx="0">
                  <c:v>Broadcast radio LIVE (FM / AM / DAB / online radio via app or site / on TV)</c:v>
                </c:pt>
                <c:pt idx="2">
                  <c:v>Music streaming</c:v>
                </c:pt>
                <c:pt idx="3">
                  <c:v>Podcast</c:v>
                </c:pt>
                <c:pt idx="5">
                  <c:v>Other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 formatCode="0%">
                  <c:v>0.65</c:v>
                </c:pt>
                <c:pt idx="2" formatCode="0%">
                  <c:v>0.13</c:v>
                </c:pt>
                <c:pt idx="3" formatCode="0%">
                  <c:v>0.1</c:v>
                </c:pt>
                <c:pt idx="5" formatCode="0%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8EE4-4087-B5F3-BDCDA9BDE4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9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6350">
      <a:noFill/>
    </a:ln>
    <a:effectLst/>
  </c:spPr>
  <c:txPr>
    <a:bodyPr/>
    <a:lstStyle/>
    <a:p>
      <a:pPr>
        <a:defRPr/>
      </a:pPr>
      <a:endParaRPr lang="en-BE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8818107878156393E-2"/>
          <c:y val="8.2449264546570672E-2"/>
          <c:w val="0.84733115468409581"/>
          <c:h val="0.8473311546840958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TSL share in % (daily)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EE4-4087-B5F3-BDCDA9BDE49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EE4-4087-B5F3-BDCDA9BDE49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C64-4379-9C83-C85AEC37F67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EC64-4379-9C83-C85AEC37F67A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973A-4FBF-8A8C-2CC4D1FE761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973A-4FBF-8A8C-2CC4D1FE761E}"/>
              </c:ext>
            </c:extLst>
          </c:dPt>
          <c:cat>
            <c:strRef>
              <c:f>Sheet1!$A$2:$A$7</c:f>
              <c:strCache>
                <c:ptCount val="6"/>
                <c:pt idx="0">
                  <c:v>Broadcast radio LIVE (FM / AM / DAB / online radio via app or site / on TV)</c:v>
                </c:pt>
                <c:pt idx="2">
                  <c:v>streaming</c:v>
                </c:pt>
                <c:pt idx="3">
                  <c:v>podcast</c:v>
                </c:pt>
                <c:pt idx="5">
                  <c:v>Other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 formatCode="0%">
                  <c:v>0.7</c:v>
                </c:pt>
                <c:pt idx="2" formatCode="0%">
                  <c:v>0.11</c:v>
                </c:pt>
                <c:pt idx="3" formatCode="0%">
                  <c:v>0.18</c:v>
                </c:pt>
                <c:pt idx="5" formatCode="0%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8EE4-4087-B5F3-BDCDA9BDE4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9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6350">
      <a:noFill/>
    </a:ln>
    <a:effectLst/>
  </c:spPr>
  <c:txPr>
    <a:bodyPr/>
    <a:lstStyle/>
    <a:p>
      <a:pPr>
        <a:defRPr/>
      </a:pPr>
      <a:endParaRPr lang="en-BE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8818107878156393E-2"/>
          <c:y val="8.2449264546570672E-2"/>
          <c:w val="0.84733115468409581"/>
          <c:h val="0.8473311546840958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TSL share in % (daily)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EE4-4087-B5F3-BDCDA9BDE49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EE4-4087-B5F3-BDCDA9BDE49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1DF-4D57-A7BF-9E3E29FA2F8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A1DF-4D57-A7BF-9E3E29FA2F8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F1CC-49CC-995E-C6E6F8968603}"/>
              </c:ext>
            </c:extLst>
          </c:dPt>
          <c:dPt>
            <c:idx val="5"/>
            <c:bubble3D val="0"/>
            <c:spPr>
              <a:solidFill>
                <a:schemeClr val="bg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F1CC-49CC-995E-C6E6F8968603}"/>
              </c:ext>
            </c:extLst>
          </c:dPt>
          <c:cat>
            <c:strRef>
              <c:f>Sheet1!$A$2:$A$7</c:f>
              <c:strCache>
                <c:ptCount val="6"/>
                <c:pt idx="0">
                  <c:v>Broadcast radio LIVE (FM / AM / DAB / online radio via app or site / on TV)</c:v>
                </c:pt>
                <c:pt idx="2">
                  <c:v>Music streaming</c:v>
                </c:pt>
                <c:pt idx="3">
                  <c:v>Podcast</c:v>
                </c:pt>
                <c:pt idx="5">
                  <c:v>Other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 formatCode="0%">
                  <c:v>0.78</c:v>
                </c:pt>
                <c:pt idx="2" formatCode="0%">
                  <c:v>0.08</c:v>
                </c:pt>
                <c:pt idx="3" formatCode="0%">
                  <c:v>0.11</c:v>
                </c:pt>
                <c:pt idx="5" formatCode="0%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8EE4-4087-B5F3-BDCDA9BDE4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9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6350">
      <a:noFill/>
    </a:ln>
    <a:effectLst/>
  </c:spPr>
  <c:txPr>
    <a:bodyPr/>
    <a:lstStyle/>
    <a:p>
      <a:pPr>
        <a:defRPr/>
      </a:pPr>
      <a:endParaRPr lang="en-BE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8818107878156393E-2"/>
          <c:y val="8.2449264546570672E-2"/>
          <c:w val="0.84733115468409581"/>
          <c:h val="0.8473311546840958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TSL share in % (daily)</c:v>
                </c:pt>
              </c:strCache>
            </c:strRef>
          </c:tx>
          <c:spPr>
            <a:ln w="0"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EE4-4087-B5F3-BDCDA9BDE492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 w="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EE4-4087-B5F3-BDCDA9BDE492}"/>
              </c:ext>
            </c:extLst>
          </c:dPt>
          <c:dLbls>
            <c:dLbl>
              <c:idx val="0"/>
              <c:layout>
                <c:manualLayout>
                  <c:x val="-3.2164069278381467E-2"/>
                  <c:y val="4.664783000355357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7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B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472749610112331"/>
                      <c:h val="0.160634856914338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8EE4-4087-B5F3-BDCDA9BDE492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EE4-4087-B5F3-BDCDA9BDE49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Total audio</c:v>
                </c:pt>
                <c:pt idx="1">
                  <c:v>Other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0.63400000000000001</c:v>
                </c:pt>
                <c:pt idx="1">
                  <c:v>0.36599999999999999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8EE4-4087-B5F3-BDCDA9BDE4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7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6350">
      <a:noFill/>
    </a:ln>
    <a:effectLst/>
  </c:spPr>
  <c:txPr>
    <a:bodyPr/>
    <a:lstStyle/>
    <a:p>
      <a:pPr>
        <a:defRPr/>
      </a:pPr>
      <a:endParaRPr lang="en-BE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8818107878156393E-2"/>
          <c:y val="8.2449264546570672E-2"/>
          <c:w val="0.84733115468409581"/>
          <c:h val="0.8473311546840958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TSL share in % (daily)</c:v>
                </c:pt>
              </c:strCache>
            </c:strRef>
          </c:tx>
          <c:spPr>
            <a:ln w="0">
              <a:noFill/>
            </a:ln>
          </c:spPr>
          <c:dPt>
            <c:idx val="0"/>
            <c:bubble3D val="0"/>
            <c:spPr>
              <a:solidFill>
                <a:srgbClr val="D55DD1"/>
              </a:solidFill>
              <a:ln w="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EE4-4087-B5F3-BDCDA9BDE492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 w="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EE4-4087-B5F3-BDCDA9BDE492}"/>
              </c:ext>
            </c:extLst>
          </c:dPt>
          <c:dLbls>
            <c:dLbl>
              <c:idx val="0"/>
              <c:layout>
                <c:manualLayout>
                  <c:x val="-3.2153894247945694E-2"/>
                  <c:y val="4.678099770607351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7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B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472749610112331"/>
                      <c:h val="0.160634856914338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8EE4-4087-B5F3-BDCDA9BDE492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EE4-4087-B5F3-BDCDA9BDE49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Total audio</c:v>
                </c:pt>
                <c:pt idx="1">
                  <c:v>Other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0.66</c:v>
                </c:pt>
                <c:pt idx="1">
                  <c:v>0.34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8EE4-4087-B5F3-BDCDA9BDE4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7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6350">
      <a:noFill/>
    </a:ln>
    <a:effectLst/>
  </c:spPr>
  <c:txPr>
    <a:bodyPr/>
    <a:lstStyle/>
    <a:p>
      <a:pPr>
        <a:defRPr/>
      </a:pPr>
      <a:endParaRPr lang="en-BE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8818107878156393E-2"/>
          <c:y val="8.2449264546570672E-2"/>
          <c:w val="0.84733115468409581"/>
          <c:h val="0.8473311546840958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TSL share in % (daily)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 w="0">
              <a:noFill/>
            </a:ln>
          </c:spPr>
          <c:dPt>
            <c:idx val="0"/>
            <c:bubble3D val="0"/>
            <c:spPr>
              <a:solidFill>
                <a:srgbClr val="D55DD1"/>
              </a:solidFill>
              <a:ln w="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EE4-4087-B5F3-BDCDA9BDE492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 w="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EE4-4087-B5F3-BDCDA9BDE492}"/>
              </c:ext>
            </c:extLst>
          </c:dPt>
          <c:dLbls>
            <c:dLbl>
              <c:idx val="0"/>
              <c:layout>
                <c:manualLayout>
                  <c:x val="-5.4860128831412058E-2"/>
                  <c:y val="0.1865913200142147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700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700" b="0" dirty="0">
                        <a:solidFill>
                          <a:schemeClr val="bg1"/>
                        </a:solidFill>
                      </a:rPr>
                      <a:t>51%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7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B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472749610112331"/>
                      <c:h val="0.1606348569143386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8EE4-4087-B5F3-BDCDA9BDE492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EE4-4087-B5F3-BDCDA9BDE49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Total audio</c:v>
                </c:pt>
                <c:pt idx="1">
                  <c:v>Other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0.51</c:v>
                </c:pt>
                <c:pt idx="1">
                  <c:v>0.49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8EE4-4087-B5F3-BDCDA9BDE4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7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6350">
      <a:noFill/>
    </a:ln>
    <a:effectLst/>
  </c:spPr>
  <c:txPr>
    <a:bodyPr/>
    <a:lstStyle/>
    <a:p>
      <a:pPr>
        <a:defRPr/>
      </a:pPr>
      <a:endParaRPr lang="en-B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8818107878156393E-2"/>
          <c:y val="8.2449264546570672E-2"/>
          <c:w val="0.84733115468409581"/>
          <c:h val="0.8473311546840958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TSL share in % (daily)</c:v>
                </c:pt>
              </c:strCache>
            </c:strRef>
          </c:tx>
          <c:spPr>
            <a:ln w="0"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EE4-4087-B5F3-BDCDA9BDE49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EE4-4087-B5F3-BDCDA9BDE49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EE4-4087-B5F3-BDCDA9BDE49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8EE4-4087-B5F3-BDCDA9BDE492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8EE4-4087-B5F3-BDCDA9BDE492}"/>
              </c:ext>
            </c:extLst>
          </c:dPt>
          <c:dPt>
            <c:idx val="5"/>
            <c:bubble3D val="0"/>
            <c:spPr>
              <a:solidFill>
                <a:schemeClr val="bg1"/>
              </a:solidFill>
              <a:ln w="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8EE4-4087-B5F3-BDCDA9BDE492}"/>
              </c:ext>
            </c:extLst>
          </c:dPt>
          <c:dLbls>
            <c:dLbl>
              <c:idx val="0"/>
              <c:layout>
                <c:manualLayout>
                  <c:x val="-5.9501276232098083E-2"/>
                  <c:y val="0.1225868725868725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B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578084414975958"/>
                      <c:h val="0.2861041398541398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8EE4-4087-B5F3-BDCDA9BDE492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B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8EE4-4087-B5F3-BDCDA9BDE492}"/>
                </c:ext>
              </c:extLst>
            </c:dLbl>
            <c:dLbl>
              <c:idx val="5"/>
              <c:layout>
                <c:manualLayout>
                  <c:x val="0"/>
                  <c:y val="-4.767267267267268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B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8EE4-4087-B5F3-BDCDA9BDE49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Broadcast radio LIVE (FM / AM / DAB / online radio via app or site / on TV) </c:v>
                </c:pt>
                <c:pt idx="1">
                  <c:v>Owned music (CDs, digital files)</c:v>
                </c:pt>
                <c:pt idx="2">
                  <c:v>Music streaming / Music ON DEMAND (e.g. Spotify)</c:v>
                </c:pt>
                <c:pt idx="3">
                  <c:v>Podcasts</c:v>
                </c:pt>
                <c:pt idx="4">
                  <c:v>Online music video (e.g. YouTube)</c:v>
                </c:pt>
                <c:pt idx="5">
                  <c:v>Other (please specify, e.g.audiobooks):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0.58799999999999997</c:v>
                </c:pt>
                <c:pt idx="1">
                  <c:v>2.5999999999999999E-2</c:v>
                </c:pt>
                <c:pt idx="2">
                  <c:v>0.24199999999999999</c:v>
                </c:pt>
                <c:pt idx="3">
                  <c:v>8.5000000000000006E-2</c:v>
                </c:pt>
                <c:pt idx="4">
                  <c:v>2.5999999999999999E-2</c:v>
                </c:pt>
                <c:pt idx="5">
                  <c:v>3.3000000000000002E-2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8EE4-4087-B5F3-BDCDA9BDE4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4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lumMod val="95000"/>
      </a:schemeClr>
    </a:solidFill>
    <a:ln w="6350">
      <a:solidFill>
        <a:srgbClr val="D55DD1"/>
      </a:solidFill>
    </a:ln>
    <a:effectLst/>
  </c:spPr>
  <c:txPr>
    <a:bodyPr/>
    <a:lstStyle/>
    <a:p>
      <a:pPr>
        <a:defRPr/>
      </a:pPr>
      <a:endParaRPr lang="en-BE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8818107878156393E-2"/>
          <c:y val="8.2449264546570672E-2"/>
          <c:w val="0.84733115468409581"/>
          <c:h val="0.8473311546840958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TSL share in % (daily)</c:v>
                </c:pt>
              </c:strCache>
            </c:strRef>
          </c:tx>
          <c:spPr>
            <a:ln w="0">
              <a:noFill/>
            </a:ln>
          </c:spPr>
          <c:dPt>
            <c:idx val="0"/>
            <c:bubble3D val="0"/>
            <c:spPr>
              <a:solidFill>
                <a:srgbClr val="D55DD1"/>
              </a:solidFill>
              <a:ln w="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EE4-4087-B5F3-BDCDA9BDE492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 w="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EE4-4087-B5F3-BDCDA9BDE492}"/>
              </c:ext>
            </c:extLst>
          </c:dPt>
          <c:dLbls>
            <c:dLbl>
              <c:idx val="0"/>
              <c:layout>
                <c:manualLayout>
                  <c:x val="-4.3512099054896766E-2"/>
                  <c:y val="0.2215771925168799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7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B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472749610112331"/>
                      <c:h val="0.160634856914338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8EE4-4087-B5F3-BDCDA9BDE492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EE4-4087-B5F3-BDCDA9BDE49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Total audio</c:v>
                </c:pt>
                <c:pt idx="1">
                  <c:v>Other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0.44</c:v>
                </c:pt>
                <c:pt idx="1">
                  <c:v>0.56000000000000005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8EE4-4087-B5F3-BDCDA9BDE4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7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6350">
      <a:noFill/>
    </a:ln>
    <a:effectLst/>
  </c:spPr>
  <c:txPr>
    <a:bodyPr/>
    <a:lstStyle/>
    <a:p>
      <a:pPr>
        <a:defRPr/>
      </a:pPr>
      <a:endParaRPr lang="en-BE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8818107878156393E-2"/>
          <c:y val="8.2449264546570672E-2"/>
          <c:w val="0.84733115468409581"/>
          <c:h val="0.8473311546840958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TSL share in % (daily)</c:v>
                </c:pt>
              </c:strCache>
            </c:strRef>
          </c:tx>
          <c:spPr>
            <a:ln w="0">
              <a:noFill/>
            </a:ln>
          </c:spPr>
          <c:dPt>
            <c:idx val="0"/>
            <c:bubble3D val="0"/>
            <c:spPr>
              <a:solidFill>
                <a:srgbClr val="D55DD1"/>
              </a:solidFill>
              <a:ln w="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EE4-4087-B5F3-BDCDA9BDE492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 w="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EE4-4087-B5F3-BDCDA9BDE492}"/>
              </c:ext>
            </c:extLst>
          </c:dPt>
          <c:dLbls>
            <c:dLbl>
              <c:idx val="0"/>
              <c:layout>
                <c:manualLayout>
                  <c:x val="-9.4672361047139931E-3"/>
                  <c:y val="4.678091154632092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7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B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472749610112331"/>
                      <c:h val="0.160634856914338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8EE4-4087-B5F3-BDCDA9BDE492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EE4-4087-B5F3-BDCDA9BDE49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Total audio</c:v>
                </c:pt>
                <c:pt idx="1">
                  <c:v>Other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0.59</c:v>
                </c:pt>
                <c:pt idx="1">
                  <c:v>0.41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8EE4-4087-B5F3-BDCDA9BDE4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7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6350">
      <a:noFill/>
    </a:ln>
    <a:effectLst/>
  </c:spPr>
  <c:txPr>
    <a:bodyPr/>
    <a:lstStyle/>
    <a:p>
      <a:pPr>
        <a:defRPr/>
      </a:pPr>
      <a:endParaRPr lang="en-BE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8818107878156393E-2"/>
          <c:y val="8.2449264546570672E-2"/>
          <c:w val="0.84733115468409581"/>
          <c:h val="0.8473311546840958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Share in % (weekly)</c:v>
                </c:pt>
              </c:strCache>
            </c:strRef>
          </c:tx>
          <c:spPr>
            <a:solidFill>
              <a:schemeClr val="tx1"/>
            </a:solidFill>
            <a:ln w="0">
              <a:noFill/>
            </a:ln>
          </c:spPr>
          <c:dPt>
            <c:idx val="0"/>
            <c:bubble3D val="0"/>
            <c:spPr>
              <a:solidFill>
                <a:srgbClr val="D55DD1"/>
              </a:solidFill>
              <a:ln w="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A7E-4ECF-B7BA-83A225CF5B4C}"/>
              </c:ext>
            </c:extLst>
          </c:dPt>
          <c:dPt>
            <c:idx val="1"/>
            <c:bubble3D val="0"/>
            <c:spPr>
              <a:solidFill>
                <a:srgbClr val="EBEBEB"/>
              </a:solidFill>
              <a:ln w="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A7E-4ECF-B7BA-83A225CF5B4C}"/>
              </c:ext>
            </c:extLst>
          </c:dPt>
          <c:cat>
            <c:strRef>
              <c:f>Sheet1!$A$2:$A$3</c:f>
              <c:strCache>
                <c:ptCount val="2"/>
                <c:pt idx="0">
                  <c:v>Radio</c:v>
                </c:pt>
                <c:pt idx="1">
                  <c:v>Other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0.84</c:v>
                </c:pt>
                <c:pt idx="1">
                  <c:v>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A7E-4ECF-B7BA-83A225CF5B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6350">
      <a:noFill/>
    </a:ln>
    <a:effectLst/>
  </c:spPr>
  <c:txPr>
    <a:bodyPr/>
    <a:lstStyle/>
    <a:p>
      <a:pPr>
        <a:defRPr/>
      </a:pPr>
      <a:endParaRPr lang="en-BE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8818107878156393E-2"/>
          <c:y val="8.2449264546570672E-2"/>
          <c:w val="0.84733115468409581"/>
          <c:h val="0.8473311546840958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Share in % (weekly)</c:v>
                </c:pt>
              </c:strCache>
            </c:strRef>
          </c:tx>
          <c:spPr>
            <a:solidFill>
              <a:schemeClr val="tx1"/>
            </a:solidFill>
            <a:ln w="0">
              <a:noFill/>
            </a:ln>
          </c:spPr>
          <c:dPt>
            <c:idx val="0"/>
            <c:bubble3D val="0"/>
            <c:spPr>
              <a:solidFill>
                <a:srgbClr val="D55DD1"/>
              </a:solidFill>
              <a:ln w="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A7E-4ECF-B7BA-83A225CF5B4C}"/>
              </c:ext>
            </c:extLst>
          </c:dPt>
          <c:dPt>
            <c:idx val="1"/>
            <c:bubble3D val="0"/>
            <c:spPr>
              <a:solidFill>
                <a:srgbClr val="EBEBEB"/>
              </a:solidFill>
              <a:ln w="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A7E-4ECF-B7BA-83A225CF5B4C}"/>
              </c:ext>
            </c:extLst>
          </c:dPt>
          <c:cat>
            <c:strRef>
              <c:f>Sheet1!$A$2:$A$3</c:f>
              <c:strCache>
                <c:ptCount val="2"/>
                <c:pt idx="0">
                  <c:v>Radio</c:v>
                </c:pt>
                <c:pt idx="1">
                  <c:v>Other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0.81</c:v>
                </c:pt>
                <c:pt idx="1">
                  <c:v>0.19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A7E-4ECF-B7BA-83A225CF5B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6350">
      <a:noFill/>
    </a:ln>
    <a:effectLst/>
  </c:spPr>
  <c:txPr>
    <a:bodyPr/>
    <a:lstStyle/>
    <a:p>
      <a:pPr>
        <a:defRPr/>
      </a:pPr>
      <a:endParaRPr lang="en-BE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8818107878156393E-2"/>
          <c:y val="8.2449264546570672E-2"/>
          <c:w val="0.84733115468409581"/>
          <c:h val="0.8473311546840958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Share in % (weekly)</c:v>
                </c:pt>
              </c:strCache>
            </c:strRef>
          </c:tx>
          <c:spPr>
            <a:solidFill>
              <a:schemeClr val="tx1"/>
            </a:solidFill>
            <a:ln w="0">
              <a:noFill/>
            </a:ln>
          </c:spPr>
          <c:dPt>
            <c:idx val="0"/>
            <c:bubble3D val="0"/>
            <c:spPr>
              <a:solidFill>
                <a:srgbClr val="D55DD1"/>
              </a:solidFill>
              <a:ln w="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A7E-4ECF-B7BA-83A225CF5B4C}"/>
              </c:ext>
            </c:extLst>
          </c:dPt>
          <c:dPt>
            <c:idx val="1"/>
            <c:bubble3D val="0"/>
            <c:spPr>
              <a:solidFill>
                <a:srgbClr val="EBEBEB"/>
              </a:solidFill>
              <a:ln w="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A7E-4ECF-B7BA-83A225CF5B4C}"/>
              </c:ext>
            </c:extLst>
          </c:dPt>
          <c:cat>
            <c:strRef>
              <c:f>Sheet1!$A$2:$A$3</c:f>
              <c:strCache>
                <c:ptCount val="2"/>
                <c:pt idx="0">
                  <c:v>Radio</c:v>
                </c:pt>
                <c:pt idx="1">
                  <c:v>Other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0.82</c:v>
                </c:pt>
                <c:pt idx="1">
                  <c:v>0.18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A7E-4ECF-B7BA-83A225CF5B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6350">
      <a:noFill/>
    </a:ln>
    <a:effectLst/>
  </c:spPr>
  <c:txPr>
    <a:bodyPr/>
    <a:lstStyle/>
    <a:p>
      <a:pPr>
        <a:defRPr/>
      </a:pPr>
      <a:endParaRPr lang="en-BE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8818107878156393E-2"/>
          <c:y val="8.2449264546570672E-2"/>
          <c:w val="0.84733115468409581"/>
          <c:h val="0.8473311546840958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Share in % (weekly)</c:v>
                </c:pt>
              </c:strCache>
            </c:strRef>
          </c:tx>
          <c:spPr>
            <a:solidFill>
              <a:schemeClr val="tx1"/>
            </a:solidFill>
            <a:ln w="0">
              <a:noFill/>
            </a:ln>
          </c:spPr>
          <c:dPt>
            <c:idx val="0"/>
            <c:bubble3D val="0"/>
            <c:spPr>
              <a:solidFill>
                <a:srgbClr val="D55DD1"/>
              </a:solidFill>
              <a:ln w="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A7E-4ECF-B7BA-83A225CF5B4C}"/>
              </c:ext>
            </c:extLst>
          </c:dPt>
          <c:dPt>
            <c:idx val="1"/>
            <c:bubble3D val="0"/>
            <c:spPr>
              <a:solidFill>
                <a:srgbClr val="EBEBEB"/>
              </a:solidFill>
              <a:ln w="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A7E-4ECF-B7BA-83A225CF5B4C}"/>
              </c:ext>
            </c:extLst>
          </c:dPt>
          <c:cat>
            <c:strRef>
              <c:f>Sheet1!$A$2:$A$3</c:f>
              <c:strCache>
                <c:ptCount val="2"/>
                <c:pt idx="0">
                  <c:v>Radio</c:v>
                </c:pt>
                <c:pt idx="1">
                  <c:v>Other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0.74</c:v>
                </c:pt>
                <c:pt idx="1">
                  <c:v>0.26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A7E-4ECF-B7BA-83A225CF5B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6350">
      <a:noFill/>
    </a:ln>
    <a:effectLst/>
  </c:spPr>
  <c:txPr>
    <a:bodyPr/>
    <a:lstStyle/>
    <a:p>
      <a:pPr>
        <a:defRPr/>
      </a:pPr>
      <a:endParaRPr lang="en-BE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8818107878156393E-2"/>
          <c:y val="8.2449264546570672E-2"/>
          <c:w val="0.84733115468409581"/>
          <c:h val="0.8473311546840958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Share in % (weekly)</c:v>
                </c:pt>
              </c:strCache>
            </c:strRef>
          </c:tx>
          <c:spPr>
            <a:solidFill>
              <a:schemeClr val="tx1"/>
            </a:solidFill>
            <a:ln w="0">
              <a:noFill/>
            </a:ln>
          </c:spPr>
          <c:dPt>
            <c:idx val="0"/>
            <c:bubble3D val="0"/>
            <c:spPr>
              <a:solidFill>
                <a:srgbClr val="D55DD1"/>
              </a:solidFill>
              <a:ln w="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A7E-4ECF-B7BA-83A225CF5B4C}"/>
              </c:ext>
            </c:extLst>
          </c:dPt>
          <c:dPt>
            <c:idx val="1"/>
            <c:bubble3D val="0"/>
            <c:spPr>
              <a:solidFill>
                <a:srgbClr val="EBEBEB"/>
              </a:solidFill>
              <a:ln w="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A7E-4ECF-B7BA-83A225CF5B4C}"/>
              </c:ext>
            </c:extLst>
          </c:dPt>
          <c:cat>
            <c:strRef>
              <c:f>Sheet1!$A$2:$A$3</c:f>
              <c:strCache>
                <c:ptCount val="2"/>
                <c:pt idx="0">
                  <c:v>Radio</c:v>
                </c:pt>
                <c:pt idx="1">
                  <c:v>Other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0.81</c:v>
                </c:pt>
                <c:pt idx="1">
                  <c:v>0.19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A7E-4ECF-B7BA-83A225CF5B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6350">
      <a:noFill/>
    </a:ln>
    <a:effectLst/>
  </c:spPr>
  <c:txPr>
    <a:bodyPr/>
    <a:lstStyle/>
    <a:p>
      <a:pPr>
        <a:defRPr/>
      </a:pPr>
      <a:endParaRPr lang="en-BE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8818107878156393E-2"/>
          <c:y val="8.2449264546570672E-2"/>
          <c:w val="0.84733115468409581"/>
          <c:h val="0.8473311546840958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Share in % (weekly)</c:v>
                </c:pt>
              </c:strCache>
            </c:strRef>
          </c:tx>
          <c:spPr>
            <a:solidFill>
              <a:schemeClr val="tx1"/>
            </a:solidFill>
            <a:ln w="0">
              <a:noFill/>
            </a:ln>
          </c:spPr>
          <c:dPt>
            <c:idx val="0"/>
            <c:bubble3D val="0"/>
            <c:spPr>
              <a:solidFill>
                <a:srgbClr val="D55DD1"/>
              </a:solidFill>
              <a:ln w="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A7E-4ECF-B7BA-83A225CF5B4C}"/>
              </c:ext>
            </c:extLst>
          </c:dPt>
          <c:dPt>
            <c:idx val="1"/>
            <c:bubble3D val="0"/>
            <c:spPr>
              <a:solidFill>
                <a:srgbClr val="EBEBEB"/>
              </a:solidFill>
              <a:ln w="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A7E-4ECF-B7BA-83A225CF5B4C}"/>
              </c:ext>
            </c:extLst>
          </c:dPt>
          <c:cat>
            <c:strRef>
              <c:f>Sheet1!$A$2:$A$3</c:f>
              <c:strCache>
                <c:ptCount val="2"/>
                <c:pt idx="0">
                  <c:v>Radio</c:v>
                </c:pt>
                <c:pt idx="1">
                  <c:v>Other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0.74</c:v>
                </c:pt>
                <c:pt idx="1">
                  <c:v>0.26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A7E-4ECF-B7BA-83A225CF5B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6350">
      <a:noFill/>
    </a:ln>
    <a:effectLst/>
  </c:spPr>
  <c:txPr>
    <a:bodyPr/>
    <a:lstStyle/>
    <a:p>
      <a:pPr>
        <a:defRPr/>
      </a:pPr>
      <a:endParaRPr lang="en-BE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8818107878156393E-2"/>
          <c:y val="8.2449264546570672E-2"/>
          <c:w val="0.84733115468409581"/>
          <c:h val="0.8473311546840958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Share in % (weekly)</c:v>
                </c:pt>
              </c:strCache>
            </c:strRef>
          </c:tx>
          <c:spPr>
            <a:solidFill>
              <a:schemeClr val="tx1"/>
            </a:solidFill>
            <a:ln w="0">
              <a:noFill/>
            </a:ln>
          </c:spPr>
          <c:dPt>
            <c:idx val="0"/>
            <c:bubble3D val="0"/>
            <c:spPr>
              <a:solidFill>
                <a:srgbClr val="D55DD1"/>
              </a:solidFill>
              <a:ln w="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A7E-4ECF-B7BA-83A225CF5B4C}"/>
              </c:ext>
            </c:extLst>
          </c:dPt>
          <c:dPt>
            <c:idx val="1"/>
            <c:bubble3D val="0"/>
            <c:spPr>
              <a:solidFill>
                <a:srgbClr val="EBEBEB"/>
              </a:solidFill>
              <a:ln w="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A7E-4ECF-B7BA-83A225CF5B4C}"/>
              </c:ext>
            </c:extLst>
          </c:dPt>
          <c:cat>
            <c:strRef>
              <c:f>Sheet1!$A$2:$A$3</c:f>
              <c:strCache>
                <c:ptCount val="2"/>
                <c:pt idx="0">
                  <c:v>Radio</c:v>
                </c:pt>
                <c:pt idx="1">
                  <c:v>Other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0.78</c:v>
                </c:pt>
                <c:pt idx="1">
                  <c:v>0.21999999999999997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A7E-4ECF-B7BA-83A225CF5B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6350">
      <a:noFill/>
    </a:ln>
    <a:effectLst/>
  </c:spPr>
  <c:txPr>
    <a:bodyPr/>
    <a:lstStyle/>
    <a:p>
      <a:pPr>
        <a:defRPr/>
      </a:pPr>
      <a:endParaRPr lang="en-BE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8818107878156393E-2"/>
          <c:y val="8.2449264546570672E-2"/>
          <c:w val="0.84733115468409581"/>
          <c:h val="0.8473311546840958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Share in % (weekly)</c:v>
                </c:pt>
              </c:strCache>
            </c:strRef>
          </c:tx>
          <c:spPr>
            <a:solidFill>
              <a:schemeClr val="tx1"/>
            </a:solidFill>
            <a:ln w="0">
              <a:noFill/>
            </a:ln>
          </c:spPr>
          <c:dPt>
            <c:idx val="0"/>
            <c:bubble3D val="0"/>
            <c:spPr>
              <a:solidFill>
                <a:srgbClr val="D55DD1"/>
              </a:solidFill>
              <a:ln w="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A7E-4ECF-B7BA-83A225CF5B4C}"/>
              </c:ext>
            </c:extLst>
          </c:dPt>
          <c:dPt>
            <c:idx val="1"/>
            <c:bubble3D val="0"/>
            <c:spPr>
              <a:solidFill>
                <a:srgbClr val="EBEBEB"/>
              </a:solidFill>
              <a:ln w="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A7E-4ECF-B7BA-83A225CF5B4C}"/>
              </c:ext>
            </c:extLst>
          </c:dPt>
          <c:cat>
            <c:strRef>
              <c:f>Sheet1!$A$2:$A$3</c:f>
              <c:strCache>
                <c:ptCount val="2"/>
                <c:pt idx="0">
                  <c:v>Radio</c:v>
                </c:pt>
                <c:pt idx="1">
                  <c:v>Other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0.88</c:v>
                </c:pt>
                <c:pt idx="1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A7E-4ECF-B7BA-83A225CF5B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6350">
      <a:noFill/>
    </a:ln>
    <a:effectLst/>
  </c:spPr>
  <c:txPr>
    <a:bodyPr/>
    <a:lstStyle/>
    <a:p>
      <a:pPr>
        <a:defRPr/>
      </a:pPr>
      <a:endParaRPr lang="en-B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8818107878156393E-2"/>
          <c:y val="8.2449264546570672E-2"/>
          <c:w val="0.84733115468409581"/>
          <c:h val="0.8473311546840958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TSL share in % (daily)</c:v>
                </c:pt>
              </c:strCache>
            </c:strRef>
          </c:tx>
          <c:spPr>
            <a:ln w="0"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EE4-4087-B5F3-BDCDA9BDE49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EE4-4087-B5F3-BDCDA9BDE49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EE4-4087-B5F3-BDCDA9BDE49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8EE4-4087-B5F3-BDCDA9BDE492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8EE4-4087-B5F3-BDCDA9BDE492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8EE4-4087-B5F3-BDCDA9BDE492}"/>
              </c:ext>
            </c:extLst>
          </c:dPt>
          <c:dLbls>
            <c:dLbl>
              <c:idx val="0"/>
              <c:layout>
                <c:manualLayout>
                  <c:x val="-2.3800276235846192E-2"/>
                  <c:y val="1.362075631662574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B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0611804303582"/>
                      <c:h val="0.2861039864307237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8EE4-4087-B5F3-BDCDA9BDE492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B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8EE4-4087-B5F3-BDCDA9BDE492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B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B-8EE4-4087-B5F3-BDCDA9BDE49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Broadcast radio LIVE (FM / AM / DAB / online radio via app or site / on TV) </c:v>
                </c:pt>
                <c:pt idx="1">
                  <c:v>Owned music (CDs, digital files)</c:v>
                </c:pt>
                <c:pt idx="2">
                  <c:v>Music streaming / Music ON DEMAND (e.g. Spotify)</c:v>
                </c:pt>
                <c:pt idx="3">
                  <c:v>Podcasts</c:v>
                </c:pt>
                <c:pt idx="4">
                  <c:v>Online music video (e.g. YouTube)</c:v>
                </c:pt>
                <c:pt idx="5">
                  <c:v>Other (please specify, e.g.audiobooks):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0.63400000000000001</c:v>
                </c:pt>
                <c:pt idx="1">
                  <c:v>3.5999999999999997E-2</c:v>
                </c:pt>
                <c:pt idx="2">
                  <c:v>5.8000000000000003E-2</c:v>
                </c:pt>
                <c:pt idx="3">
                  <c:v>3.5999999999999997E-2</c:v>
                </c:pt>
                <c:pt idx="4">
                  <c:v>0.10199999999999999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8EE4-4087-B5F3-BDCDA9BDE4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4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lumMod val="95000"/>
      </a:schemeClr>
    </a:solidFill>
    <a:ln w="6350">
      <a:solidFill>
        <a:srgbClr val="D55DD1"/>
      </a:solidFill>
    </a:ln>
    <a:effectLst/>
  </c:spPr>
  <c:txPr>
    <a:bodyPr/>
    <a:lstStyle/>
    <a:p>
      <a:pPr>
        <a:defRPr/>
      </a:pPr>
      <a:endParaRPr lang="en-BE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8818107878156393E-2"/>
          <c:y val="8.2449264546570672E-2"/>
          <c:w val="0.84733115468409581"/>
          <c:h val="0.8473311546840958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Share in % (weekly)</c:v>
                </c:pt>
              </c:strCache>
            </c:strRef>
          </c:tx>
          <c:spPr>
            <a:solidFill>
              <a:schemeClr val="tx1"/>
            </a:solidFill>
            <a:ln w="0">
              <a:noFill/>
            </a:ln>
          </c:spPr>
          <c:dPt>
            <c:idx val="0"/>
            <c:bubble3D val="0"/>
            <c:spPr>
              <a:solidFill>
                <a:srgbClr val="D55DD1"/>
              </a:solidFill>
              <a:ln w="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A7E-4ECF-B7BA-83A225CF5B4C}"/>
              </c:ext>
            </c:extLst>
          </c:dPt>
          <c:dPt>
            <c:idx val="1"/>
            <c:bubble3D val="0"/>
            <c:spPr>
              <a:solidFill>
                <a:srgbClr val="EBEBEB"/>
              </a:solidFill>
              <a:ln w="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A7E-4ECF-B7BA-83A225CF5B4C}"/>
              </c:ext>
            </c:extLst>
          </c:dPt>
          <c:cat>
            <c:strRef>
              <c:f>Sheet1!$A$2:$A$3</c:f>
              <c:strCache>
                <c:ptCount val="2"/>
                <c:pt idx="0">
                  <c:v>Radio</c:v>
                </c:pt>
                <c:pt idx="1">
                  <c:v>Other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0.9</c:v>
                </c:pt>
                <c:pt idx="1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A7E-4ECF-B7BA-83A225CF5B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6350">
      <a:noFill/>
    </a:ln>
    <a:effectLst/>
  </c:spPr>
  <c:txPr>
    <a:bodyPr/>
    <a:lstStyle/>
    <a:p>
      <a:pPr>
        <a:defRPr/>
      </a:pPr>
      <a:endParaRPr lang="en-BE"/>
    </a:p>
  </c:txPr>
  <c:externalData r:id="rId3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8818107878156393E-2"/>
          <c:y val="8.2449264546570672E-2"/>
          <c:w val="0.84733115468409581"/>
          <c:h val="0.8473311546840958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Share in % (weekly)</c:v>
                </c:pt>
              </c:strCache>
            </c:strRef>
          </c:tx>
          <c:spPr>
            <a:solidFill>
              <a:srgbClr val="EBEBEB"/>
            </a:solidFill>
            <a:ln w="0">
              <a:noFill/>
            </a:ln>
          </c:spPr>
          <c:dPt>
            <c:idx val="0"/>
            <c:bubble3D val="0"/>
            <c:spPr>
              <a:solidFill>
                <a:srgbClr val="D55DD1"/>
              </a:solidFill>
              <a:ln w="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A7E-4ECF-B7BA-83A225CF5B4C}"/>
              </c:ext>
            </c:extLst>
          </c:dPt>
          <c:dPt>
            <c:idx val="1"/>
            <c:bubble3D val="0"/>
            <c:spPr>
              <a:solidFill>
                <a:srgbClr val="EBEBEB"/>
              </a:solidFill>
              <a:ln w="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A7E-4ECF-B7BA-83A225CF5B4C}"/>
              </c:ext>
            </c:extLst>
          </c:dPt>
          <c:cat>
            <c:strRef>
              <c:f>Sheet1!$A$2:$A$3</c:f>
              <c:strCache>
                <c:ptCount val="2"/>
                <c:pt idx="0">
                  <c:v>Radio</c:v>
                </c:pt>
                <c:pt idx="1">
                  <c:v>Other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0.9</c:v>
                </c:pt>
                <c:pt idx="1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A7E-4ECF-B7BA-83A225CF5B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6350">
      <a:noFill/>
    </a:ln>
    <a:effectLst/>
  </c:spPr>
  <c:txPr>
    <a:bodyPr/>
    <a:lstStyle/>
    <a:p>
      <a:pPr>
        <a:defRPr/>
      </a:pPr>
      <a:endParaRPr lang="en-BE"/>
    </a:p>
  </c:txPr>
  <c:externalData r:id="rId3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8818107878156393E-2"/>
          <c:y val="8.2449264546570672E-2"/>
          <c:w val="0.84733115468409581"/>
          <c:h val="0.8473311546840958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Share in % (weekly)</c:v>
                </c:pt>
              </c:strCache>
            </c:strRef>
          </c:tx>
          <c:spPr>
            <a:solidFill>
              <a:schemeClr val="tx1"/>
            </a:solidFill>
            <a:ln w="0">
              <a:noFill/>
            </a:ln>
          </c:spPr>
          <c:dPt>
            <c:idx val="0"/>
            <c:bubble3D val="0"/>
            <c:spPr>
              <a:solidFill>
                <a:srgbClr val="D55DD1"/>
              </a:solidFill>
              <a:ln w="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A7E-4ECF-B7BA-83A225CF5B4C}"/>
              </c:ext>
            </c:extLst>
          </c:dPt>
          <c:dPt>
            <c:idx val="1"/>
            <c:bubble3D val="0"/>
            <c:spPr>
              <a:solidFill>
                <a:srgbClr val="EBEBEB"/>
              </a:solidFill>
              <a:ln w="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A7E-4ECF-B7BA-83A225CF5B4C}"/>
              </c:ext>
            </c:extLst>
          </c:dPt>
          <c:cat>
            <c:strRef>
              <c:f>Sheet1!$A$2:$A$3</c:f>
              <c:strCache>
                <c:ptCount val="2"/>
                <c:pt idx="0">
                  <c:v>Radio</c:v>
                </c:pt>
                <c:pt idx="1">
                  <c:v>Other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0.84</c:v>
                </c:pt>
                <c:pt idx="1">
                  <c:v>0.16000000000000003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A7E-4ECF-B7BA-83A225CF5B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6350">
      <a:noFill/>
    </a:ln>
    <a:effectLst/>
  </c:spPr>
  <c:txPr>
    <a:bodyPr/>
    <a:lstStyle/>
    <a:p>
      <a:pPr>
        <a:defRPr/>
      </a:pPr>
      <a:endParaRPr lang="en-BE"/>
    </a:p>
  </c:txPr>
  <c:externalData r:id="rId3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8818107878156393E-2"/>
          <c:y val="8.2449264546570672E-2"/>
          <c:w val="0.84733115468409581"/>
          <c:h val="0.8473311546840958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Share in % (weekly)</c:v>
                </c:pt>
              </c:strCache>
            </c:strRef>
          </c:tx>
          <c:spPr>
            <a:solidFill>
              <a:srgbClr val="EBEBEB"/>
            </a:solidFill>
            <a:ln w="0">
              <a:noFill/>
            </a:ln>
          </c:spPr>
          <c:dPt>
            <c:idx val="0"/>
            <c:bubble3D val="0"/>
            <c:spPr>
              <a:solidFill>
                <a:srgbClr val="D55DD1"/>
              </a:solidFill>
              <a:ln w="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A7E-4ECF-B7BA-83A225CF5B4C}"/>
              </c:ext>
            </c:extLst>
          </c:dPt>
          <c:dPt>
            <c:idx val="1"/>
            <c:bubble3D val="0"/>
            <c:spPr>
              <a:solidFill>
                <a:srgbClr val="EBEBEB"/>
              </a:solidFill>
              <a:ln w="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A7E-4ECF-B7BA-83A225CF5B4C}"/>
              </c:ext>
            </c:extLst>
          </c:dPt>
          <c:cat>
            <c:strRef>
              <c:f>Sheet1!$A$2:$A$3</c:f>
              <c:strCache>
                <c:ptCount val="2"/>
                <c:pt idx="0">
                  <c:v>Radio</c:v>
                </c:pt>
                <c:pt idx="1">
                  <c:v>Other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0.86299999999999999</c:v>
                </c:pt>
                <c:pt idx="1">
                  <c:v>0.13700000000000001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A7E-4ECF-B7BA-83A225CF5B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6350">
      <a:noFill/>
    </a:ln>
    <a:effectLst/>
  </c:spPr>
  <c:txPr>
    <a:bodyPr/>
    <a:lstStyle/>
    <a:p>
      <a:pPr>
        <a:defRPr/>
      </a:pPr>
      <a:endParaRPr lang="en-BE"/>
    </a:p>
  </c:txPr>
  <c:externalData r:id="rId3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8818107878156393E-2"/>
          <c:y val="8.2449264546570672E-2"/>
          <c:w val="0.84733115468409581"/>
          <c:h val="0.8473311546840958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Share in % (weekly)</c:v>
                </c:pt>
              </c:strCache>
            </c:strRef>
          </c:tx>
          <c:spPr>
            <a:solidFill>
              <a:schemeClr val="tx1"/>
            </a:solidFill>
            <a:ln w="0">
              <a:noFill/>
            </a:ln>
          </c:spPr>
          <c:dPt>
            <c:idx val="0"/>
            <c:bubble3D val="0"/>
            <c:spPr>
              <a:solidFill>
                <a:srgbClr val="D55DD1"/>
              </a:solidFill>
              <a:ln w="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A7E-4ECF-B7BA-83A225CF5B4C}"/>
              </c:ext>
            </c:extLst>
          </c:dPt>
          <c:dPt>
            <c:idx val="1"/>
            <c:bubble3D val="0"/>
            <c:spPr>
              <a:solidFill>
                <a:srgbClr val="EBEBEB"/>
              </a:solidFill>
              <a:ln w="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A7E-4ECF-B7BA-83A225CF5B4C}"/>
              </c:ext>
            </c:extLst>
          </c:dPt>
          <c:cat>
            <c:strRef>
              <c:f>Sheet1!$A$2:$A$3</c:f>
              <c:strCache>
                <c:ptCount val="2"/>
                <c:pt idx="0">
                  <c:v>Radio</c:v>
                </c:pt>
                <c:pt idx="1">
                  <c:v>Other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0.63700000000000001</c:v>
                </c:pt>
                <c:pt idx="1">
                  <c:v>0.36299999999999999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A7E-4ECF-B7BA-83A225CF5B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6350">
      <a:noFill/>
    </a:ln>
    <a:effectLst/>
  </c:spPr>
  <c:txPr>
    <a:bodyPr/>
    <a:lstStyle/>
    <a:p>
      <a:pPr>
        <a:defRPr/>
      </a:pPr>
      <a:endParaRPr lang="en-BE"/>
    </a:p>
  </c:txPr>
  <c:externalData r:id="rId3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8818107878156393E-2"/>
          <c:y val="8.2449264546570672E-2"/>
          <c:w val="0.84733115468409581"/>
          <c:h val="0.8473311546840958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Share in % (weekly)</c:v>
                </c:pt>
              </c:strCache>
            </c:strRef>
          </c:tx>
          <c:spPr>
            <a:solidFill>
              <a:schemeClr val="tx1"/>
            </a:solidFill>
            <a:ln w="0">
              <a:noFill/>
            </a:ln>
          </c:spPr>
          <c:dPt>
            <c:idx val="0"/>
            <c:bubble3D val="0"/>
            <c:spPr>
              <a:solidFill>
                <a:srgbClr val="D55DD1"/>
              </a:solidFill>
              <a:ln w="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A7E-4ECF-B7BA-83A225CF5B4C}"/>
              </c:ext>
            </c:extLst>
          </c:dPt>
          <c:dPt>
            <c:idx val="1"/>
            <c:bubble3D val="0"/>
            <c:spPr>
              <a:solidFill>
                <a:srgbClr val="EBEBEB"/>
              </a:solidFill>
              <a:ln w="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A7E-4ECF-B7BA-83A225CF5B4C}"/>
              </c:ext>
            </c:extLst>
          </c:dPt>
          <c:cat>
            <c:strRef>
              <c:f>Sheet1!$A$2:$A$3</c:f>
              <c:strCache>
                <c:ptCount val="2"/>
                <c:pt idx="0">
                  <c:v>Radio</c:v>
                </c:pt>
                <c:pt idx="1">
                  <c:v>Other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0.83</c:v>
                </c:pt>
                <c:pt idx="1">
                  <c:v>0.17000000000000004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A7E-4ECF-B7BA-83A225CF5B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6350">
      <a:noFill/>
    </a:ln>
    <a:effectLst/>
  </c:spPr>
  <c:txPr>
    <a:bodyPr/>
    <a:lstStyle/>
    <a:p>
      <a:pPr>
        <a:defRPr/>
      </a:pPr>
      <a:endParaRPr lang="en-BE"/>
    </a:p>
  </c:txPr>
  <c:externalData r:id="rId3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8818107878156393E-2"/>
          <c:y val="8.2449264546570672E-2"/>
          <c:w val="0.84733115468409581"/>
          <c:h val="0.8473311546840958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Share in % (weekly)</c:v>
                </c:pt>
              </c:strCache>
            </c:strRef>
          </c:tx>
          <c:spPr>
            <a:solidFill>
              <a:schemeClr val="tx1"/>
            </a:solidFill>
            <a:ln w="0">
              <a:noFill/>
            </a:ln>
          </c:spPr>
          <c:dPt>
            <c:idx val="0"/>
            <c:bubble3D val="0"/>
            <c:spPr>
              <a:solidFill>
                <a:srgbClr val="D55DD1"/>
              </a:solidFill>
              <a:ln w="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A7E-4ECF-B7BA-83A225CF5B4C}"/>
              </c:ext>
            </c:extLst>
          </c:dPt>
          <c:dPt>
            <c:idx val="1"/>
            <c:bubble3D val="0"/>
            <c:spPr>
              <a:solidFill>
                <a:srgbClr val="EBEBEB"/>
              </a:solidFill>
              <a:ln w="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A7E-4ECF-B7BA-83A225CF5B4C}"/>
              </c:ext>
            </c:extLst>
          </c:dPt>
          <c:cat>
            <c:strRef>
              <c:f>Sheet1!$A$2:$A$3</c:f>
              <c:strCache>
                <c:ptCount val="2"/>
                <c:pt idx="0">
                  <c:v>Radio</c:v>
                </c:pt>
                <c:pt idx="1">
                  <c:v>Other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0.84</c:v>
                </c:pt>
                <c:pt idx="1">
                  <c:v>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A7E-4ECF-B7BA-83A225CF5B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6350">
      <a:noFill/>
    </a:ln>
    <a:effectLst/>
  </c:spPr>
  <c:txPr>
    <a:bodyPr/>
    <a:lstStyle/>
    <a:p>
      <a:pPr>
        <a:defRPr/>
      </a:pPr>
      <a:endParaRPr lang="en-BE"/>
    </a:p>
  </c:txPr>
  <c:externalData r:id="rId3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b="1" dirty="0">
                <a:solidFill>
                  <a:schemeClr val="tx1"/>
                </a:solidFill>
              </a:rPr>
              <a:t>EU 27</a:t>
            </a:r>
          </a:p>
        </c:rich>
      </c:tx>
      <c:layout>
        <c:manualLayout>
          <c:xMode val="edge"/>
          <c:yMode val="edge"/>
          <c:x val="0.42906211136551814"/>
          <c:y val="3.935054863030655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BE"/>
        </a:p>
      </c:txPr>
    </c:title>
    <c:autoTitleDeleted val="0"/>
    <c:plotArea>
      <c:layout>
        <c:manualLayout>
          <c:layoutTarget val="inner"/>
          <c:xMode val="edge"/>
          <c:yMode val="edge"/>
          <c:x val="2.7769765781804383E-2"/>
          <c:y val="8.2730965256564051E-2"/>
          <c:w val="0.9444604684363912"/>
          <c:h val="0.7354165162618465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EU 27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D55DD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2A1-4194-AD12-F0DDED004629}"/>
              </c:ext>
            </c:extLst>
          </c:dPt>
          <c:dPt>
            <c:idx val="1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E2A1-4194-AD12-F0DDED004629}"/>
              </c:ext>
            </c:extLst>
          </c:dPt>
          <c:dPt>
            <c:idx val="2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2A1-4194-AD12-F0DDED004629}"/>
              </c:ext>
            </c:extLst>
          </c:dPt>
          <c:dPt>
            <c:idx val="3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E2A1-4194-AD12-F0DDED004629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BE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E2A1-4194-AD12-F0DDED004629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BE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E2A1-4194-AD12-F0DDED00462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Radio</c:v>
                </c:pt>
                <c:pt idx="1">
                  <c:v>Television</c:v>
                </c:pt>
                <c:pt idx="2">
                  <c:v>Websites</c:v>
                </c:pt>
                <c:pt idx="3">
                  <c:v>Online Social Networks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0.69</c:v>
                </c:pt>
                <c:pt idx="1">
                  <c:v>0.62</c:v>
                </c:pt>
                <c:pt idx="2">
                  <c:v>0.43</c:v>
                </c:pt>
                <c:pt idx="3">
                  <c:v>0.31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2A1-4194-AD12-F0DDED0046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1098287136"/>
        <c:axId val="1098284616"/>
      </c:barChart>
      <c:catAx>
        <c:axId val="1098287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BE"/>
          </a:p>
        </c:txPr>
        <c:crossAx val="1098284616"/>
        <c:crosses val="autoZero"/>
        <c:auto val="1"/>
        <c:lblAlgn val="ctr"/>
        <c:lblOffset val="100"/>
        <c:noMultiLvlLbl val="0"/>
      </c:catAx>
      <c:valAx>
        <c:axId val="1098284616"/>
        <c:scaling>
          <c:orientation val="minMax"/>
          <c:max val="0.75000000000000011"/>
          <c:min val="0"/>
        </c:scaling>
        <c:delete val="1"/>
        <c:axPos val="l"/>
        <c:numFmt formatCode="0%" sourceLinked="1"/>
        <c:majorTickMark val="none"/>
        <c:minorTickMark val="none"/>
        <c:tickLblPos val="nextTo"/>
        <c:crossAx val="10982871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6350">
      <a:solidFill>
        <a:srgbClr val="D55DD1"/>
      </a:solidFill>
    </a:ln>
    <a:effectLst/>
  </c:spPr>
  <c:txPr>
    <a:bodyPr/>
    <a:lstStyle/>
    <a:p>
      <a:pPr>
        <a:defRPr/>
      </a:pPr>
      <a:endParaRPr lang="en-BE"/>
    </a:p>
  </c:txPr>
  <c:externalData r:id="rId3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BE" sz="1400" b="1" dirty="0">
                <a:solidFill>
                  <a:schemeClr val="tx1"/>
                </a:solidFill>
              </a:rPr>
              <a:t>Non-EU</a:t>
            </a:r>
            <a:endParaRPr lang="en-US" sz="1400" b="1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42906211136551814"/>
          <c:y val="3.935054863030655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2.7769765781804383E-2"/>
          <c:y val="8.2730965256564051E-2"/>
          <c:w val="0.9444604684363912"/>
          <c:h val="0.7354165162618465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Non-EU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D55DD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2A1-4194-AD12-F0DDED004629}"/>
              </c:ext>
            </c:extLst>
          </c:dPt>
          <c:dPt>
            <c:idx val="1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E2A1-4194-AD12-F0DDED004629}"/>
              </c:ext>
            </c:extLst>
          </c:dPt>
          <c:dPt>
            <c:idx val="2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2A1-4194-AD12-F0DDED004629}"/>
              </c:ext>
            </c:extLst>
          </c:dPt>
          <c:dPt>
            <c:idx val="3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E2A1-4194-AD12-F0DDED004629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BE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E2A1-4194-AD12-F0DDED004629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BE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E2A1-4194-AD12-F0DDED00462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Radio</c:v>
                </c:pt>
                <c:pt idx="1">
                  <c:v>Television</c:v>
                </c:pt>
                <c:pt idx="2">
                  <c:v>Websites</c:v>
                </c:pt>
                <c:pt idx="3">
                  <c:v>Online Social Networks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0.7</c:v>
                </c:pt>
                <c:pt idx="1">
                  <c:v>0.67</c:v>
                </c:pt>
                <c:pt idx="2">
                  <c:v>0.51</c:v>
                </c:pt>
                <c:pt idx="3">
                  <c:v>0.41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2A1-4194-AD12-F0DDED0046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1098287136"/>
        <c:axId val="1098284616"/>
      </c:barChart>
      <c:catAx>
        <c:axId val="1098287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BE"/>
          </a:p>
        </c:txPr>
        <c:crossAx val="1098284616"/>
        <c:crosses val="autoZero"/>
        <c:auto val="1"/>
        <c:lblAlgn val="ctr"/>
        <c:lblOffset val="100"/>
        <c:noMultiLvlLbl val="0"/>
      </c:catAx>
      <c:valAx>
        <c:axId val="1098284616"/>
        <c:scaling>
          <c:orientation val="minMax"/>
          <c:max val="0.75000000000000011"/>
          <c:min val="0"/>
        </c:scaling>
        <c:delete val="1"/>
        <c:axPos val="l"/>
        <c:numFmt formatCode="0%" sourceLinked="1"/>
        <c:majorTickMark val="none"/>
        <c:minorTickMark val="none"/>
        <c:tickLblPos val="nextTo"/>
        <c:crossAx val="10982871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6350">
      <a:solidFill>
        <a:srgbClr val="D55DD1"/>
      </a:solidFill>
    </a:ln>
    <a:effectLst/>
  </c:spPr>
  <c:txPr>
    <a:bodyPr/>
    <a:lstStyle/>
    <a:p>
      <a:pPr>
        <a:defRPr/>
      </a:pPr>
      <a:endParaRPr lang="en-BE"/>
    </a:p>
  </c:txPr>
  <c:externalData r:id="rId3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2406563712865777E-3"/>
          <c:y val="4.5271992906376332E-2"/>
          <c:w val="0.97920255044960869"/>
          <c:h val="0.6929935718644173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Where people expect to see trustworthy ads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D55DD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9D3-4F36-A925-E5E8093EBCDF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9D3-4F36-A925-E5E8093EBCDF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9D3-4F36-A925-E5E8093EBCDF}"/>
              </c:ext>
            </c:extLst>
          </c:dPt>
          <c:dPt>
            <c:idx val="3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D9D3-4F36-A925-E5E8093EBCDF}"/>
              </c:ext>
            </c:extLst>
          </c:dPt>
          <c:dPt>
            <c:idx val="10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D9D3-4F36-A925-E5E8093EBCDF}"/>
              </c:ext>
            </c:extLst>
          </c:dPt>
          <c:dPt>
            <c:idx val="11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D9D3-4F36-A925-E5E8093EBCDF}"/>
              </c:ext>
            </c:extLst>
          </c:dPt>
          <c:dPt>
            <c:idx val="12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D9D3-4F36-A925-E5E8093EBCDF}"/>
              </c:ext>
            </c:extLst>
          </c:dPt>
          <c:dPt>
            <c:idx val="13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D9D3-4F36-A925-E5E8093EBCDF}"/>
              </c:ext>
            </c:extLst>
          </c:dPt>
          <c:dPt>
            <c:idx val="14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D9D3-4F36-A925-E5E8093EBCDF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BE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D9D3-4F36-A925-E5E8093EBCD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Sheet1!$A$2:$A$16</c:f>
              <c:strCache>
                <c:ptCount val="15"/>
                <c:pt idx="0">
                  <c:v>AM/FM Radio
OTA/Streamed</c:v>
                </c:pt>
                <c:pt idx="1">
                  <c:v>Print Newspapers
or Magazines</c:v>
                </c:pt>
                <c:pt idx="2">
                  <c:v>Television</c:v>
                </c:pt>
                <c:pt idx="3">
                  <c:v>Cinema</c:v>
                </c:pt>
                <c:pt idx="4">
                  <c:v>OOH</c:v>
                </c:pt>
                <c:pt idx="5">
                  <c:v>Direct Mail</c:v>
                </c:pt>
                <c:pt idx="6">
                  <c:v>Ad-supported Video
(Tubi, Pluto, 
Netflix with ads, etc.)</c:v>
                </c:pt>
                <c:pt idx="7">
                  <c:v>Podcasts</c:v>
                </c:pt>
                <c:pt idx="8">
                  <c:v>Music streaming 
(Free Spotify, etc.)</c:v>
                </c:pt>
                <c:pt idx="9">
                  <c:v>YouTube</c:v>
                </c:pt>
                <c:pt idx="10">
                  <c:v>E-mail Advertsing</c:v>
                </c:pt>
                <c:pt idx="11">
                  <c:v>Online Banners</c:v>
                </c:pt>
                <c:pt idx="12">
                  <c:v>Social Media
(FB, Insta, TikTok)</c:v>
                </c:pt>
                <c:pt idx="13">
                  <c:v>Video Games
(Candy Crush, etc.)</c:v>
                </c:pt>
                <c:pt idx="14">
                  <c:v>Online Pop-up Ads</c:v>
                </c:pt>
              </c:strCache>
            </c:strRef>
          </c:cat>
          <c:val>
            <c:numRef>
              <c:f>Sheet1!$B$2:$B$16</c:f>
              <c:numCache>
                <c:formatCode>0%</c:formatCode>
                <c:ptCount val="15"/>
                <c:pt idx="0">
                  <c:v>0.75</c:v>
                </c:pt>
                <c:pt idx="1">
                  <c:v>0.71</c:v>
                </c:pt>
                <c:pt idx="2">
                  <c:v>0.69</c:v>
                </c:pt>
                <c:pt idx="3">
                  <c:v>0.59</c:v>
                </c:pt>
                <c:pt idx="4">
                  <c:v>0.56000000000000005</c:v>
                </c:pt>
                <c:pt idx="5">
                  <c:v>0.54</c:v>
                </c:pt>
                <c:pt idx="6">
                  <c:v>0.49</c:v>
                </c:pt>
                <c:pt idx="7">
                  <c:v>0.44</c:v>
                </c:pt>
                <c:pt idx="8">
                  <c:v>0.44</c:v>
                </c:pt>
                <c:pt idx="9">
                  <c:v>0.41</c:v>
                </c:pt>
                <c:pt idx="10">
                  <c:v>0.28999999999999998</c:v>
                </c:pt>
                <c:pt idx="11">
                  <c:v>0.25</c:v>
                </c:pt>
                <c:pt idx="12">
                  <c:v>0.23</c:v>
                </c:pt>
                <c:pt idx="13">
                  <c:v>0.22</c:v>
                </c:pt>
                <c:pt idx="14">
                  <c:v>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9D3-4F36-A925-E5E8093EBC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9"/>
        <c:overlap val="33"/>
        <c:axId val="1098287136"/>
        <c:axId val="1098284616"/>
      </c:barChart>
      <c:catAx>
        <c:axId val="1098287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BE"/>
          </a:p>
        </c:txPr>
        <c:crossAx val="1098284616"/>
        <c:crosses val="autoZero"/>
        <c:auto val="1"/>
        <c:lblAlgn val="ctr"/>
        <c:lblOffset val="100"/>
        <c:noMultiLvlLbl val="0"/>
      </c:catAx>
      <c:valAx>
        <c:axId val="1098284616"/>
        <c:scaling>
          <c:orientation val="minMax"/>
          <c:max val="0.75000000000000011"/>
          <c:min val="0"/>
        </c:scaling>
        <c:delete val="1"/>
        <c:axPos val="l"/>
        <c:numFmt formatCode="0%" sourceLinked="1"/>
        <c:majorTickMark val="none"/>
        <c:minorTickMark val="none"/>
        <c:tickLblPos val="nextTo"/>
        <c:crossAx val="10982871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6350">
      <a:noFill/>
    </a:ln>
    <a:effectLst/>
  </c:spPr>
  <c:txPr>
    <a:bodyPr/>
    <a:lstStyle/>
    <a:p>
      <a:pPr>
        <a:defRPr/>
      </a:pPr>
      <a:endParaRPr lang="en-B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8818107878156393E-2"/>
          <c:y val="8.2449264546570672E-2"/>
          <c:w val="0.84733115468409581"/>
          <c:h val="0.8473311546840958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TSL share in % (daily)</c:v>
                </c:pt>
              </c:strCache>
            </c:strRef>
          </c:tx>
          <c:spPr>
            <a:ln w="0"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EE4-4087-B5F3-BDCDA9BDE49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EE4-4087-B5F3-BDCDA9BDE49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EE4-4087-B5F3-BDCDA9BDE49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8EE4-4087-B5F3-BDCDA9BDE492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8EE4-4087-B5F3-BDCDA9BDE492}"/>
              </c:ext>
            </c:extLst>
          </c:dPt>
          <c:dPt>
            <c:idx val="5"/>
            <c:bubble3D val="0"/>
            <c:spPr>
              <a:solidFill>
                <a:schemeClr val="bg1"/>
              </a:solidFill>
              <a:ln w="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8EE4-4087-B5F3-BDCDA9BDE492}"/>
              </c:ext>
            </c:extLst>
          </c:dPt>
          <c:dLbls>
            <c:dLbl>
              <c:idx val="0"/>
              <c:layout>
                <c:manualLayout>
                  <c:x val="-5.3551382865881313E-2"/>
                  <c:y val="7.491415974144158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B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786717441089044"/>
                      <c:h val="0.2861039864307237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8EE4-4087-B5F3-BDCDA9BDE492}"/>
                </c:ext>
              </c:extLst>
            </c:dLbl>
            <c:dLbl>
              <c:idx val="4"/>
              <c:layout>
                <c:manualLayout>
                  <c:x val="-5.9501276232098079E-3"/>
                  <c:y val="-4.767264710819009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B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EE4-4087-B5F3-BDCDA9BDE492}"/>
                </c:ext>
              </c:extLst>
            </c:dLbl>
            <c:dLbl>
              <c:idx val="5"/>
              <c:layout>
                <c:manualLayout>
                  <c:x val="0.18445395631950404"/>
                  <c:y val="-0.1362075631662574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B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8EE4-4087-B5F3-BDCDA9BDE49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Broadcast radio LIVE (FM / AM / DAB / online radio via app or site / on TV) </c:v>
                </c:pt>
                <c:pt idx="1">
                  <c:v>Owned music (CDs, digital files)</c:v>
                </c:pt>
                <c:pt idx="2">
                  <c:v>Music streaming / Music ON DEMAND (e.g. Spotify)</c:v>
                </c:pt>
                <c:pt idx="3">
                  <c:v>Podcasts</c:v>
                </c:pt>
                <c:pt idx="4">
                  <c:v>Online music video (e.g. YouTube)</c:v>
                </c:pt>
                <c:pt idx="5">
                  <c:v>Other (please specify, e.g.audiobooks):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0.66</c:v>
                </c:pt>
                <c:pt idx="1">
                  <c:v>0.03</c:v>
                </c:pt>
                <c:pt idx="2">
                  <c:v>0.24</c:v>
                </c:pt>
                <c:pt idx="3">
                  <c:v>0.03</c:v>
                </c:pt>
                <c:pt idx="4">
                  <c:v>0.04</c:v>
                </c:pt>
                <c:pt idx="5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8EE4-4087-B5F3-BDCDA9BDE4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4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lumMod val="95000"/>
      </a:schemeClr>
    </a:solidFill>
    <a:ln w="6350">
      <a:solidFill>
        <a:srgbClr val="D55DD1"/>
      </a:solidFill>
    </a:ln>
    <a:effectLst/>
  </c:spPr>
  <c:txPr>
    <a:bodyPr/>
    <a:lstStyle/>
    <a:p>
      <a:pPr>
        <a:defRPr/>
      </a:pPr>
      <a:endParaRPr lang="en-BE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8818107878156393E-2"/>
          <c:y val="8.2449264546570672E-2"/>
          <c:w val="0.84733115468409581"/>
          <c:h val="0.8473311546840958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TSL share in % (daily)</c:v>
                </c:pt>
              </c:strCache>
            </c:strRef>
          </c:tx>
          <c:spPr>
            <a:ln w="0"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EE4-4087-B5F3-BDCDA9BDE49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EE4-4087-B5F3-BDCDA9BDE49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EE4-4087-B5F3-BDCDA9BDE49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8EE4-4087-B5F3-BDCDA9BDE492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8EE4-4087-B5F3-BDCDA9BDE492}"/>
              </c:ext>
            </c:extLst>
          </c:dPt>
          <c:dPt>
            <c:idx val="5"/>
            <c:bubble3D val="0"/>
            <c:spPr>
              <a:solidFill>
                <a:schemeClr val="bg1"/>
              </a:solidFill>
              <a:ln w="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8EE4-4087-B5F3-BDCDA9BDE492}"/>
              </c:ext>
            </c:extLst>
          </c:dPt>
          <c:dLbls>
            <c:dLbl>
              <c:idx val="0"/>
              <c:layout>
                <c:manualLayout>
                  <c:x val="-1.1900255246419616E-2"/>
                  <c:y val="2.72415126332513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B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698601204643162"/>
                      <c:h val="0.2861039864307237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8EE4-4087-B5F3-BDCDA9BDE492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B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8EE4-4087-B5F3-BDCDA9BDE492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B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B-8EE4-4087-B5F3-BDCDA9BDE49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Broadcast radio LIVE (FM / AM / DAB / online radio via app or site / on TV) </c:v>
                </c:pt>
                <c:pt idx="1">
                  <c:v>Owned music (CDs, digital files)</c:v>
                </c:pt>
                <c:pt idx="2">
                  <c:v>Music streaming / Music ON DEMAND (e.g. Spotify)</c:v>
                </c:pt>
                <c:pt idx="3">
                  <c:v>Podcasts</c:v>
                </c:pt>
                <c:pt idx="4">
                  <c:v>Online music video (e.g. YouTube)</c:v>
                </c:pt>
                <c:pt idx="5">
                  <c:v>Other (please specify, e.g.audiobooks):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 formatCode="0%">
                  <c:v>0.71</c:v>
                </c:pt>
                <c:pt idx="2" formatCode="0%">
                  <c:v>0.15</c:v>
                </c:pt>
                <c:pt idx="3" formatCode="0%">
                  <c:v>0.04</c:v>
                </c:pt>
                <c:pt idx="4" formatCode="0%">
                  <c:v>0.05</c:v>
                </c:pt>
                <c:pt idx="5" formatCode="0%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8EE4-4087-B5F3-BDCDA9BDE4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4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lumMod val="95000"/>
      </a:schemeClr>
    </a:solidFill>
    <a:ln w="6350">
      <a:solidFill>
        <a:srgbClr val="D55DD1"/>
      </a:solidFill>
    </a:ln>
    <a:effectLst/>
  </c:spPr>
  <c:txPr>
    <a:bodyPr/>
    <a:lstStyle/>
    <a:p>
      <a:pPr>
        <a:defRPr/>
      </a:pPr>
      <a:endParaRPr lang="en-BE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8818107878156393E-2"/>
          <c:y val="8.2449264546570672E-2"/>
          <c:w val="0.84733115468409581"/>
          <c:h val="0.8473311546840958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TSL share in % (daily)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EE4-4087-B5F3-BDCDA9BDE49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EE4-4087-B5F3-BDCDA9BDE49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EE4-4087-B5F3-BDCDA9BDE49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8EE4-4087-B5F3-BDCDA9BDE492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8EE4-4087-B5F3-BDCDA9BDE492}"/>
              </c:ext>
            </c:extLst>
          </c:dPt>
          <c:dPt>
            <c:idx val="5"/>
            <c:bubble3D val="0"/>
            <c:spPr>
              <a:solidFill>
                <a:schemeClr val="bg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8EE4-4087-B5F3-BDCDA9BDE492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B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647623134845821"/>
                      <c:h val="0.2861041398541398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8EE4-4087-B5F3-BDCDA9BDE492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B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8EE4-4087-B5F3-BDCDA9BDE492}"/>
                </c:ext>
              </c:extLst>
            </c:dLbl>
            <c:dLbl>
              <c:idx val="5"/>
              <c:layout>
                <c:manualLayout>
                  <c:x val="-5.9501276232098626E-3"/>
                  <c:y val="-4.767267267267268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B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8EE4-4087-B5F3-BDCDA9BDE49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Broadcast radio LIVE (FM / AM / DAB / online radio via app or site / on TV) </c:v>
                </c:pt>
                <c:pt idx="1">
                  <c:v>Owned music (CDs, digital files)</c:v>
                </c:pt>
                <c:pt idx="2">
                  <c:v>Music streaming / Music ON DEMAND (e.g. Spotify)</c:v>
                </c:pt>
                <c:pt idx="3">
                  <c:v>Podcasts</c:v>
                </c:pt>
                <c:pt idx="4">
                  <c:v>Online music video (e.g. YouTube)</c:v>
                </c:pt>
                <c:pt idx="5">
                  <c:v>Other (please specify, e.g.audiobooks):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0.7</c:v>
                </c:pt>
                <c:pt idx="1">
                  <c:v>0.05</c:v>
                </c:pt>
                <c:pt idx="2">
                  <c:v>0.15</c:v>
                </c:pt>
                <c:pt idx="3">
                  <c:v>0.06</c:v>
                </c:pt>
                <c:pt idx="5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8EE4-4087-B5F3-BDCDA9BDE4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4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lumMod val="95000"/>
      </a:schemeClr>
    </a:solidFill>
    <a:ln w="6350">
      <a:solidFill>
        <a:srgbClr val="D55DD1"/>
      </a:solidFill>
    </a:ln>
    <a:effectLst/>
  </c:spPr>
  <c:txPr>
    <a:bodyPr/>
    <a:lstStyle/>
    <a:p>
      <a:pPr>
        <a:defRPr/>
      </a:pPr>
      <a:endParaRPr lang="en-BE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8818107878156393E-2"/>
          <c:y val="8.2449264546570672E-2"/>
          <c:w val="0.84733115468409581"/>
          <c:h val="0.8473311546840958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TSL share in % (daily)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EE4-4087-B5F3-BDCDA9BDE49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EE4-4087-B5F3-BDCDA9BDE49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EE4-4087-B5F3-BDCDA9BDE49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8EE4-4087-B5F3-BDCDA9BDE492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8EE4-4087-B5F3-BDCDA9BDE492}"/>
              </c:ext>
            </c:extLst>
          </c:dPt>
          <c:dPt>
            <c:idx val="5"/>
            <c:bubble3D val="0"/>
            <c:spPr>
              <a:solidFill>
                <a:schemeClr val="bg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8EE4-4087-B5F3-BDCDA9BDE492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B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381730203410034"/>
                      <c:h val="0.2861041398541398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8EE4-4087-B5F3-BDCDA9BDE492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B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8EE4-4087-B5F3-BDCDA9BDE492}"/>
                </c:ext>
              </c:extLst>
            </c:dLbl>
            <c:dLbl>
              <c:idx val="5"/>
              <c:layout>
                <c:manualLayout>
                  <c:x val="-5.9501276232098626E-3"/>
                  <c:y val="-4.767267267267268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B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8EE4-4087-B5F3-BDCDA9BDE49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Broadcast radio LIVE (FM / AM / DAB / online radio via app or site / on TV) </c:v>
                </c:pt>
                <c:pt idx="1">
                  <c:v>Owned music (CDs, digital files)</c:v>
                </c:pt>
                <c:pt idx="2">
                  <c:v>Music streaming / Music ON DEMAND (e.g. Spotify)</c:v>
                </c:pt>
                <c:pt idx="3">
                  <c:v>Podcasts</c:v>
                </c:pt>
                <c:pt idx="4">
                  <c:v>Online music video (e.g. YouTube)</c:v>
                </c:pt>
                <c:pt idx="5">
                  <c:v>Other (please specify, e.g.audiobooks):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0.69</c:v>
                </c:pt>
                <c:pt idx="1">
                  <c:v>0.02</c:v>
                </c:pt>
                <c:pt idx="2">
                  <c:v>0.19</c:v>
                </c:pt>
                <c:pt idx="3">
                  <c:v>0.06</c:v>
                </c:pt>
                <c:pt idx="5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8EE4-4087-B5F3-BDCDA9BDE4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4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lumMod val="95000"/>
      </a:schemeClr>
    </a:solidFill>
    <a:ln w="6350">
      <a:solidFill>
        <a:srgbClr val="D55DD1"/>
      </a:solidFill>
    </a:ln>
    <a:effectLst/>
  </c:spPr>
  <c:txPr>
    <a:bodyPr/>
    <a:lstStyle/>
    <a:p>
      <a:pPr>
        <a:defRPr/>
      </a:pPr>
      <a:endParaRPr lang="en-BE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8818107878156393E-2"/>
          <c:y val="8.2449264546570672E-2"/>
          <c:w val="0.84733115468409581"/>
          <c:h val="0.8473311546840958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TSL share in % (daily)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EE4-4087-B5F3-BDCDA9BDE49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EE4-4087-B5F3-BDCDA9BDE49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EE4-4087-B5F3-BDCDA9BDE49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8EE4-4087-B5F3-BDCDA9BDE492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8EE4-4087-B5F3-BDCDA9BDE492}"/>
              </c:ext>
            </c:extLst>
          </c:dPt>
          <c:dPt>
            <c:idx val="5"/>
            <c:bubble3D val="0"/>
            <c:spPr>
              <a:solidFill>
                <a:schemeClr val="bg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8EE4-4087-B5F3-BDCDA9BDE492}"/>
              </c:ext>
            </c:extLst>
          </c:dPt>
          <c:dLbls>
            <c:dLbl>
              <c:idx val="0"/>
              <c:layout>
                <c:manualLayout>
                  <c:x val="-2.082544668123433E-2"/>
                  <c:y val="0.1498283998283998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B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890519525788882"/>
                      <c:h val="0.2861041398541398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8EE4-4087-B5F3-BDCDA9BDE492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B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8EE4-4087-B5F3-BDCDA9BDE492}"/>
                </c:ext>
              </c:extLst>
            </c:dLbl>
            <c:dLbl>
              <c:idx val="5"/>
              <c:layout>
                <c:manualLayout>
                  <c:x val="0.20230433918913349"/>
                  <c:y val="-0.1293972543972544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B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8EE4-4087-B5F3-BDCDA9BDE49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Broadcast radio LIVE (FM / AM / DAB / online radio via app or site / on TV) </c:v>
                </c:pt>
                <c:pt idx="1">
                  <c:v>Owned music (CDs, digital files)</c:v>
                </c:pt>
                <c:pt idx="2">
                  <c:v>Music streaming / Music ON DEMAND (e.g. Spotify)</c:v>
                </c:pt>
                <c:pt idx="3">
                  <c:v>Podcasts</c:v>
                </c:pt>
                <c:pt idx="4">
                  <c:v>Online music video (e.g. YouTube)</c:v>
                </c:pt>
                <c:pt idx="5">
                  <c:v>Other (please specify, e.g.audiobooks):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0.51</c:v>
                </c:pt>
                <c:pt idx="1">
                  <c:v>7.0000000000000007E-2</c:v>
                </c:pt>
                <c:pt idx="2">
                  <c:v>0.24</c:v>
                </c:pt>
                <c:pt idx="3">
                  <c:v>0.08</c:v>
                </c:pt>
                <c:pt idx="4">
                  <c:v>0.09</c:v>
                </c:pt>
                <c:pt idx="5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8EE4-4087-B5F3-BDCDA9BDE4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4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lumMod val="95000"/>
      </a:schemeClr>
    </a:solidFill>
    <a:ln w="6350">
      <a:solidFill>
        <a:srgbClr val="D55DD1"/>
      </a:solidFill>
    </a:ln>
    <a:effectLst/>
  </c:spPr>
  <c:txPr>
    <a:bodyPr/>
    <a:lstStyle/>
    <a:p>
      <a:pPr>
        <a:defRPr/>
      </a:pPr>
      <a:endParaRPr lang="en-BE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8818107878156393E-2"/>
          <c:y val="8.2449264546570672E-2"/>
          <c:w val="0.84733115468409581"/>
          <c:h val="0.8473311546840958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TSL share in % (daily)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EE4-4087-B5F3-BDCDA9BDE49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EE4-4087-B5F3-BDCDA9BDE49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EE4-4087-B5F3-BDCDA9BDE49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8EE4-4087-B5F3-BDCDA9BDE492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8EE4-4087-B5F3-BDCDA9BDE492}"/>
              </c:ext>
            </c:extLst>
          </c:dPt>
          <c:dPt>
            <c:idx val="5"/>
            <c:bubble3D val="0"/>
            <c:spPr>
              <a:solidFill>
                <a:schemeClr val="bg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8EE4-4087-B5F3-BDCDA9BDE492}"/>
              </c:ext>
            </c:extLst>
          </c:dPt>
          <c:dLbls>
            <c:dLbl>
              <c:idx val="0"/>
              <c:layout>
                <c:manualLayout>
                  <c:x val="-2.6775340047451204E-2"/>
                  <c:y val="0.2043114543114543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B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1565427041128025"/>
                      <c:h val="0.2861041398541398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8EE4-4087-B5F3-BDCDA9BDE492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B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8EE4-4087-B5F3-BDCDA9BDE492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B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B-8EE4-4087-B5F3-BDCDA9BDE49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Broadcast radio LIVE (FM / AM / DAB / online radio via app or site / on TV) </c:v>
                </c:pt>
                <c:pt idx="1">
                  <c:v>Owned music (CDs, digital files)</c:v>
                </c:pt>
                <c:pt idx="2">
                  <c:v>Music streaming / Music ON DEMAND (e.g. Spotify)</c:v>
                </c:pt>
                <c:pt idx="3">
                  <c:v>Podcasts</c:v>
                </c:pt>
                <c:pt idx="4">
                  <c:v>Online music video (e.g. YouTube)</c:v>
                </c:pt>
                <c:pt idx="5">
                  <c:v>Other (please specify, e.g.audiobooks):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0.44</c:v>
                </c:pt>
                <c:pt idx="1">
                  <c:v>0.06</c:v>
                </c:pt>
                <c:pt idx="2">
                  <c:v>0.2</c:v>
                </c:pt>
                <c:pt idx="3">
                  <c:v>0.1</c:v>
                </c:pt>
                <c:pt idx="4">
                  <c:v>0.14000000000000001</c:v>
                </c:pt>
                <c:pt idx="5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8EE4-4087-B5F3-BDCDA9BDE4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4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lumMod val="95000"/>
      </a:schemeClr>
    </a:solidFill>
    <a:ln w="6350">
      <a:solidFill>
        <a:srgbClr val="D55DD1"/>
      </a:solidFill>
    </a:ln>
    <a:effectLst/>
  </c:spPr>
  <c:txPr>
    <a:bodyPr/>
    <a:lstStyle/>
    <a:p>
      <a:pPr>
        <a:defRPr/>
      </a:pPr>
      <a:endParaRPr lang="en-B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9469AE-F53F-401B-A3DC-C3B69D145B60}" type="datetimeFigureOut">
              <a:rPr lang="en-BE" smtClean="0"/>
              <a:t>31/01/2025</a:t>
            </a:fld>
            <a:endParaRPr lang="en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048E29-A1DB-4546-83CB-CF54DBA85B6F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6514507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0BCA95-219D-C955-4EA9-94D2F481D8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50059FA-FF2F-0095-28DD-073E1DBCCA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5B1FD9C-FF19-D752-3671-86A21701B0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3A8179-1ED5-5BDE-923D-7014F7AEEB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048E29-A1DB-4546-83CB-CF54DBA85B6F}" type="slidenum">
              <a:rPr lang="en-BE" smtClean="0"/>
              <a:t>2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038629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I</a:t>
            </a:r>
            <a:r>
              <a:rPr lang="en-BE" dirty="0" err="1"/>
              <a:t>ncreased</a:t>
            </a:r>
            <a:r>
              <a:rPr lang="en-BE" dirty="0"/>
              <a:t> size of radio figures</a:t>
            </a:r>
          </a:p>
          <a:p>
            <a:r>
              <a:rPr lang="fr-BE" dirty="0"/>
              <a:t>A</a:t>
            </a:r>
            <a:r>
              <a:rPr lang="en-BE" dirty="0" err="1"/>
              <a:t>dded</a:t>
            </a:r>
            <a:r>
              <a:rPr lang="en-BE" dirty="0"/>
              <a:t> radio icon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048E29-A1DB-4546-83CB-CF54DBA85B6F}" type="slidenum">
              <a:rPr lang="en-BE" smtClean="0"/>
              <a:t>5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9511752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A</a:t>
            </a:r>
            <a:r>
              <a:rPr lang="en-BE" dirty="0" err="1"/>
              <a:t>ngles</a:t>
            </a:r>
            <a:r>
              <a:rPr lang="en-BE" dirty="0"/>
              <a:t> changed (TM) + </a:t>
            </a:r>
            <a:r>
              <a:rPr lang="en-BE" dirty="0" err="1"/>
              <a:t>colors</a:t>
            </a:r>
            <a:r>
              <a:rPr lang="en-BE" dirty="0"/>
              <a:t> total</a:t>
            </a:r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048E29-A1DB-4546-83CB-CF54DBA85B6F}" type="slidenum">
              <a:rPr lang="en-BE" smtClean="0"/>
              <a:t>6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8520944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BE" dirty="0"/>
              <a:t>TM relanced: DE </a:t>
            </a:r>
          </a:p>
          <a:p>
            <a:r>
              <a:rPr lang="fr-BE" dirty="0"/>
              <a:t>C</a:t>
            </a:r>
            <a:r>
              <a:rPr lang="en-BE" dirty="0"/>
              <a:t>hanged the </a:t>
            </a:r>
            <a:r>
              <a:rPr lang="en-BE" dirty="0" err="1"/>
              <a:t>colors</a:t>
            </a:r>
            <a:r>
              <a:rPr lang="en-BE" dirty="0"/>
              <a:t> (black to off-white)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048E29-A1DB-4546-83CB-CF54DBA85B6F}" type="slidenum">
              <a:rPr lang="en-BE" smtClean="0"/>
              <a:t>8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5248221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15284E-C8AF-582A-BB6E-63AEB63F3F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F37B72B-EE3A-34E2-0618-B4FCA6D9F9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4A1827-079A-0E44-94C4-D47B32C388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A</a:t>
            </a:r>
            <a:r>
              <a:rPr lang="en-BE" dirty="0" err="1"/>
              <a:t>dded</a:t>
            </a:r>
            <a:r>
              <a:rPr lang="en-BE" dirty="0"/>
              <a:t> radio icon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4FC7E1-FB5C-5C5F-E3A8-C540340A1B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048E29-A1DB-4546-83CB-CF54DBA85B6F}" type="slidenum">
              <a:rPr lang="en-BE" smtClean="0"/>
              <a:t>10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7986254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RADIO ADVERTISING CONTINUES TO</a:t>
            </a:r>
          </a:p>
          <a:p>
            <a:r>
              <a:rPr lang="en-GB" dirty="0"/>
              <a:t>RANK AS ONE OF THE MOST TRUSTED</a:t>
            </a:r>
          </a:p>
          <a:p>
            <a:r>
              <a:rPr lang="en-GB" dirty="0"/>
              <a:t>FORMS OF ADVERTISING</a:t>
            </a:r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048E29-A1DB-4546-83CB-CF54DBA85B6F}" type="slidenum">
              <a:rPr lang="en-BE" smtClean="0"/>
              <a:t>11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94540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7388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D1F28FF-1DD2-4208-804F-9E44F439E6FE}"/>
              </a:ext>
            </a:extLst>
          </p:cNvPr>
          <p:cNvSpPr/>
          <p:nvPr userDrawn="1"/>
        </p:nvSpPr>
        <p:spPr>
          <a:xfrm>
            <a:off x="636856" y="0"/>
            <a:ext cx="7846592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40D45BD-05D7-4584-8956-258DC89D1476}"/>
              </a:ext>
            </a:extLst>
          </p:cNvPr>
          <p:cNvSpPr/>
          <p:nvPr userDrawn="1"/>
        </p:nvSpPr>
        <p:spPr>
          <a:xfrm>
            <a:off x="6470150" y="2444434"/>
            <a:ext cx="5719002" cy="7283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5D423F1-06AD-4212-9C89-2AB65B182643}"/>
              </a:ext>
            </a:extLst>
          </p:cNvPr>
          <p:cNvSpPr/>
          <p:nvPr userDrawn="1"/>
        </p:nvSpPr>
        <p:spPr>
          <a:xfrm>
            <a:off x="11373293" y="2444434"/>
            <a:ext cx="818707" cy="7283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2E057515-79F4-408E-9FF6-0F653638FA32}"/>
              </a:ext>
            </a:extLst>
          </p:cNvPr>
          <p:cNvSpPr>
            <a:spLocks noChangeArrowheads="1"/>
          </p:cNvSpPr>
          <p:nvPr userDrawn="1"/>
        </p:nvSpPr>
        <p:spPr bwMode="auto">
          <a:xfrm rot="16200000">
            <a:off x="11682519" y="2745552"/>
            <a:ext cx="218241" cy="126095"/>
          </a:xfrm>
          <a:custGeom>
            <a:avLst/>
            <a:gdLst>
              <a:gd name="T0" fmla="*/ 6475800 w 397"/>
              <a:gd name="T1" fmla="*/ 1966355 h 228"/>
              <a:gd name="T2" fmla="*/ 6475800 w 397"/>
              <a:gd name="T3" fmla="*/ 1966355 h 228"/>
              <a:gd name="T4" fmla="*/ 25644803 w 397"/>
              <a:gd name="T5" fmla="*/ 21367416 h 228"/>
              <a:gd name="T6" fmla="*/ 44943005 w 397"/>
              <a:gd name="T7" fmla="*/ 1048530 h 228"/>
              <a:gd name="T8" fmla="*/ 44943005 w 397"/>
              <a:gd name="T9" fmla="*/ 1048530 h 228"/>
              <a:gd name="T10" fmla="*/ 47662668 w 397"/>
              <a:gd name="T11" fmla="*/ 0 h 228"/>
              <a:gd name="T12" fmla="*/ 51289246 w 397"/>
              <a:gd name="T13" fmla="*/ 3801645 h 228"/>
              <a:gd name="T14" fmla="*/ 50382691 w 397"/>
              <a:gd name="T15" fmla="*/ 6554398 h 228"/>
              <a:gd name="T16" fmla="*/ 50382691 w 397"/>
              <a:gd name="T17" fmla="*/ 6554398 h 228"/>
              <a:gd name="T18" fmla="*/ 28494026 w 397"/>
              <a:gd name="T19" fmla="*/ 28839639 h 228"/>
              <a:gd name="T20" fmla="*/ 28494026 w 397"/>
              <a:gd name="T21" fmla="*/ 28839639 h 228"/>
              <a:gd name="T22" fmla="*/ 25644803 w 397"/>
              <a:gd name="T23" fmla="*/ 29757103 h 228"/>
              <a:gd name="T24" fmla="*/ 25644803 w 397"/>
              <a:gd name="T25" fmla="*/ 29757103 h 228"/>
              <a:gd name="T26" fmla="*/ 25644803 w 397"/>
              <a:gd name="T27" fmla="*/ 29757103 h 228"/>
              <a:gd name="T28" fmla="*/ 22924780 w 397"/>
              <a:gd name="T29" fmla="*/ 28839639 h 228"/>
              <a:gd name="T30" fmla="*/ 22924780 w 397"/>
              <a:gd name="T31" fmla="*/ 28839639 h 228"/>
              <a:gd name="T32" fmla="*/ 906554 w 397"/>
              <a:gd name="T33" fmla="*/ 6554398 h 228"/>
              <a:gd name="T34" fmla="*/ 906554 w 397"/>
              <a:gd name="T35" fmla="*/ 6554398 h 228"/>
              <a:gd name="T36" fmla="*/ 0 w 397"/>
              <a:gd name="T37" fmla="*/ 3801645 h 228"/>
              <a:gd name="T38" fmla="*/ 3756137 w 397"/>
              <a:gd name="T39" fmla="*/ 0 h 228"/>
              <a:gd name="T40" fmla="*/ 6475800 w 397"/>
              <a:gd name="T41" fmla="*/ 1966355 h 228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397" h="228">
                <a:moveTo>
                  <a:pt x="50" y="15"/>
                </a:moveTo>
                <a:lnTo>
                  <a:pt x="50" y="15"/>
                </a:lnTo>
                <a:cubicBezTo>
                  <a:pt x="198" y="163"/>
                  <a:pt x="198" y="163"/>
                  <a:pt x="198" y="163"/>
                </a:cubicBezTo>
                <a:cubicBezTo>
                  <a:pt x="347" y="8"/>
                  <a:pt x="347" y="8"/>
                  <a:pt x="347" y="8"/>
                </a:cubicBezTo>
                <a:cubicBezTo>
                  <a:pt x="354" y="8"/>
                  <a:pt x="361" y="0"/>
                  <a:pt x="368" y="0"/>
                </a:cubicBezTo>
                <a:cubicBezTo>
                  <a:pt x="382" y="0"/>
                  <a:pt x="396" y="15"/>
                  <a:pt x="396" y="29"/>
                </a:cubicBezTo>
                <a:cubicBezTo>
                  <a:pt x="396" y="36"/>
                  <a:pt x="396" y="43"/>
                  <a:pt x="389" y="50"/>
                </a:cubicBezTo>
                <a:cubicBezTo>
                  <a:pt x="220" y="220"/>
                  <a:pt x="220" y="220"/>
                  <a:pt x="220" y="220"/>
                </a:cubicBezTo>
                <a:cubicBezTo>
                  <a:pt x="212" y="227"/>
                  <a:pt x="205" y="227"/>
                  <a:pt x="198" y="227"/>
                </a:cubicBezTo>
                <a:cubicBezTo>
                  <a:pt x="191" y="227"/>
                  <a:pt x="184" y="227"/>
                  <a:pt x="177" y="220"/>
                </a:cubicBezTo>
                <a:cubicBezTo>
                  <a:pt x="7" y="50"/>
                  <a:pt x="7" y="50"/>
                  <a:pt x="7" y="50"/>
                </a:cubicBezTo>
                <a:cubicBezTo>
                  <a:pt x="0" y="43"/>
                  <a:pt x="0" y="36"/>
                  <a:pt x="0" y="29"/>
                </a:cubicBezTo>
                <a:cubicBezTo>
                  <a:pt x="0" y="15"/>
                  <a:pt x="15" y="0"/>
                  <a:pt x="29" y="0"/>
                </a:cubicBezTo>
                <a:cubicBezTo>
                  <a:pt x="36" y="0"/>
                  <a:pt x="43" y="8"/>
                  <a:pt x="50" y="15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E391B178-C5CC-462C-AD92-E07DA89898D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483448" y="-6350"/>
            <a:ext cx="3708552" cy="244394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/>
            </a:lvl1pPr>
          </a:lstStyle>
          <a:p>
            <a:r>
              <a:rPr lang="en-BE" dirty="0"/>
              <a:t>Person’s photo</a:t>
            </a:r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72708F9D-319E-4649-A9FB-9F90A97C4B6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72997" y="3172764"/>
            <a:ext cx="5719003" cy="367840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/>
            </a:lvl1pPr>
          </a:lstStyle>
          <a:p>
            <a:endParaRPr lang="en-BE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E9AE61A9-826C-4125-A4B7-00CBF70766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42411" y="611448"/>
            <a:ext cx="7130052" cy="4794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1"/>
            </a:lvl1pPr>
            <a:lvl2pPr marL="45720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91440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137160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182880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BE" dirty="0"/>
              <a:t>Text</a:t>
            </a:r>
            <a:endParaRPr lang="en-US" dirty="0"/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D4FDBDA3-5559-44D8-B286-85D664A344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2411" y="1250632"/>
            <a:ext cx="5121656" cy="49959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/>
            </a:lvl1pPr>
            <a:lvl2pPr marL="45720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91440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137160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182880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BE" dirty="0"/>
              <a:t>Text</a:t>
            </a:r>
            <a:endParaRPr lang="en-US" dirty="0"/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331A6874-1D55-4AAB-B356-40479FD48F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67302" y="2450785"/>
            <a:ext cx="4905992" cy="715143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/>
            </a:lvl1pPr>
            <a:lvl2pPr marL="45720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91440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137160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182880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BE" dirty="0"/>
              <a:t>Name, Function, Company</a:t>
            </a:r>
            <a:endParaRPr lang="en-US" dirty="0"/>
          </a:p>
        </p:txBody>
      </p:sp>
      <p:sp>
        <p:nvSpPr>
          <p:cNvPr id="20" name="Picture Placeholder 11">
            <a:extLst>
              <a:ext uri="{FF2B5EF4-FFF2-40B4-BE49-F238E27FC236}">
                <a16:creationId xmlns:a16="http://schemas.microsoft.com/office/drawing/2014/main" id="{E130D184-1BFA-48A1-A4BD-5F0567C9428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467302" y="1250632"/>
            <a:ext cx="1805161" cy="103109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/>
            </a:lvl1pPr>
          </a:lstStyle>
          <a:p>
            <a:r>
              <a:rPr lang="en-BE" dirty="0"/>
              <a:t>Logo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7AACE41-154C-4A35-A0F9-E4E7CEA76A15}"/>
              </a:ext>
            </a:extLst>
          </p:cNvPr>
          <p:cNvSpPr txBox="1"/>
          <p:nvPr userDrawn="1"/>
        </p:nvSpPr>
        <p:spPr>
          <a:xfrm>
            <a:off x="1142410" y="6436860"/>
            <a:ext cx="2711743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www.</a:t>
            </a:r>
            <a:r>
              <a:rPr lang="en-BE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worldradioalliance</a:t>
            </a:r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.com</a:t>
            </a:r>
            <a:endParaRPr lang="en-BE" sz="900" spc="2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E85C946-0A94-43D8-AF50-2D987EB40F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405749"/>
            <a:ext cx="724191" cy="293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314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D1F28FF-1DD2-4208-804F-9E44F439E6FE}"/>
              </a:ext>
            </a:extLst>
          </p:cNvPr>
          <p:cNvSpPr/>
          <p:nvPr userDrawn="1"/>
        </p:nvSpPr>
        <p:spPr>
          <a:xfrm>
            <a:off x="636856" y="0"/>
            <a:ext cx="7846592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40D45BD-05D7-4584-8956-258DC89D1476}"/>
              </a:ext>
            </a:extLst>
          </p:cNvPr>
          <p:cNvSpPr/>
          <p:nvPr userDrawn="1"/>
        </p:nvSpPr>
        <p:spPr>
          <a:xfrm>
            <a:off x="6470150" y="2444434"/>
            <a:ext cx="5719002" cy="7283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5D423F1-06AD-4212-9C89-2AB65B182643}"/>
              </a:ext>
            </a:extLst>
          </p:cNvPr>
          <p:cNvSpPr/>
          <p:nvPr userDrawn="1"/>
        </p:nvSpPr>
        <p:spPr>
          <a:xfrm>
            <a:off x="11373293" y="2428888"/>
            <a:ext cx="818707" cy="75071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2E057515-79F4-408E-9FF6-0F653638FA32}"/>
              </a:ext>
            </a:extLst>
          </p:cNvPr>
          <p:cNvSpPr>
            <a:spLocks noChangeArrowheads="1"/>
          </p:cNvSpPr>
          <p:nvPr userDrawn="1"/>
        </p:nvSpPr>
        <p:spPr bwMode="auto">
          <a:xfrm rot="16200000">
            <a:off x="11682519" y="2745552"/>
            <a:ext cx="218241" cy="126095"/>
          </a:xfrm>
          <a:custGeom>
            <a:avLst/>
            <a:gdLst>
              <a:gd name="T0" fmla="*/ 6475800 w 397"/>
              <a:gd name="T1" fmla="*/ 1966355 h 228"/>
              <a:gd name="T2" fmla="*/ 6475800 w 397"/>
              <a:gd name="T3" fmla="*/ 1966355 h 228"/>
              <a:gd name="T4" fmla="*/ 25644803 w 397"/>
              <a:gd name="T5" fmla="*/ 21367416 h 228"/>
              <a:gd name="T6" fmla="*/ 44943005 w 397"/>
              <a:gd name="T7" fmla="*/ 1048530 h 228"/>
              <a:gd name="T8" fmla="*/ 44943005 w 397"/>
              <a:gd name="T9" fmla="*/ 1048530 h 228"/>
              <a:gd name="T10" fmla="*/ 47662668 w 397"/>
              <a:gd name="T11" fmla="*/ 0 h 228"/>
              <a:gd name="T12" fmla="*/ 51289246 w 397"/>
              <a:gd name="T13" fmla="*/ 3801645 h 228"/>
              <a:gd name="T14" fmla="*/ 50382691 w 397"/>
              <a:gd name="T15" fmla="*/ 6554398 h 228"/>
              <a:gd name="T16" fmla="*/ 50382691 w 397"/>
              <a:gd name="T17" fmla="*/ 6554398 h 228"/>
              <a:gd name="T18" fmla="*/ 28494026 w 397"/>
              <a:gd name="T19" fmla="*/ 28839639 h 228"/>
              <a:gd name="T20" fmla="*/ 28494026 w 397"/>
              <a:gd name="T21" fmla="*/ 28839639 h 228"/>
              <a:gd name="T22" fmla="*/ 25644803 w 397"/>
              <a:gd name="T23" fmla="*/ 29757103 h 228"/>
              <a:gd name="T24" fmla="*/ 25644803 w 397"/>
              <a:gd name="T25" fmla="*/ 29757103 h 228"/>
              <a:gd name="T26" fmla="*/ 25644803 w 397"/>
              <a:gd name="T27" fmla="*/ 29757103 h 228"/>
              <a:gd name="T28" fmla="*/ 22924780 w 397"/>
              <a:gd name="T29" fmla="*/ 28839639 h 228"/>
              <a:gd name="T30" fmla="*/ 22924780 w 397"/>
              <a:gd name="T31" fmla="*/ 28839639 h 228"/>
              <a:gd name="T32" fmla="*/ 906554 w 397"/>
              <a:gd name="T33" fmla="*/ 6554398 h 228"/>
              <a:gd name="T34" fmla="*/ 906554 w 397"/>
              <a:gd name="T35" fmla="*/ 6554398 h 228"/>
              <a:gd name="T36" fmla="*/ 0 w 397"/>
              <a:gd name="T37" fmla="*/ 3801645 h 228"/>
              <a:gd name="T38" fmla="*/ 3756137 w 397"/>
              <a:gd name="T39" fmla="*/ 0 h 228"/>
              <a:gd name="T40" fmla="*/ 6475800 w 397"/>
              <a:gd name="T41" fmla="*/ 1966355 h 228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397" h="228">
                <a:moveTo>
                  <a:pt x="50" y="15"/>
                </a:moveTo>
                <a:lnTo>
                  <a:pt x="50" y="15"/>
                </a:lnTo>
                <a:cubicBezTo>
                  <a:pt x="198" y="163"/>
                  <a:pt x="198" y="163"/>
                  <a:pt x="198" y="163"/>
                </a:cubicBezTo>
                <a:cubicBezTo>
                  <a:pt x="347" y="8"/>
                  <a:pt x="347" y="8"/>
                  <a:pt x="347" y="8"/>
                </a:cubicBezTo>
                <a:cubicBezTo>
                  <a:pt x="354" y="8"/>
                  <a:pt x="361" y="0"/>
                  <a:pt x="368" y="0"/>
                </a:cubicBezTo>
                <a:cubicBezTo>
                  <a:pt x="382" y="0"/>
                  <a:pt x="396" y="15"/>
                  <a:pt x="396" y="29"/>
                </a:cubicBezTo>
                <a:cubicBezTo>
                  <a:pt x="396" y="36"/>
                  <a:pt x="396" y="43"/>
                  <a:pt x="389" y="50"/>
                </a:cubicBezTo>
                <a:cubicBezTo>
                  <a:pt x="220" y="220"/>
                  <a:pt x="220" y="220"/>
                  <a:pt x="220" y="220"/>
                </a:cubicBezTo>
                <a:cubicBezTo>
                  <a:pt x="212" y="227"/>
                  <a:pt x="205" y="227"/>
                  <a:pt x="198" y="227"/>
                </a:cubicBezTo>
                <a:cubicBezTo>
                  <a:pt x="191" y="227"/>
                  <a:pt x="184" y="227"/>
                  <a:pt x="177" y="220"/>
                </a:cubicBezTo>
                <a:cubicBezTo>
                  <a:pt x="7" y="50"/>
                  <a:pt x="7" y="50"/>
                  <a:pt x="7" y="50"/>
                </a:cubicBezTo>
                <a:cubicBezTo>
                  <a:pt x="0" y="43"/>
                  <a:pt x="0" y="36"/>
                  <a:pt x="0" y="29"/>
                </a:cubicBezTo>
                <a:cubicBezTo>
                  <a:pt x="0" y="15"/>
                  <a:pt x="15" y="0"/>
                  <a:pt x="29" y="0"/>
                </a:cubicBezTo>
                <a:cubicBezTo>
                  <a:pt x="36" y="0"/>
                  <a:pt x="43" y="8"/>
                  <a:pt x="50" y="15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E391B178-C5CC-462C-AD92-E07DA89898D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483448" y="-6350"/>
            <a:ext cx="3708552" cy="244394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/>
            </a:lvl1pPr>
          </a:lstStyle>
          <a:p>
            <a:r>
              <a:rPr lang="en-BE" dirty="0"/>
              <a:t>Person’s photo</a:t>
            </a:r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72708F9D-319E-4649-A9FB-9F90A97C4B6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72997" y="3172764"/>
            <a:ext cx="5719003" cy="367840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/>
            </a:lvl1pPr>
          </a:lstStyle>
          <a:p>
            <a:endParaRPr lang="en-BE"/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331A6874-1D55-4AAB-B356-40479FD48F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67302" y="2450785"/>
            <a:ext cx="4905992" cy="715143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/>
            </a:lvl1pPr>
            <a:lvl2pPr marL="45720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91440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137160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182880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BE" dirty="0"/>
              <a:t>Name, Function, Company</a:t>
            </a:r>
            <a:endParaRPr lang="en-US" dirty="0"/>
          </a:p>
        </p:txBody>
      </p:sp>
      <p:sp>
        <p:nvSpPr>
          <p:cNvPr id="20" name="Picture Placeholder 11">
            <a:extLst>
              <a:ext uri="{FF2B5EF4-FFF2-40B4-BE49-F238E27FC236}">
                <a16:creationId xmlns:a16="http://schemas.microsoft.com/office/drawing/2014/main" id="{E130D184-1BFA-48A1-A4BD-5F0567C9428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467302" y="1250632"/>
            <a:ext cx="1805161" cy="103109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/>
            </a:lvl1pPr>
          </a:lstStyle>
          <a:p>
            <a:r>
              <a:rPr lang="en-BE" dirty="0"/>
              <a:t>Logo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7AACE41-154C-4A35-A0F9-E4E7CEA76A15}"/>
              </a:ext>
            </a:extLst>
          </p:cNvPr>
          <p:cNvSpPr txBox="1"/>
          <p:nvPr userDrawn="1"/>
        </p:nvSpPr>
        <p:spPr>
          <a:xfrm>
            <a:off x="1142410" y="6436860"/>
            <a:ext cx="2711743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www.</a:t>
            </a:r>
            <a:r>
              <a:rPr lang="en-BE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worldradioalliance</a:t>
            </a:r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.com</a:t>
            </a:r>
            <a:endParaRPr lang="en-BE" sz="900" spc="2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E85C946-0A94-43D8-AF50-2D987EB40F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405749"/>
            <a:ext cx="724191" cy="29305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EC915DA-3087-4A03-9876-8BE8D22B3BC7}"/>
              </a:ext>
            </a:extLst>
          </p:cNvPr>
          <p:cNvGrpSpPr/>
          <p:nvPr userDrawn="1"/>
        </p:nvGrpSpPr>
        <p:grpSpPr>
          <a:xfrm>
            <a:off x="832539" y="190308"/>
            <a:ext cx="1172186" cy="863269"/>
            <a:chOff x="1685979" y="1313874"/>
            <a:chExt cx="506578" cy="373075"/>
          </a:xfrm>
          <a:solidFill>
            <a:schemeClr val="bg1">
              <a:lumMod val="95000"/>
            </a:schemeClr>
          </a:solidFill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94DD450A-6119-47F9-B5D4-00D6E9E7B289}"/>
                </a:ext>
              </a:extLst>
            </p:cNvPr>
            <p:cNvSpPr/>
            <p:nvPr userDrawn="1"/>
          </p:nvSpPr>
          <p:spPr>
            <a:xfrm>
              <a:off x="1685979" y="1313874"/>
              <a:ext cx="241402" cy="373075"/>
            </a:xfrm>
            <a:custGeom>
              <a:avLst/>
              <a:gdLst/>
              <a:ahLst/>
              <a:cxnLst/>
              <a:rect l="l" t="t" r="r" b="b"/>
              <a:pathLst>
                <a:path w="241402" h="373075">
                  <a:moveTo>
                    <a:pt x="99670" y="0"/>
                  </a:moveTo>
                  <a:lnTo>
                    <a:pt x="227686" y="0"/>
                  </a:lnTo>
                  <a:lnTo>
                    <a:pt x="181966" y="154534"/>
                  </a:lnTo>
                  <a:cubicBezTo>
                    <a:pt x="200863" y="163678"/>
                    <a:pt x="215494" y="176937"/>
                    <a:pt x="225857" y="194310"/>
                  </a:cubicBezTo>
                  <a:cubicBezTo>
                    <a:pt x="236220" y="211684"/>
                    <a:pt x="241402" y="232258"/>
                    <a:pt x="241402" y="256032"/>
                  </a:cubicBezTo>
                  <a:cubicBezTo>
                    <a:pt x="241402" y="291389"/>
                    <a:pt x="230124" y="319735"/>
                    <a:pt x="207569" y="341071"/>
                  </a:cubicBezTo>
                  <a:cubicBezTo>
                    <a:pt x="185014" y="362408"/>
                    <a:pt x="156058" y="373075"/>
                    <a:pt x="120701" y="373075"/>
                  </a:cubicBezTo>
                  <a:cubicBezTo>
                    <a:pt x="85344" y="373075"/>
                    <a:pt x="56388" y="362408"/>
                    <a:pt x="33833" y="341071"/>
                  </a:cubicBezTo>
                  <a:cubicBezTo>
                    <a:pt x="11278" y="319735"/>
                    <a:pt x="0" y="291389"/>
                    <a:pt x="0" y="256032"/>
                  </a:cubicBezTo>
                  <a:cubicBezTo>
                    <a:pt x="0" y="240183"/>
                    <a:pt x="2134" y="224333"/>
                    <a:pt x="6401" y="208483"/>
                  </a:cubicBezTo>
                  <a:cubicBezTo>
                    <a:pt x="10668" y="192634"/>
                    <a:pt x="20422" y="168555"/>
                    <a:pt x="35662" y="136246"/>
                  </a:cubicBezTo>
                  <a:lnTo>
                    <a:pt x="9967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BE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2057C2AF-3592-4511-9555-45AF3E8D9212}"/>
                </a:ext>
              </a:extLst>
            </p:cNvPr>
            <p:cNvSpPr/>
            <p:nvPr userDrawn="1"/>
          </p:nvSpPr>
          <p:spPr>
            <a:xfrm>
              <a:off x="1951155" y="1313874"/>
              <a:ext cx="241402" cy="373075"/>
            </a:xfrm>
            <a:custGeom>
              <a:avLst/>
              <a:gdLst/>
              <a:ahLst/>
              <a:cxnLst/>
              <a:rect l="l" t="t" r="r" b="b"/>
              <a:pathLst>
                <a:path w="241402" h="373075">
                  <a:moveTo>
                    <a:pt x="99670" y="0"/>
                  </a:moveTo>
                  <a:lnTo>
                    <a:pt x="227686" y="0"/>
                  </a:lnTo>
                  <a:lnTo>
                    <a:pt x="181966" y="154534"/>
                  </a:lnTo>
                  <a:cubicBezTo>
                    <a:pt x="200863" y="163678"/>
                    <a:pt x="215494" y="176937"/>
                    <a:pt x="225857" y="194310"/>
                  </a:cubicBezTo>
                  <a:cubicBezTo>
                    <a:pt x="236220" y="211684"/>
                    <a:pt x="241402" y="232258"/>
                    <a:pt x="241402" y="256032"/>
                  </a:cubicBezTo>
                  <a:cubicBezTo>
                    <a:pt x="241402" y="291389"/>
                    <a:pt x="230124" y="319735"/>
                    <a:pt x="207569" y="341071"/>
                  </a:cubicBezTo>
                  <a:cubicBezTo>
                    <a:pt x="185014" y="362408"/>
                    <a:pt x="156058" y="373075"/>
                    <a:pt x="120701" y="373075"/>
                  </a:cubicBezTo>
                  <a:cubicBezTo>
                    <a:pt x="85344" y="373075"/>
                    <a:pt x="56388" y="362408"/>
                    <a:pt x="33833" y="341071"/>
                  </a:cubicBezTo>
                  <a:cubicBezTo>
                    <a:pt x="11278" y="319735"/>
                    <a:pt x="0" y="291389"/>
                    <a:pt x="0" y="256032"/>
                  </a:cubicBezTo>
                  <a:cubicBezTo>
                    <a:pt x="0" y="240183"/>
                    <a:pt x="2134" y="224333"/>
                    <a:pt x="6401" y="208483"/>
                  </a:cubicBezTo>
                  <a:cubicBezTo>
                    <a:pt x="10668" y="192634"/>
                    <a:pt x="20422" y="168555"/>
                    <a:pt x="35662" y="136246"/>
                  </a:cubicBezTo>
                  <a:lnTo>
                    <a:pt x="9967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BE"/>
            </a:p>
          </p:txBody>
        </p:sp>
      </p:grp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D4FDBDA3-5559-44D8-B286-85D664A344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2411" y="611448"/>
            <a:ext cx="5121656" cy="563510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/>
            </a:lvl1pPr>
            <a:lvl2pPr marL="45720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91440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137160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182880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BE" dirty="0"/>
              <a:t>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4747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D1F28FF-1DD2-4208-804F-9E44F439E6FE}"/>
              </a:ext>
            </a:extLst>
          </p:cNvPr>
          <p:cNvSpPr/>
          <p:nvPr userDrawn="1"/>
        </p:nvSpPr>
        <p:spPr>
          <a:xfrm>
            <a:off x="636856" y="0"/>
            <a:ext cx="7846592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D8E9E4D-8EED-58B9-42A9-7A2C6C62245D}"/>
              </a:ext>
            </a:extLst>
          </p:cNvPr>
          <p:cNvGrpSpPr/>
          <p:nvPr userDrawn="1"/>
        </p:nvGrpSpPr>
        <p:grpSpPr>
          <a:xfrm>
            <a:off x="11373293" y="6129670"/>
            <a:ext cx="818707" cy="728330"/>
            <a:chOff x="11373293" y="6129670"/>
            <a:chExt cx="818707" cy="72833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5D423F1-06AD-4212-9C89-2AB65B182643}"/>
                </a:ext>
              </a:extLst>
            </p:cNvPr>
            <p:cNvSpPr/>
            <p:nvPr userDrawn="1"/>
          </p:nvSpPr>
          <p:spPr>
            <a:xfrm>
              <a:off x="11373293" y="6129670"/>
              <a:ext cx="818707" cy="72833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5" name="Freeform 8">
              <a:extLst>
                <a:ext uri="{FF2B5EF4-FFF2-40B4-BE49-F238E27FC236}">
                  <a16:creationId xmlns:a16="http://schemas.microsoft.com/office/drawing/2014/main" id="{2E057515-79F4-408E-9FF6-0F653638FA3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 rot="16200000">
              <a:off x="11682519" y="6430788"/>
              <a:ext cx="218241" cy="126095"/>
            </a:xfrm>
            <a:custGeom>
              <a:avLst/>
              <a:gdLst>
                <a:gd name="T0" fmla="*/ 6475800 w 397"/>
                <a:gd name="T1" fmla="*/ 1966355 h 228"/>
                <a:gd name="T2" fmla="*/ 6475800 w 397"/>
                <a:gd name="T3" fmla="*/ 1966355 h 228"/>
                <a:gd name="T4" fmla="*/ 25644803 w 397"/>
                <a:gd name="T5" fmla="*/ 21367416 h 228"/>
                <a:gd name="T6" fmla="*/ 44943005 w 397"/>
                <a:gd name="T7" fmla="*/ 1048530 h 228"/>
                <a:gd name="T8" fmla="*/ 44943005 w 397"/>
                <a:gd name="T9" fmla="*/ 1048530 h 228"/>
                <a:gd name="T10" fmla="*/ 47662668 w 397"/>
                <a:gd name="T11" fmla="*/ 0 h 228"/>
                <a:gd name="T12" fmla="*/ 51289246 w 397"/>
                <a:gd name="T13" fmla="*/ 3801645 h 228"/>
                <a:gd name="T14" fmla="*/ 50382691 w 397"/>
                <a:gd name="T15" fmla="*/ 6554398 h 228"/>
                <a:gd name="T16" fmla="*/ 50382691 w 397"/>
                <a:gd name="T17" fmla="*/ 6554398 h 228"/>
                <a:gd name="T18" fmla="*/ 28494026 w 397"/>
                <a:gd name="T19" fmla="*/ 28839639 h 228"/>
                <a:gd name="T20" fmla="*/ 28494026 w 397"/>
                <a:gd name="T21" fmla="*/ 28839639 h 228"/>
                <a:gd name="T22" fmla="*/ 25644803 w 397"/>
                <a:gd name="T23" fmla="*/ 29757103 h 228"/>
                <a:gd name="T24" fmla="*/ 25644803 w 397"/>
                <a:gd name="T25" fmla="*/ 29757103 h 228"/>
                <a:gd name="T26" fmla="*/ 25644803 w 397"/>
                <a:gd name="T27" fmla="*/ 29757103 h 228"/>
                <a:gd name="T28" fmla="*/ 22924780 w 397"/>
                <a:gd name="T29" fmla="*/ 28839639 h 228"/>
                <a:gd name="T30" fmla="*/ 22924780 w 397"/>
                <a:gd name="T31" fmla="*/ 28839639 h 228"/>
                <a:gd name="T32" fmla="*/ 906554 w 397"/>
                <a:gd name="T33" fmla="*/ 6554398 h 228"/>
                <a:gd name="T34" fmla="*/ 906554 w 397"/>
                <a:gd name="T35" fmla="*/ 6554398 h 228"/>
                <a:gd name="T36" fmla="*/ 0 w 397"/>
                <a:gd name="T37" fmla="*/ 3801645 h 228"/>
                <a:gd name="T38" fmla="*/ 3756137 w 397"/>
                <a:gd name="T39" fmla="*/ 0 h 228"/>
                <a:gd name="T40" fmla="*/ 6475800 w 397"/>
                <a:gd name="T41" fmla="*/ 1966355 h 22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397" h="228">
                  <a:moveTo>
                    <a:pt x="50" y="15"/>
                  </a:moveTo>
                  <a:lnTo>
                    <a:pt x="50" y="15"/>
                  </a:lnTo>
                  <a:cubicBezTo>
                    <a:pt x="198" y="163"/>
                    <a:pt x="198" y="163"/>
                    <a:pt x="198" y="163"/>
                  </a:cubicBezTo>
                  <a:cubicBezTo>
                    <a:pt x="347" y="8"/>
                    <a:pt x="347" y="8"/>
                    <a:pt x="347" y="8"/>
                  </a:cubicBezTo>
                  <a:cubicBezTo>
                    <a:pt x="354" y="8"/>
                    <a:pt x="361" y="0"/>
                    <a:pt x="368" y="0"/>
                  </a:cubicBezTo>
                  <a:cubicBezTo>
                    <a:pt x="382" y="0"/>
                    <a:pt x="396" y="15"/>
                    <a:pt x="396" y="29"/>
                  </a:cubicBezTo>
                  <a:cubicBezTo>
                    <a:pt x="396" y="36"/>
                    <a:pt x="396" y="43"/>
                    <a:pt x="389" y="50"/>
                  </a:cubicBezTo>
                  <a:cubicBezTo>
                    <a:pt x="220" y="220"/>
                    <a:pt x="220" y="220"/>
                    <a:pt x="220" y="220"/>
                  </a:cubicBezTo>
                  <a:cubicBezTo>
                    <a:pt x="212" y="227"/>
                    <a:pt x="205" y="227"/>
                    <a:pt x="198" y="227"/>
                  </a:cubicBezTo>
                  <a:cubicBezTo>
                    <a:pt x="191" y="227"/>
                    <a:pt x="184" y="227"/>
                    <a:pt x="177" y="220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0" y="43"/>
                    <a:pt x="0" y="36"/>
                    <a:pt x="0" y="29"/>
                  </a:cubicBezTo>
                  <a:cubicBezTo>
                    <a:pt x="0" y="15"/>
                    <a:pt x="15" y="0"/>
                    <a:pt x="29" y="0"/>
                  </a:cubicBezTo>
                  <a:cubicBezTo>
                    <a:pt x="36" y="0"/>
                    <a:pt x="43" y="8"/>
                    <a:pt x="50" y="1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E391B178-C5CC-462C-AD92-E07DA89898D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483448" y="-6350"/>
            <a:ext cx="3708552" cy="370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/>
            </a:lvl1pPr>
          </a:lstStyle>
          <a:p>
            <a:r>
              <a:rPr lang="en-BE" dirty="0"/>
              <a:t>Person’s photo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331A6874-1D55-4AAB-B356-40479FD48F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83448" y="3869150"/>
            <a:ext cx="3708552" cy="7151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/>
            </a:lvl1pPr>
            <a:lvl2pPr marL="45720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91440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137160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182880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BE" dirty="0"/>
              <a:t>Name</a:t>
            </a:r>
            <a:br>
              <a:rPr lang="en-BE" dirty="0"/>
            </a:br>
            <a:r>
              <a:rPr lang="en-BE" dirty="0"/>
              <a:t>Function, Company</a:t>
            </a:r>
            <a:endParaRPr lang="en-US" dirty="0"/>
          </a:p>
        </p:txBody>
      </p:sp>
      <p:sp>
        <p:nvSpPr>
          <p:cNvPr id="20" name="Picture Placeholder 11">
            <a:extLst>
              <a:ext uri="{FF2B5EF4-FFF2-40B4-BE49-F238E27FC236}">
                <a16:creationId xmlns:a16="http://schemas.microsoft.com/office/drawing/2014/main" id="{E130D184-1BFA-48A1-A4BD-5F0567C9428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435143" y="4751793"/>
            <a:ext cx="1805161" cy="103109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/>
            </a:lvl1pPr>
          </a:lstStyle>
          <a:p>
            <a:r>
              <a:rPr lang="en-BE" dirty="0"/>
              <a:t>Logo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7AACE41-154C-4A35-A0F9-E4E7CEA76A15}"/>
              </a:ext>
            </a:extLst>
          </p:cNvPr>
          <p:cNvSpPr txBox="1"/>
          <p:nvPr userDrawn="1"/>
        </p:nvSpPr>
        <p:spPr>
          <a:xfrm>
            <a:off x="1142410" y="6436860"/>
            <a:ext cx="2711743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www.</a:t>
            </a:r>
            <a:r>
              <a:rPr lang="en-BE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worldradioalliance</a:t>
            </a:r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.com</a:t>
            </a:r>
            <a:endParaRPr lang="en-BE" sz="900" spc="2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E85C946-0A94-43D8-AF50-2D987EB40F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860" y="6405749"/>
            <a:ext cx="724191" cy="29305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EC915DA-3087-4A03-9876-8BE8D22B3BC7}"/>
              </a:ext>
            </a:extLst>
          </p:cNvPr>
          <p:cNvGrpSpPr/>
          <p:nvPr userDrawn="1"/>
        </p:nvGrpSpPr>
        <p:grpSpPr>
          <a:xfrm>
            <a:off x="832539" y="190308"/>
            <a:ext cx="1172186" cy="863269"/>
            <a:chOff x="1685979" y="1313874"/>
            <a:chExt cx="506578" cy="373075"/>
          </a:xfrm>
          <a:solidFill>
            <a:schemeClr val="bg1">
              <a:lumMod val="95000"/>
            </a:schemeClr>
          </a:solidFill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94DD450A-6119-47F9-B5D4-00D6E9E7B289}"/>
                </a:ext>
              </a:extLst>
            </p:cNvPr>
            <p:cNvSpPr/>
            <p:nvPr userDrawn="1"/>
          </p:nvSpPr>
          <p:spPr>
            <a:xfrm>
              <a:off x="1685979" y="1313874"/>
              <a:ext cx="241402" cy="373075"/>
            </a:xfrm>
            <a:custGeom>
              <a:avLst/>
              <a:gdLst/>
              <a:ahLst/>
              <a:cxnLst/>
              <a:rect l="l" t="t" r="r" b="b"/>
              <a:pathLst>
                <a:path w="241402" h="373075">
                  <a:moveTo>
                    <a:pt x="99670" y="0"/>
                  </a:moveTo>
                  <a:lnTo>
                    <a:pt x="227686" y="0"/>
                  </a:lnTo>
                  <a:lnTo>
                    <a:pt x="181966" y="154534"/>
                  </a:lnTo>
                  <a:cubicBezTo>
                    <a:pt x="200863" y="163678"/>
                    <a:pt x="215494" y="176937"/>
                    <a:pt x="225857" y="194310"/>
                  </a:cubicBezTo>
                  <a:cubicBezTo>
                    <a:pt x="236220" y="211684"/>
                    <a:pt x="241402" y="232258"/>
                    <a:pt x="241402" y="256032"/>
                  </a:cubicBezTo>
                  <a:cubicBezTo>
                    <a:pt x="241402" y="291389"/>
                    <a:pt x="230124" y="319735"/>
                    <a:pt x="207569" y="341071"/>
                  </a:cubicBezTo>
                  <a:cubicBezTo>
                    <a:pt x="185014" y="362408"/>
                    <a:pt x="156058" y="373075"/>
                    <a:pt x="120701" y="373075"/>
                  </a:cubicBezTo>
                  <a:cubicBezTo>
                    <a:pt x="85344" y="373075"/>
                    <a:pt x="56388" y="362408"/>
                    <a:pt x="33833" y="341071"/>
                  </a:cubicBezTo>
                  <a:cubicBezTo>
                    <a:pt x="11278" y="319735"/>
                    <a:pt x="0" y="291389"/>
                    <a:pt x="0" y="256032"/>
                  </a:cubicBezTo>
                  <a:cubicBezTo>
                    <a:pt x="0" y="240183"/>
                    <a:pt x="2134" y="224333"/>
                    <a:pt x="6401" y="208483"/>
                  </a:cubicBezTo>
                  <a:cubicBezTo>
                    <a:pt x="10668" y="192634"/>
                    <a:pt x="20422" y="168555"/>
                    <a:pt x="35662" y="136246"/>
                  </a:cubicBezTo>
                  <a:lnTo>
                    <a:pt x="9967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BE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2057C2AF-3592-4511-9555-45AF3E8D9212}"/>
                </a:ext>
              </a:extLst>
            </p:cNvPr>
            <p:cNvSpPr/>
            <p:nvPr userDrawn="1"/>
          </p:nvSpPr>
          <p:spPr>
            <a:xfrm>
              <a:off x="1951155" y="1313874"/>
              <a:ext cx="241402" cy="373075"/>
            </a:xfrm>
            <a:custGeom>
              <a:avLst/>
              <a:gdLst/>
              <a:ahLst/>
              <a:cxnLst/>
              <a:rect l="l" t="t" r="r" b="b"/>
              <a:pathLst>
                <a:path w="241402" h="373075">
                  <a:moveTo>
                    <a:pt x="99670" y="0"/>
                  </a:moveTo>
                  <a:lnTo>
                    <a:pt x="227686" y="0"/>
                  </a:lnTo>
                  <a:lnTo>
                    <a:pt x="181966" y="154534"/>
                  </a:lnTo>
                  <a:cubicBezTo>
                    <a:pt x="200863" y="163678"/>
                    <a:pt x="215494" y="176937"/>
                    <a:pt x="225857" y="194310"/>
                  </a:cubicBezTo>
                  <a:cubicBezTo>
                    <a:pt x="236220" y="211684"/>
                    <a:pt x="241402" y="232258"/>
                    <a:pt x="241402" y="256032"/>
                  </a:cubicBezTo>
                  <a:cubicBezTo>
                    <a:pt x="241402" y="291389"/>
                    <a:pt x="230124" y="319735"/>
                    <a:pt x="207569" y="341071"/>
                  </a:cubicBezTo>
                  <a:cubicBezTo>
                    <a:pt x="185014" y="362408"/>
                    <a:pt x="156058" y="373075"/>
                    <a:pt x="120701" y="373075"/>
                  </a:cubicBezTo>
                  <a:cubicBezTo>
                    <a:pt x="85344" y="373075"/>
                    <a:pt x="56388" y="362408"/>
                    <a:pt x="33833" y="341071"/>
                  </a:cubicBezTo>
                  <a:cubicBezTo>
                    <a:pt x="11278" y="319735"/>
                    <a:pt x="0" y="291389"/>
                    <a:pt x="0" y="256032"/>
                  </a:cubicBezTo>
                  <a:cubicBezTo>
                    <a:pt x="0" y="240183"/>
                    <a:pt x="2134" y="224333"/>
                    <a:pt x="6401" y="208483"/>
                  </a:cubicBezTo>
                  <a:cubicBezTo>
                    <a:pt x="10668" y="192634"/>
                    <a:pt x="20422" y="168555"/>
                    <a:pt x="35662" y="136246"/>
                  </a:cubicBezTo>
                  <a:lnTo>
                    <a:pt x="9967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BE"/>
            </a:p>
          </p:txBody>
        </p:sp>
      </p:grp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D4FDBDA3-5559-44D8-B286-85D664A344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2411" y="611448"/>
            <a:ext cx="6834640" cy="563510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/>
            </a:lvl1pPr>
            <a:lvl2pPr marL="45720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91440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137160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182880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BE" dirty="0"/>
              <a:t>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0633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6744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38.xml"/><Relationship Id="rId5" Type="http://schemas.openxmlformats.org/officeDocument/2006/relationships/chart" Target="../charts/chart37.xml"/><Relationship Id="rId4" Type="http://schemas.openxmlformats.org/officeDocument/2006/relationships/image" Target="../media/image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chart" Target="../charts/chart39.xml"/><Relationship Id="rId4" Type="http://schemas.openxmlformats.org/officeDocument/2006/relationships/image" Target="../media/image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image" Target="../media/image56.jpg"/><Relationship Id="rId7" Type="http://schemas.openxmlformats.org/officeDocument/2006/relationships/image" Target="../media/image1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eg"/><Relationship Id="rId5" Type="http://schemas.openxmlformats.org/officeDocument/2006/relationships/image" Target="../media/image58.jpg"/><Relationship Id="rId4" Type="http://schemas.openxmlformats.org/officeDocument/2006/relationships/image" Target="../media/image57.jpg"/><Relationship Id="rId9" Type="http://schemas.openxmlformats.org/officeDocument/2006/relationships/image" Target="../media/image6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13" Type="http://schemas.openxmlformats.org/officeDocument/2006/relationships/image" Target="../media/image13.jpg"/><Relationship Id="rId18" Type="http://schemas.openxmlformats.org/officeDocument/2006/relationships/image" Target="../media/image18.jpg"/><Relationship Id="rId3" Type="http://schemas.openxmlformats.org/officeDocument/2006/relationships/image" Target="../media/image5.jpg"/><Relationship Id="rId21" Type="http://schemas.openxmlformats.org/officeDocument/2006/relationships/image" Target="../media/image21.png"/><Relationship Id="rId7" Type="http://schemas.openxmlformats.org/officeDocument/2006/relationships/image" Target="../media/image7.jpg"/><Relationship Id="rId12" Type="http://schemas.openxmlformats.org/officeDocument/2006/relationships/image" Target="../media/image12.jpg"/><Relationship Id="rId17" Type="http://schemas.openxmlformats.org/officeDocument/2006/relationships/image" Target="../media/image17.jpg"/><Relationship Id="rId25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jpg"/><Relationship Id="rId20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11" Type="http://schemas.openxmlformats.org/officeDocument/2006/relationships/image" Target="../media/image11.jpg"/><Relationship Id="rId24" Type="http://schemas.openxmlformats.org/officeDocument/2006/relationships/image" Target="../media/image24.jpg"/><Relationship Id="rId5" Type="http://schemas.openxmlformats.org/officeDocument/2006/relationships/image" Target="../media/image4.emf"/><Relationship Id="rId15" Type="http://schemas.openxmlformats.org/officeDocument/2006/relationships/image" Target="../media/image15.jpg"/><Relationship Id="rId23" Type="http://schemas.openxmlformats.org/officeDocument/2006/relationships/image" Target="../media/image23.png"/><Relationship Id="rId10" Type="http://schemas.openxmlformats.org/officeDocument/2006/relationships/image" Target="../media/image10.jpg"/><Relationship Id="rId19" Type="http://schemas.openxmlformats.org/officeDocument/2006/relationships/image" Target="../media/image19.jpg"/><Relationship Id="rId4" Type="http://schemas.openxmlformats.org/officeDocument/2006/relationships/image" Target="../media/image1.png"/><Relationship Id="rId9" Type="http://schemas.openxmlformats.org/officeDocument/2006/relationships/image" Target="../media/image9.jpg"/><Relationship Id="rId14" Type="http://schemas.openxmlformats.org/officeDocument/2006/relationships/image" Target="../media/image14.jpg"/><Relationship Id="rId22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svg"/><Relationship Id="rId3" Type="http://schemas.openxmlformats.org/officeDocument/2006/relationships/image" Target="../media/image26.jpg"/><Relationship Id="rId7" Type="http://schemas.openxmlformats.org/officeDocument/2006/relationships/image" Target="../media/image28.jpg"/><Relationship Id="rId12" Type="http://schemas.openxmlformats.org/officeDocument/2006/relationships/image" Target="../media/image33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11" Type="http://schemas.openxmlformats.org/officeDocument/2006/relationships/image" Target="../media/image32.svg"/><Relationship Id="rId5" Type="http://schemas.openxmlformats.org/officeDocument/2006/relationships/image" Target="../media/image1.png"/><Relationship Id="rId10" Type="http://schemas.openxmlformats.org/officeDocument/2006/relationships/image" Target="../media/image31.png"/><Relationship Id="rId4" Type="http://schemas.openxmlformats.org/officeDocument/2006/relationships/image" Target="../media/image27.jpg"/><Relationship Id="rId9" Type="http://schemas.openxmlformats.org/officeDocument/2006/relationships/image" Target="../media/image3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chart" Target="../charts/chart5.xml"/><Relationship Id="rId18" Type="http://schemas.openxmlformats.org/officeDocument/2006/relationships/image" Target="../media/image42.png"/><Relationship Id="rId3" Type="http://schemas.openxmlformats.org/officeDocument/2006/relationships/image" Target="../media/image1.png"/><Relationship Id="rId21" Type="http://schemas.openxmlformats.org/officeDocument/2006/relationships/chart" Target="../charts/chart9.xml"/><Relationship Id="rId7" Type="http://schemas.openxmlformats.org/officeDocument/2006/relationships/chart" Target="../charts/chart2.xml"/><Relationship Id="rId12" Type="http://schemas.openxmlformats.org/officeDocument/2006/relationships/image" Target="../media/image39.png"/><Relationship Id="rId17" Type="http://schemas.openxmlformats.org/officeDocument/2006/relationships/chart" Target="../charts/chart7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1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chart" Target="../charts/chart4.xml"/><Relationship Id="rId5" Type="http://schemas.openxmlformats.org/officeDocument/2006/relationships/chart" Target="../charts/chart1.xml"/><Relationship Id="rId15" Type="http://schemas.openxmlformats.org/officeDocument/2006/relationships/chart" Target="../charts/chart6.xml"/><Relationship Id="rId23" Type="http://schemas.openxmlformats.org/officeDocument/2006/relationships/image" Target="../media/image45.png"/><Relationship Id="rId10" Type="http://schemas.openxmlformats.org/officeDocument/2006/relationships/image" Target="../media/image38.png"/><Relationship Id="rId19" Type="http://schemas.openxmlformats.org/officeDocument/2006/relationships/chart" Target="../charts/chart8.xml"/><Relationship Id="rId4" Type="http://schemas.openxmlformats.org/officeDocument/2006/relationships/image" Target="../media/image4.emf"/><Relationship Id="rId9" Type="http://schemas.openxmlformats.org/officeDocument/2006/relationships/chart" Target="../charts/chart3.xml"/><Relationship Id="rId14" Type="http://schemas.openxmlformats.org/officeDocument/2006/relationships/image" Target="../media/image40.png"/><Relationship Id="rId22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2.xml"/><Relationship Id="rId13" Type="http://schemas.openxmlformats.org/officeDocument/2006/relationships/chart" Target="../charts/chart17.xml"/><Relationship Id="rId18" Type="http://schemas.openxmlformats.org/officeDocument/2006/relationships/image" Target="../media/image43.png"/><Relationship Id="rId3" Type="http://schemas.openxmlformats.org/officeDocument/2006/relationships/chart" Target="../charts/chart10.xml"/><Relationship Id="rId21" Type="http://schemas.openxmlformats.org/officeDocument/2006/relationships/chart" Target="../charts/chart21.xml"/><Relationship Id="rId7" Type="http://schemas.openxmlformats.org/officeDocument/2006/relationships/image" Target="../media/image36.png"/><Relationship Id="rId12" Type="http://schemas.openxmlformats.org/officeDocument/2006/relationships/chart" Target="../charts/chart16.xml"/><Relationship Id="rId17" Type="http://schemas.openxmlformats.org/officeDocument/2006/relationships/chart" Target="../charts/chart19.xm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9.pn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1.xml"/><Relationship Id="rId11" Type="http://schemas.openxmlformats.org/officeDocument/2006/relationships/chart" Target="../charts/chart15.xml"/><Relationship Id="rId5" Type="http://schemas.openxmlformats.org/officeDocument/2006/relationships/image" Target="../media/image4.emf"/><Relationship Id="rId15" Type="http://schemas.openxmlformats.org/officeDocument/2006/relationships/chart" Target="../charts/chart18.xml"/><Relationship Id="rId23" Type="http://schemas.openxmlformats.org/officeDocument/2006/relationships/image" Target="../media/image45.png"/><Relationship Id="rId10" Type="http://schemas.openxmlformats.org/officeDocument/2006/relationships/chart" Target="../charts/chart14.xml"/><Relationship Id="rId19" Type="http://schemas.openxmlformats.org/officeDocument/2006/relationships/chart" Target="../charts/chart20.xml"/><Relationship Id="rId4" Type="http://schemas.openxmlformats.org/officeDocument/2006/relationships/image" Target="../media/image1.png"/><Relationship Id="rId9" Type="http://schemas.openxmlformats.org/officeDocument/2006/relationships/chart" Target="../charts/chart13.xml"/><Relationship Id="rId14" Type="http://schemas.openxmlformats.org/officeDocument/2006/relationships/image" Target="../media/image38.png"/><Relationship Id="rId22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chart" Target="../charts/chart27.xml"/><Relationship Id="rId18" Type="http://schemas.openxmlformats.org/officeDocument/2006/relationships/image" Target="../media/image40.png"/><Relationship Id="rId26" Type="http://schemas.openxmlformats.org/officeDocument/2006/relationships/image" Target="../media/image43.png"/><Relationship Id="rId3" Type="http://schemas.openxmlformats.org/officeDocument/2006/relationships/chart" Target="../charts/chart22.xml"/><Relationship Id="rId21" Type="http://schemas.openxmlformats.org/officeDocument/2006/relationships/chart" Target="../charts/chart30.xml"/><Relationship Id="rId34" Type="http://schemas.openxmlformats.org/officeDocument/2006/relationships/image" Target="../media/image52.png"/><Relationship Id="rId7" Type="http://schemas.openxmlformats.org/officeDocument/2006/relationships/chart" Target="../charts/chart24.xml"/><Relationship Id="rId12" Type="http://schemas.openxmlformats.org/officeDocument/2006/relationships/image" Target="../media/image37.png"/><Relationship Id="rId17" Type="http://schemas.openxmlformats.org/officeDocument/2006/relationships/chart" Target="../charts/chart28.xml"/><Relationship Id="rId25" Type="http://schemas.openxmlformats.org/officeDocument/2006/relationships/chart" Target="../charts/chart32.xml"/><Relationship Id="rId33" Type="http://schemas.openxmlformats.org/officeDocument/2006/relationships/chart" Target="../charts/chart36.xml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.emf"/><Relationship Id="rId20" Type="http://schemas.openxmlformats.org/officeDocument/2006/relationships/image" Target="../media/image41.png"/><Relationship Id="rId29" Type="http://schemas.openxmlformats.org/officeDocument/2006/relationships/chart" Target="../charts/chart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11" Type="http://schemas.openxmlformats.org/officeDocument/2006/relationships/chart" Target="../charts/chart26.xml"/><Relationship Id="rId24" Type="http://schemas.openxmlformats.org/officeDocument/2006/relationships/image" Target="../media/image39.png"/><Relationship Id="rId32" Type="http://schemas.openxmlformats.org/officeDocument/2006/relationships/image" Target="../media/image51.png"/><Relationship Id="rId5" Type="http://schemas.openxmlformats.org/officeDocument/2006/relationships/chart" Target="../charts/chart23.xml"/><Relationship Id="rId15" Type="http://schemas.openxmlformats.org/officeDocument/2006/relationships/image" Target="../media/image1.png"/><Relationship Id="rId23" Type="http://schemas.openxmlformats.org/officeDocument/2006/relationships/chart" Target="../charts/chart31.xml"/><Relationship Id="rId28" Type="http://schemas.openxmlformats.org/officeDocument/2006/relationships/image" Target="../media/image38.png"/><Relationship Id="rId10" Type="http://schemas.openxmlformats.org/officeDocument/2006/relationships/image" Target="../media/image48.png"/><Relationship Id="rId19" Type="http://schemas.openxmlformats.org/officeDocument/2006/relationships/chart" Target="../charts/chart29.xml"/><Relationship Id="rId31" Type="http://schemas.openxmlformats.org/officeDocument/2006/relationships/chart" Target="../charts/chart35.xml"/><Relationship Id="rId4" Type="http://schemas.openxmlformats.org/officeDocument/2006/relationships/image" Target="../media/image42.png"/><Relationship Id="rId9" Type="http://schemas.openxmlformats.org/officeDocument/2006/relationships/chart" Target="../charts/chart25.xml"/><Relationship Id="rId14" Type="http://schemas.openxmlformats.org/officeDocument/2006/relationships/image" Target="../media/image49.png"/><Relationship Id="rId22" Type="http://schemas.openxmlformats.org/officeDocument/2006/relationships/image" Target="../media/image36.png"/><Relationship Id="rId27" Type="http://schemas.openxmlformats.org/officeDocument/2006/relationships/chart" Target="../charts/chart33.xml"/><Relationship Id="rId30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354A5FD6-B55A-B1E4-AF43-7DF72C2A48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" b="8356"/>
          <a:stretch/>
        </p:blipFill>
        <p:spPr>
          <a:xfrm>
            <a:off x="2808757" y="1364965"/>
            <a:ext cx="9378952" cy="54930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D150761-4FCA-4771-9540-1A27228570B8}"/>
              </a:ext>
            </a:extLst>
          </p:cNvPr>
          <p:cNvSpPr txBox="1"/>
          <p:nvPr/>
        </p:nvSpPr>
        <p:spPr>
          <a:xfrm rot="16200000">
            <a:off x="-678348" y="1578114"/>
            <a:ext cx="230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b="1" spc="200" dirty="0">
                <a:latin typeface="+mj-lt"/>
              </a:rPr>
              <a:t>February 202</a:t>
            </a:r>
            <a:r>
              <a:rPr lang="en-BE" sz="1200" b="1" spc="200" dirty="0">
                <a:latin typeface="+mj-lt"/>
              </a:rPr>
              <a:t>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95C0AFD-AA20-44C4-BEE8-44683C23C66D}"/>
              </a:ext>
            </a:extLst>
          </p:cNvPr>
          <p:cNvSpPr txBox="1"/>
          <p:nvPr/>
        </p:nvSpPr>
        <p:spPr>
          <a:xfrm>
            <a:off x="7070650" y="533055"/>
            <a:ext cx="33433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spc="200" dirty="0">
                <a:latin typeface="+mj-lt"/>
              </a:rPr>
              <a:t>www.</a:t>
            </a:r>
            <a:r>
              <a:rPr lang="en-BE" sz="1200" spc="200" dirty="0">
                <a:latin typeface="+mj-lt"/>
              </a:rPr>
              <a:t>worldradioalliance</a:t>
            </a:r>
            <a:r>
              <a:rPr lang="en-GB" sz="1200" spc="200" dirty="0">
                <a:latin typeface="+mj-lt"/>
              </a:rPr>
              <a:t>.com</a:t>
            </a:r>
            <a:endParaRPr lang="en-BE" sz="1200" spc="200" dirty="0">
              <a:latin typeface="+mj-lt"/>
            </a:endParaRPr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8C3DCE95-FEA6-4AF8-B863-9AD870A5C708}"/>
              </a:ext>
            </a:extLst>
          </p:cNvPr>
          <p:cNvCxnSpPr>
            <a:cxnSpLocks/>
          </p:cNvCxnSpPr>
          <p:nvPr/>
        </p:nvCxnSpPr>
        <p:spPr>
          <a:xfrm rot="16200000">
            <a:off x="11381208" y="-140298"/>
            <a:ext cx="0" cy="161300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TextBox 138">
            <a:extLst>
              <a:ext uri="{FF2B5EF4-FFF2-40B4-BE49-F238E27FC236}">
                <a16:creationId xmlns:a16="http://schemas.microsoft.com/office/drawing/2014/main" id="{15DD2516-C4E7-4338-8190-D3FA3FF2B79F}"/>
              </a:ext>
            </a:extLst>
          </p:cNvPr>
          <p:cNvSpPr txBox="1"/>
          <p:nvPr/>
        </p:nvSpPr>
        <p:spPr>
          <a:xfrm>
            <a:off x="329789" y="4328292"/>
            <a:ext cx="7766461" cy="166199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85000"/>
              </a:lnSpc>
            </a:pPr>
            <a:r>
              <a:rPr lang="fr-BE" sz="6000" spc="60" dirty="0">
                <a:solidFill>
                  <a:schemeClr val="accent1"/>
                </a:solidFill>
                <a:latin typeface="Montserrat Black" panose="00000A00000000000000" pitchFamily="50" charset="0"/>
              </a:rPr>
              <a:t>Radio</a:t>
            </a:r>
            <a:r>
              <a:rPr lang="en-BE" sz="6000" spc="60" dirty="0">
                <a:solidFill>
                  <a:srgbClr val="D55DD1"/>
                </a:solidFill>
                <a:latin typeface="Montserrat Black" panose="00000A00000000000000" pitchFamily="50" charset="0"/>
              </a:rPr>
              <a:t>,</a:t>
            </a:r>
            <a:endParaRPr lang="fr-BE" sz="6000" spc="60" dirty="0">
              <a:solidFill>
                <a:srgbClr val="D55DD1"/>
              </a:solidFill>
              <a:latin typeface="Montserrat Black" panose="00000A00000000000000" pitchFamily="50" charset="0"/>
            </a:endParaRPr>
          </a:p>
          <a:p>
            <a:pPr>
              <a:lnSpc>
                <a:spcPct val="85000"/>
              </a:lnSpc>
            </a:pPr>
            <a:r>
              <a:rPr lang="fr-BE" sz="6000" spc="60" dirty="0">
                <a:solidFill>
                  <a:srgbClr val="D55DD1"/>
                </a:solidFill>
                <a:latin typeface="Montserrat Black" panose="00000A00000000000000" pitchFamily="50" charset="0"/>
              </a:rPr>
              <a:t>the Audio Leader</a:t>
            </a:r>
          </a:p>
        </p:txBody>
      </p: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BC63345-AA2C-4A38-806C-4A5EC73B6E9D}"/>
              </a:ext>
            </a:extLst>
          </p:cNvPr>
          <p:cNvCxnSpPr>
            <a:cxnSpLocks/>
          </p:cNvCxnSpPr>
          <p:nvPr/>
        </p:nvCxnSpPr>
        <p:spPr>
          <a:xfrm rot="16200000" flipV="1">
            <a:off x="956930" y="5199321"/>
            <a:ext cx="0" cy="19138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ECBE98E-405D-437F-8EE0-AC1298CA7437}"/>
              </a:ext>
            </a:extLst>
          </p:cNvPr>
          <p:cNvSpPr/>
          <p:nvPr/>
        </p:nvSpPr>
        <p:spPr>
          <a:xfrm>
            <a:off x="1600736" y="498508"/>
            <a:ext cx="3578662" cy="168264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29DD9E-1051-4B6E-8918-8A72894D88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349" y="859734"/>
            <a:ext cx="2597435" cy="960189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ED892C45-3A84-4D6A-9BA0-C32474CDCADD}"/>
              </a:ext>
            </a:extLst>
          </p:cNvPr>
          <p:cNvGrpSpPr/>
          <p:nvPr/>
        </p:nvGrpSpPr>
        <p:grpSpPr>
          <a:xfrm rot="5400000">
            <a:off x="9941480" y="2109665"/>
            <a:ext cx="2313784" cy="1527679"/>
            <a:chOff x="-1114920" y="721606"/>
            <a:chExt cx="4333522" cy="2861215"/>
          </a:xfrm>
          <a:solidFill>
            <a:schemeClr val="bg1">
              <a:alpha val="50000"/>
            </a:schemeClr>
          </a:solidFill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71DE2CEB-1C18-4741-85F5-D57D58CCDFA8}"/>
                </a:ext>
              </a:extLst>
            </p:cNvPr>
            <p:cNvGrpSpPr/>
            <p:nvPr/>
          </p:nvGrpSpPr>
          <p:grpSpPr>
            <a:xfrm>
              <a:off x="-1114920" y="721606"/>
              <a:ext cx="4333522" cy="745848"/>
              <a:chOff x="1918322" y="2097364"/>
              <a:chExt cx="913008" cy="157139"/>
            </a:xfrm>
            <a:grpFill/>
          </p:grpSpPr>
          <p:sp>
            <p:nvSpPr>
              <p:cNvPr id="163" name="Oval 162">
                <a:extLst>
                  <a:ext uri="{FF2B5EF4-FFF2-40B4-BE49-F238E27FC236}">
                    <a16:creationId xmlns:a16="http://schemas.microsoft.com/office/drawing/2014/main" id="{9D56C965-5337-45D4-885C-01511F3EC79F}"/>
                  </a:ext>
                </a:extLst>
              </p:cNvPr>
              <p:cNvSpPr/>
              <p:nvPr/>
            </p:nvSpPr>
            <p:spPr>
              <a:xfrm>
                <a:off x="191832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7A595423-75DE-4734-9246-14CCC385E8FE}"/>
                  </a:ext>
                </a:extLst>
              </p:cNvPr>
              <p:cNvSpPr/>
              <p:nvPr/>
            </p:nvSpPr>
            <p:spPr>
              <a:xfrm>
                <a:off x="204447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5" name="Oval 164">
                <a:extLst>
                  <a:ext uri="{FF2B5EF4-FFF2-40B4-BE49-F238E27FC236}">
                    <a16:creationId xmlns:a16="http://schemas.microsoft.com/office/drawing/2014/main" id="{883D5EBC-29C3-4AEB-85AE-18F45413528D}"/>
                  </a:ext>
                </a:extLst>
              </p:cNvPr>
              <p:cNvSpPr/>
              <p:nvPr/>
            </p:nvSpPr>
            <p:spPr>
              <a:xfrm>
                <a:off x="216536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6" name="Oval 165">
                <a:extLst>
                  <a:ext uri="{FF2B5EF4-FFF2-40B4-BE49-F238E27FC236}">
                    <a16:creationId xmlns:a16="http://schemas.microsoft.com/office/drawing/2014/main" id="{B81C8EC3-D2E5-4F25-83AB-1FBE7C37D7E4}"/>
                  </a:ext>
                </a:extLst>
              </p:cNvPr>
              <p:cNvSpPr/>
              <p:nvPr/>
            </p:nvSpPr>
            <p:spPr>
              <a:xfrm>
                <a:off x="229152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7" name="Oval 166">
                <a:extLst>
                  <a:ext uri="{FF2B5EF4-FFF2-40B4-BE49-F238E27FC236}">
                    <a16:creationId xmlns:a16="http://schemas.microsoft.com/office/drawing/2014/main" id="{F08EEF1A-71C3-4C49-8DCE-C9963B12334E}"/>
                  </a:ext>
                </a:extLst>
              </p:cNvPr>
              <p:cNvSpPr/>
              <p:nvPr/>
            </p:nvSpPr>
            <p:spPr>
              <a:xfrm>
                <a:off x="241241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8" name="Oval 167">
                <a:extLst>
                  <a:ext uri="{FF2B5EF4-FFF2-40B4-BE49-F238E27FC236}">
                    <a16:creationId xmlns:a16="http://schemas.microsoft.com/office/drawing/2014/main" id="{7F038DE9-A1C6-42A0-A370-ADD34D523300}"/>
                  </a:ext>
                </a:extLst>
              </p:cNvPr>
              <p:cNvSpPr/>
              <p:nvPr/>
            </p:nvSpPr>
            <p:spPr>
              <a:xfrm>
                <a:off x="253856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9" name="Oval 168">
                <a:extLst>
                  <a:ext uri="{FF2B5EF4-FFF2-40B4-BE49-F238E27FC236}">
                    <a16:creationId xmlns:a16="http://schemas.microsoft.com/office/drawing/2014/main" id="{B740DA88-E83F-472A-A4FE-C598F9597558}"/>
                  </a:ext>
                </a:extLst>
              </p:cNvPr>
              <p:cNvSpPr/>
              <p:nvPr/>
            </p:nvSpPr>
            <p:spPr>
              <a:xfrm>
                <a:off x="265945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0" name="Oval 169">
                <a:extLst>
                  <a:ext uri="{FF2B5EF4-FFF2-40B4-BE49-F238E27FC236}">
                    <a16:creationId xmlns:a16="http://schemas.microsoft.com/office/drawing/2014/main" id="{EB431210-300C-403A-81E2-16024ABF65F3}"/>
                  </a:ext>
                </a:extLst>
              </p:cNvPr>
              <p:cNvSpPr/>
              <p:nvPr/>
            </p:nvSpPr>
            <p:spPr>
              <a:xfrm>
                <a:off x="278561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1" name="Oval 170">
                <a:extLst>
                  <a:ext uri="{FF2B5EF4-FFF2-40B4-BE49-F238E27FC236}">
                    <a16:creationId xmlns:a16="http://schemas.microsoft.com/office/drawing/2014/main" id="{9DF579F6-BC98-4CFF-82E8-30F64E310DCE}"/>
                  </a:ext>
                </a:extLst>
              </p:cNvPr>
              <p:cNvSpPr/>
              <p:nvPr/>
            </p:nvSpPr>
            <p:spPr>
              <a:xfrm>
                <a:off x="191832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3CC57E87-2D5F-4A8C-9378-17BE2BF55784}"/>
                  </a:ext>
                </a:extLst>
              </p:cNvPr>
              <p:cNvSpPr/>
              <p:nvPr/>
            </p:nvSpPr>
            <p:spPr>
              <a:xfrm>
                <a:off x="204447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3" name="Oval 172">
                <a:extLst>
                  <a:ext uri="{FF2B5EF4-FFF2-40B4-BE49-F238E27FC236}">
                    <a16:creationId xmlns:a16="http://schemas.microsoft.com/office/drawing/2014/main" id="{84E53696-FC1D-405C-ABE4-16343B8BDB65}"/>
                  </a:ext>
                </a:extLst>
              </p:cNvPr>
              <p:cNvSpPr/>
              <p:nvPr/>
            </p:nvSpPr>
            <p:spPr>
              <a:xfrm>
                <a:off x="216536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9276EB70-46EB-4B57-BB63-7F33D5C5B7E5}"/>
                  </a:ext>
                </a:extLst>
              </p:cNvPr>
              <p:cNvSpPr/>
              <p:nvPr/>
            </p:nvSpPr>
            <p:spPr>
              <a:xfrm>
                <a:off x="229152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5" name="Oval 174">
                <a:extLst>
                  <a:ext uri="{FF2B5EF4-FFF2-40B4-BE49-F238E27FC236}">
                    <a16:creationId xmlns:a16="http://schemas.microsoft.com/office/drawing/2014/main" id="{B41DBD01-600A-4953-81A4-B9F589ED57C3}"/>
                  </a:ext>
                </a:extLst>
              </p:cNvPr>
              <p:cNvSpPr/>
              <p:nvPr/>
            </p:nvSpPr>
            <p:spPr>
              <a:xfrm>
                <a:off x="241241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1120A244-A30F-43CC-9070-86F213692D67}"/>
                  </a:ext>
                </a:extLst>
              </p:cNvPr>
              <p:cNvSpPr/>
              <p:nvPr/>
            </p:nvSpPr>
            <p:spPr>
              <a:xfrm>
                <a:off x="253856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7" name="Oval 176">
                <a:extLst>
                  <a:ext uri="{FF2B5EF4-FFF2-40B4-BE49-F238E27FC236}">
                    <a16:creationId xmlns:a16="http://schemas.microsoft.com/office/drawing/2014/main" id="{7A1CD90E-62EF-4A0E-990F-09E2E8EA4CA8}"/>
                  </a:ext>
                </a:extLst>
              </p:cNvPr>
              <p:cNvSpPr/>
              <p:nvPr/>
            </p:nvSpPr>
            <p:spPr>
              <a:xfrm>
                <a:off x="265945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093A1CBA-957E-4919-AE71-8C347ACBAD2A}"/>
                  </a:ext>
                </a:extLst>
              </p:cNvPr>
              <p:cNvSpPr/>
              <p:nvPr/>
            </p:nvSpPr>
            <p:spPr>
              <a:xfrm>
                <a:off x="278561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3A73A444-3F6F-4920-94A4-13463F55D5EE}"/>
                </a:ext>
              </a:extLst>
            </p:cNvPr>
            <p:cNvGrpSpPr/>
            <p:nvPr/>
          </p:nvGrpSpPr>
          <p:grpSpPr>
            <a:xfrm>
              <a:off x="-1114920" y="1779289"/>
              <a:ext cx="4333522" cy="745848"/>
              <a:chOff x="1918322" y="2097364"/>
              <a:chExt cx="913008" cy="157139"/>
            </a:xfrm>
            <a:grpFill/>
          </p:grpSpPr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FFF77CF7-0F32-44CE-9C29-826F00225977}"/>
                  </a:ext>
                </a:extLst>
              </p:cNvPr>
              <p:cNvSpPr/>
              <p:nvPr/>
            </p:nvSpPr>
            <p:spPr>
              <a:xfrm>
                <a:off x="191832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Oval 147">
                <a:extLst>
                  <a:ext uri="{FF2B5EF4-FFF2-40B4-BE49-F238E27FC236}">
                    <a16:creationId xmlns:a16="http://schemas.microsoft.com/office/drawing/2014/main" id="{06A7B92B-64B0-416C-B999-F40DD7F08901}"/>
                  </a:ext>
                </a:extLst>
              </p:cNvPr>
              <p:cNvSpPr/>
              <p:nvPr/>
            </p:nvSpPr>
            <p:spPr>
              <a:xfrm>
                <a:off x="204447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D41B35F9-4B15-4830-BC64-F5300EF26267}"/>
                  </a:ext>
                </a:extLst>
              </p:cNvPr>
              <p:cNvSpPr/>
              <p:nvPr/>
            </p:nvSpPr>
            <p:spPr>
              <a:xfrm>
                <a:off x="216536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9355F872-CD17-41D4-B67F-500CB868E2D6}"/>
                  </a:ext>
                </a:extLst>
              </p:cNvPr>
              <p:cNvSpPr/>
              <p:nvPr/>
            </p:nvSpPr>
            <p:spPr>
              <a:xfrm>
                <a:off x="229152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Oval 150">
                <a:extLst>
                  <a:ext uri="{FF2B5EF4-FFF2-40B4-BE49-F238E27FC236}">
                    <a16:creationId xmlns:a16="http://schemas.microsoft.com/office/drawing/2014/main" id="{178EB4F4-4DA5-4085-B63C-0021D9A0114A}"/>
                  </a:ext>
                </a:extLst>
              </p:cNvPr>
              <p:cNvSpPr/>
              <p:nvPr/>
            </p:nvSpPr>
            <p:spPr>
              <a:xfrm>
                <a:off x="241241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Oval 151">
                <a:extLst>
                  <a:ext uri="{FF2B5EF4-FFF2-40B4-BE49-F238E27FC236}">
                    <a16:creationId xmlns:a16="http://schemas.microsoft.com/office/drawing/2014/main" id="{7BDF4FD9-768D-4063-9FAF-AB1DC89A55EF}"/>
                  </a:ext>
                </a:extLst>
              </p:cNvPr>
              <p:cNvSpPr/>
              <p:nvPr/>
            </p:nvSpPr>
            <p:spPr>
              <a:xfrm>
                <a:off x="253856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19CC0CC7-868E-4ACB-B759-7C999F4D2696}"/>
                  </a:ext>
                </a:extLst>
              </p:cNvPr>
              <p:cNvSpPr/>
              <p:nvPr/>
            </p:nvSpPr>
            <p:spPr>
              <a:xfrm>
                <a:off x="265945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" name="Oval 153">
                <a:extLst>
                  <a:ext uri="{FF2B5EF4-FFF2-40B4-BE49-F238E27FC236}">
                    <a16:creationId xmlns:a16="http://schemas.microsoft.com/office/drawing/2014/main" id="{2900D7BE-88BD-4126-8608-8D2DCBD507DE}"/>
                  </a:ext>
                </a:extLst>
              </p:cNvPr>
              <p:cNvSpPr/>
              <p:nvPr/>
            </p:nvSpPr>
            <p:spPr>
              <a:xfrm>
                <a:off x="278561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Oval 154">
                <a:extLst>
                  <a:ext uri="{FF2B5EF4-FFF2-40B4-BE49-F238E27FC236}">
                    <a16:creationId xmlns:a16="http://schemas.microsoft.com/office/drawing/2014/main" id="{24BBA251-3D07-47D1-B043-009C20FBC7E6}"/>
                  </a:ext>
                </a:extLst>
              </p:cNvPr>
              <p:cNvSpPr/>
              <p:nvPr/>
            </p:nvSpPr>
            <p:spPr>
              <a:xfrm>
                <a:off x="191832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Oval 155">
                <a:extLst>
                  <a:ext uri="{FF2B5EF4-FFF2-40B4-BE49-F238E27FC236}">
                    <a16:creationId xmlns:a16="http://schemas.microsoft.com/office/drawing/2014/main" id="{2399C1E6-1B34-485C-A54A-DF960962DBCF}"/>
                  </a:ext>
                </a:extLst>
              </p:cNvPr>
              <p:cNvSpPr/>
              <p:nvPr/>
            </p:nvSpPr>
            <p:spPr>
              <a:xfrm>
                <a:off x="204447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7A9BEAE9-FCAC-414E-A322-36EF6066D3AC}"/>
                  </a:ext>
                </a:extLst>
              </p:cNvPr>
              <p:cNvSpPr/>
              <p:nvPr/>
            </p:nvSpPr>
            <p:spPr>
              <a:xfrm>
                <a:off x="216536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" name="Oval 157">
                <a:extLst>
                  <a:ext uri="{FF2B5EF4-FFF2-40B4-BE49-F238E27FC236}">
                    <a16:creationId xmlns:a16="http://schemas.microsoft.com/office/drawing/2014/main" id="{0054BC71-A7FE-4E08-B58E-B0E47357E5CD}"/>
                  </a:ext>
                </a:extLst>
              </p:cNvPr>
              <p:cNvSpPr/>
              <p:nvPr/>
            </p:nvSpPr>
            <p:spPr>
              <a:xfrm>
                <a:off x="229152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03168DCF-E951-4425-8406-8A35B70F3251}"/>
                  </a:ext>
                </a:extLst>
              </p:cNvPr>
              <p:cNvSpPr/>
              <p:nvPr/>
            </p:nvSpPr>
            <p:spPr>
              <a:xfrm>
                <a:off x="241241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Oval 159">
                <a:extLst>
                  <a:ext uri="{FF2B5EF4-FFF2-40B4-BE49-F238E27FC236}">
                    <a16:creationId xmlns:a16="http://schemas.microsoft.com/office/drawing/2014/main" id="{AC002EC9-07FD-43CC-AE9E-335F7F66B579}"/>
                  </a:ext>
                </a:extLst>
              </p:cNvPr>
              <p:cNvSpPr/>
              <p:nvPr/>
            </p:nvSpPr>
            <p:spPr>
              <a:xfrm>
                <a:off x="253856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" name="Oval 160">
                <a:extLst>
                  <a:ext uri="{FF2B5EF4-FFF2-40B4-BE49-F238E27FC236}">
                    <a16:creationId xmlns:a16="http://schemas.microsoft.com/office/drawing/2014/main" id="{1A992113-323C-482B-8C32-B07217226BA2}"/>
                  </a:ext>
                </a:extLst>
              </p:cNvPr>
              <p:cNvSpPr/>
              <p:nvPr/>
            </p:nvSpPr>
            <p:spPr>
              <a:xfrm>
                <a:off x="265945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" name="Oval 161">
                <a:extLst>
                  <a:ext uri="{FF2B5EF4-FFF2-40B4-BE49-F238E27FC236}">
                    <a16:creationId xmlns:a16="http://schemas.microsoft.com/office/drawing/2014/main" id="{CD6D07F9-9B73-4B99-A7AA-11373AA51A13}"/>
                  </a:ext>
                </a:extLst>
              </p:cNvPr>
              <p:cNvSpPr/>
              <p:nvPr/>
            </p:nvSpPr>
            <p:spPr>
              <a:xfrm>
                <a:off x="278561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17D7B4D9-2677-428D-AF3F-5135BF1020F6}"/>
                </a:ext>
              </a:extLst>
            </p:cNvPr>
            <p:cNvGrpSpPr/>
            <p:nvPr/>
          </p:nvGrpSpPr>
          <p:grpSpPr>
            <a:xfrm>
              <a:off x="-1114920" y="2836973"/>
              <a:ext cx="4333522" cy="745848"/>
              <a:chOff x="1918322" y="2097364"/>
              <a:chExt cx="913008" cy="157139"/>
            </a:xfrm>
            <a:grpFill/>
          </p:grpSpPr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43D904A7-A6A5-44C1-87C9-7D2AD23D1537}"/>
                  </a:ext>
                </a:extLst>
              </p:cNvPr>
              <p:cNvSpPr/>
              <p:nvPr/>
            </p:nvSpPr>
            <p:spPr>
              <a:xfrm>
                <a:off x="191832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51C33C73-B907-4E00-A937-E7D4778DA60D}"/>
                  </a:ext>
                </a:extLst>
              </p:cNvPr>
              <p:cNvSpPr/>
              <p:nvPr/>
            </p:nvSpPr>
            <p:spPr>
              <a:xfrm>
                <a:off x="204447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8DC02EF1-0479-43AE-A6DD-1EEFF622A25B}"/>
                  </a:ext>
                </a:extLst>
              </p:cNvPr>
              <p:cNvSpPr/>
              <p:nvPr/>
            </p:nvSpPr>
            <p:spPr>
              <a:xfrm>
                <a:off x="216536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40017915-66FF-46EA-9AE9-A043128AA156}"/>
                  </a:ext>
                </a:extLst>
              </p:cNvPr>
              <p:cNvSpPr/>
              <p:nvPr/>
            </p:nvSpPr>
            <p:spPr>
              <a:xfrm>
                <a:off x="229152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E5D9FB09-FE7E-47C0-80AC-3DFA0C50F863}"/>
                  </a:ext>
                </a:extLst>
              </p:cNvPr>
              <p:cNvSpPr/>
              <p:nvPr/>
            </p:nvSpPr>
            <p:spPr>
              <a:xfrm>
                <a:off x="241241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588BDEAD-C88A-4ED4-B002-C31DA7EC2DD7}"/>
                  </a:ext>
                </a:extLst>
              </p:cNvPr>
              <p:cNvSpPr/>
              <p:nvPr/>
            </p:nvSpPr>
            <p:spPr>
              <a:xfrm>
                <a:off x="253856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378B0548-EE91-4A63-B58F-EFFF3D9DC09D}"/>
                  </a:ext>
                </a:extLst>
              </p:cNvPr>
              <p:cNvSpPr/>
              <p:nvPr/>
            </p:nvSpPr>
            <p:spPr>
              <a:xfrm>
                <a:off x="265945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B0A06A71-F95C-4ECD-8606-8F7DF0009DF6}"/>
                  </a:ext>
                </a:extLst>
              </p:cNvPr>
              <p:cNvSpPr/>
              <p:nvPr/>
            </p:nvSpPr>
            <p:spPr>
              <a:xfrm>
                <a:off x="278561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C6BDC44A-6715-47D7-83BB-D1CDC9ADF153}"/>
                  </a:ext>
                </a:extLst>
              </p:cNvPr>
              <p:cNvSpPr/>
              <p:nvPr/>
            </p:nvSpPr>
            <p:spPr>
              <a:xfrm>
                <a:off x="191832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EDEAF992-E38D-498E-A14C-7EC8BE9E7E0A}"/>
                  </a:ext>
                </a:extLst>
              </p:cNvPr>
              <p:cNvSpPr/>
              <p:nvPr/>
            </p:nvSpPr>
            <p:spPr>
              <a:xfrm>
                <a:off x="204447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Oval 140">
                <a:extLst>
                  <a:ext uri="{FF2B5EF4-FFF2-40B4-BE49-F238E27FC236}">
                    <a16:creationId xmlns:a16="http://schemas.microsoft.com/office/drawing/2014/main" id="{D1CA4291-5D60-496A-B3F7-CADF65C36B18}"/>
                  </a:ext>
                </a:extLst>
              </p:cNvPr>
              <p:cNvSpPr/>
              <p:nvPr/>
            </p:nvSpPr>
            <p:spPr>
              <a:xfrm>
                <a:off x="216536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id="{1439BEE8-2D3B-4330-8E45-92526477E07D}"/>
                  </a:ext>
                </a:extLst>
              </p:cNvPr>
              <p:cNvSpPr/>
              <p:nvPr/>
            </p:nvSpPr>
            <p:spPr>
              <a:xfrm>
                <a:off x="229152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Oval 142">
                <a:extLst>
                  <a:ext uri="{FF2B5EF4-FFF2-40B4-BE49-F238E27FC236}">
                    <a16:creationId xmlns:a16="http://schemas.microsoft.com/office/drawing/2014/main" id="{BDE98004-5B03-4FBB-A0D1-A650C05CF6C2}"/>
                  </a:ext>
                </a:extLst>
              </p:cNvPr>
              <p:cNvSpPr/>
              <p:nvPr/>
            </p:nvSpPr>
            <p:spPr>
              <a:xfrm>
                <a:off x="241241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Oval 143">
                <a:extLst>
                  <a:ext uri="{FF2B5EF4-FFF2-40B4-BE49-F238E27FC236}">
                    <a16:creationId xmlns:a16="http://schemas.microsoft.com/office/drawing/2014/main" id="{2D8C40BD-B2F3-4D76-9052-6FFB9C70C513}"/>
                  </a:ext>
                </a:extLst>
              </p:cNvPr>
              <p:cNvSpPr/>
              <p:nvPr/>
            </p:nvSpPr>
            <p:spPr>
              <a:xfrm>
                <a:off x="253856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Oval 144">
                <a:extLst>
                  <a:ext uri="{FF2B5EF4-FFF2-40B4-BE49-F238E27FC236}">
                    <a16:creationId xmlns:a16="http://schemas.microsoft.com/office/drawing/2014/main" id="{94E0F31B-36B8-480D-97E0-E4B0A8A4E174}"/>
                  </a:ext>
                </a:extLst>
              </p:cNvPr>
              <p:cNvSpPr/>
              <p:nvPr/>
            </p:nvSpPr>
            <p:spPr>
              <a:xfrm>
                <a:off x="265945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Oval 145">
                <a:extLst>
                  <a:ext uri="{FF2B5EF4-FFF2-40B4-BE49-F238E27FC236}">
                    <a16:creationId xmlns:a16="http://schemas.microsoft.com/office/drawing/2014/main" id="{7884E1E1-D7AB-4C33-AD2A-42388EA63B2C}"/>
                  </a:ext>
                </a:extLst>
              </p:cNvPr>
              <p:cNvSpPr/>
              <p:nvPr/>
            </p:nvSpPr>
            <p:spPr>
              <a:xfrm>
                <a:off x="278561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C9E9236-703B-A8DF-4B7B-BD68A1C9A01A}"/>
              </a:ext>
            </a:extLst>
          </p:cNvPr>
          <p:cNvGrpSpPr/>
          <p:nvPr/>
        </p:nvGrpSpPr>
        <p:grpSpPr>
          <a:xfrm>
            <a:off x="11373293" y="6129670"/>
            <a:ext cx="818707" cy="728330"/>
            <a:chOff x="11373293" y="6129670"/>
            <a:chExt cx="818707" cy="72833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59E54EB-40C2-EDBF-FA76-567B4AF1337A}"/>
                </a:ext>
              </a:extLst>
            </p:cNvPr>
            <p:cNvSpPr/>
            <p:nvPr userDrawn="1"/>
          </p:nvSpPr>
          <p:spPr>
            <a:xfrm>
              <a:off x="11373293" y="6129670"/>
              <a:ext cx="818707" cy="72833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6" name="Freeform 8">
              <a:extLst>
                <a:ext uri="{FF2B5EF4-FFF2-40B4-BE49-F238E27FC236}">
                  <a16:creationId xmlns:a16="http://schemas.microsoft.com/office/drawing/2014/main" id="{6DE4977C-0D16-E32D-FB58-1D4CDC9FB22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 rot="16200000">
              <a:off x="11682519" y="6430788"/>
              <a:ext cx="218241" cy="126095"/>
            </a:xfrm>
            <a:custGeom>
              <a:avLst/>
              <a:gdLst>
                <a:gd name="T0" fmla="*/ 6475800 w 397"/>
                <a:gd name="T1" fmla="*/ 1966355 h 228"/>
                <a:gd name="T2" fmla="*/ 6475800 w 397"/>
                <a:gd name="T3" fmla="*/ 1966355 h 228"/>
                <a:gd name="T4" fmla="*/ 25644803 w 397"/>
                <a:gd name="T5" fmla="*/ 21367416 h 228"/>
                <a:gd name="T6" fmla="*/ 44943005 w 397"/>
                <a:gd name="T7" fmla="*/ 1048530 h 228"/>
                <a:gd name="T8" fmla="*/ 44943005 w 397"/>
                <a:gd name="T9" fmla="*/ 1048530 h 228"/>
                <a:gd name="T10" fmla="*/ 47662668 w 397"/>
                <a:gd name="T11" fmla="*/ 0 h 228"/>
                <a:gd name="T12" fmla="*/ 51289246 w 397"/>
                <a:gd name="T13" fmla="*/ 3801645 h 228"/>
                <a:gd name="T14" fmla="*/ 50382691 w 397"/>
                <a:gd name="T15" fmla="*/ 6554398 h 228"/>
                <a:gd name="T16" fmla="*/ 50382691 w 397"/>
                <a:gd name="T17" fmla="*/ 6554398 h 228"/>
                <a:gd name="T18" fmla="*/ 28494026 w 397"/>
                <a:gd name="T19" fmla="*/ 28839639 h 228"/>
                <a:gd name="T20" fmla="*/ 28494026 w 397"/>
                <a:gd name="T21" fmla="*/ 28839639 h 228"/>
                <a:gd name="T22" fmla="*/ 25644803 w 397"/>
                <a:gd name="T23" fmla="*/ 29757103 h 228"/>
                <a:gd name="T24" fmla="*/ 25644803 w 397"/>
                <a:gd name="T25" fmla="*/ 29757103 h 228"/>
                <a:gd name="T26" fmla="*/ 25644803 w 397"/>
                <a:gd name="T27" fmla="*/ 29757103 h 228"/>
                <a:gd name="T28" fmla="*/ 22924780 w 397"/>
                <a:gd name="T29" fmla="*/ 28839639 h 228"/>
                <a:gd name="T30" fmla="*/ 22924780 w 397"/>
                <a:gd name="T31" fmla="*/ 28839639 h 228"/>
                <a:gd name="T32" fmla="*/ 906554 w 397"/>
                <a:gd name="T33" fmla="*/ 6554398 h 228"/>
                <a:gd name="T34" fmla="*/ 906554 w 397"/>
                <a:gd name="T35" fmla="*/ 6554398 h 228"/>
                <a:gd name="T36" fmla="*/ 0 w 397"/>
                <a:gd name="T37" fmla="*/ 3801645 h 228"/>
                <a:gd name="T38" fmla="*/ 3756137 w 397"/>
                <a:gd name="T39" fmla="*/ 0 h 228"/>
                <a:gd name="T40" fmla="*/ 6475800 w 397"/>
                <a:gd name="T41" fmla="*/ 1966355 h 22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397" h="228">
                  <a:moveTo>
                    <a:pt x="50" y="15"/>
                  </a:moveTo>
                  <a:lnTo>
                    <a:pt x="50" y="15"/>
                  </a:lnTo>
                  <a:cubicBezTo>
                    <a:pt x="198" y="163"/>
                    <a:pt x="198" y="163"/>
                    <a:pt x="198" y="163"/>
                  </a:cubicBezTo>
                  <a:cubicBezTo>
                    <a:pt x="347" y="8"/>
                    <a:pt x="347" y="8"/>
                    <a:pt x="347" y="8"/>
                  </a:cubicBezTo>
                  <a:cubicBezTo>
                    <a:pt x="354" y="8"/>
                    <a:pt x="361" y="0"/>
                    <a:pt x="368" y="0"/>
                  </a:cubicBezTo>
                  <a:cubicBezTo>
                    <a:pt x="382" y="0"/>
                    <a:pt x="396" y="15"/>
                    <a:pt x="396" y="29"/>
                  </a:cubicBezTo>
                  <a:cubicBezTo>
                    <a:pt x="396" y="36"/>
                    <a:pt x="396" y="43"/>
                    <a:pt x="389" y="50"/>
                  </a:cubicBezTo>
                  <a:cubicBezTo>
                    <a:pt x="220" y="220"/>
                    <a:pt x="220" y="220"/>
                    <a:pt x="220" y="220"/>
                  </a:cubicBezTo>
                  <a:cubicBezTo>
                    <a:pt x="212" y="227"/>
                    <a:pt x="205" y="227"/>
                    <a:pt x="198" y="227"/>
                  </a:cubicBezTo>
                  <a:cubicBezTo>
                    <a:pt x="191" y="227"/>
                    <a:pt x="184" y="227"/>
                    <a:pt x="177" y="220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0" y="43"/>
                    <a:pt x="0" y="36"/>
                    <a:pt x="0" y="29"/>
                  </a:cubicBezTo>
                  <a:cubicBezTo>
                    <a:pt x="0" y="15"/>
                    <a:pt x="15" y="0"/>
                    <a:pt x="29" y="0"/>
                  </a:cubicBezTo>
                  <a:cubicBezTo>
                    <a:pt x="36" y="0"/>
                    <a:pt x="43" y="8"/>
                    <a:pt x="50" y="1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5061199-5586-99CA-8625-AF608C67CB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4606" y="6370243"/>
            <a:ext cx="811130" cy="26623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0626AF-679A-1B7D-444B-D8F65AE60C93}"/>
              </a:ext>
            </a:extLst>
          </p:cNvPr>
          <p:cNvSpPr txBox="1"/>
          <p:nvPr/>
        </p:nvSpPr>
        <p:spPr>
          <a:xfrm>
            <a:off x="358405" y="6387512"/>
            <a:ext cx="11970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" spc="200" dirty="0">
                <a:latin typeface="+mj-lt"/>
              </a:rPr>
              <a:t>C</a:t>
            </a:r>
            <a:r>
              <a:rPr lang="en-BE" sz="800" spc="200" dirty="0" err="1">
                <a:latin typeface="+mj-lt"/>
              </a:rPr>
              <a:t>ompiled</a:t>
            </a:r>
            <a:r>
              <a:rPr lang="en-BE" sz="800" spc="200" dirty="0">
                <a:latin typeface="+mj-lt"/>
              </a:rPr>
              <a:t> by</a:t>
            </a:r>
          </a:p>
        </p:txBody>
      </p:sp>
    </p:spTree>
    <p:extLst>
      <p:ext uri="{BB962C8B-B14F-4D97-AF65-F5344CB8AC3E}">
        <p14:creationId xmlns:p14="http://schemas.microsoft.com/office/powerpoint/2010/main" val="39521676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D04CD6-AB14-C7CE-0E87-286804CFFC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40C2734-920B-B510-4D7F-D5471827F9EC}"/>
              </a:ext>
            </a:extLst>
          </p:cNvPr>
          <p:cNvSpPr/>
          <p:nvPr/>
        </p:nvSpPr>
        <p:spPr>
          <a:xfrm>
            <a:off x="418345" y="1758892"/>
            <a:ext cx="11354054" cy="3887678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D60B642-FB9A-B109-8DEC-35CEF2A6C398}"/>
              </a:ext>
            </a:extLst>
          </p:cNvPr>
          <p:cNvSpPr/>
          <p:nvPr/>
        </p:nvSpPr>
        <p:spPr>
          <a:xfrm>
            <a:off x="0" y="6305006"/>
            <a:ext cx="12192000" cy="55299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6E40DC6-0444-DE7C-68BC-5A2DC55D02F0}"/>
              </a:ext>
            </a:extLst>
          </p:cNvPr>
          <p:cNvSpPr/>
          <p:nvPr/>
        </p:nvSpPr>
        <p:spPr>
          <a:xfrm>
            <a:off x="818708" y="-2224"/>
            <a:ext cx="6635830" cy="728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34FB372F-A556-4DD0-81A8-9732AC3B2C36}"/>
              </a:ext>
            </a:extLst>
          </p:cNvPr>
          <p:cNvSpPr txBox="1">
            <a:spLocks/>
          </p:cNvSpPr>
          <p:nvPr/>
        </p:nvSpPr>
        <p:spPr>
          <a:xfrm>
            <a:off x="1266764" y="116867"/>
            <a:ext cx="10505634" cy="473078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BE" sz="2400" b="1" dirty="0"/>
              <a:t>3. Radio is the most trusted medium</a:t>
            </a:r>
            <a:endParaRPr lang="fr-BE" sz="24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2E74FE-479D-01A6-1129-7BF5504367AC}"/>
              </a:ext>
            </a:extLst>
          </p:cNvPr>
          <p:cNvSpPr txBox="1"/>
          <p:nvPr/>
        </p:nvSpPr>
        <p:spPr>
          <a:xfrm>
            <a:off x="349927" y="6472131"/>
            <a:ext cx="2711743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www.</a:t>
            </a:r>
            <a:r>
              <a:rPr lang="en-BE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worldradioalliance</a:t>
            </a:r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.com</a:t>
            </a:r>
            <a:endParaRPr lang="en-BE" sz="900" spc="2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E431902-EA2C-566D-674A-6D83A09C2E41}"/>
              </a:ext>
            </a:extLst>
          </p:cNvPr>
          <p:cNvGrpSpPr/>
          <p:nvPr/>
        </p:nvGrpSpPr>
        <p:grpSpPr>
          <a:xfrm>
            <a:off x="0" y="-2225"/>
            <a:ext cx="818707" cy="728330"/>
            <a:chOff x="11373293" y="6129670"/>
            <a:chExt cx="818707" cy="72833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CC8A0A0-92D6-C321-0AE8-7E2E658E7716}"/>
                </a:ext>
              </a:extLst>
            </p:cNvPr>
            <p:cNvSpPr/>
            <p:nvPr userDrawn="1"/>
          </p:nvSpPr>
          <p:spPr>
            <a:xfrm>
              <a:off x="11373293" y="6129670"/>
              <a:ext cx="818707" cy="72833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1EE39155-D2E7-7386-EE29-31A536FB9AD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 rot="16200000">
              <a:off x="11682519" y="6430788"/>
              <a:ext cx="218241" cy="126095"/>
            </a:xfrm>
            <a:custGeom>
              <a:avLst/>
              <a:gdLst>
                <a:gd name="T0" fmla="*/ 6475800 w 397"/>
                <a:gd name="T1" fmla="*/ 1966355 h 228"/>
                <a:gd name="T2" fmla="*/ 6475800 w 397"/>
                <a:gd name="T3" fmla="*/ 1966355 h 228"/>
                <a:gd name="T4" fmla="*/ 25644803 w 397"/>
                <a:gd name="T5" fmla="*/ 21367416 h 228"/>
                <a:gd name="T6" fmla="*/ 44943005 w 397"/>
                <a:gd name="T7" fmla="*/ 1048530 h 228"/>
                <a:gd name="T8" fmla="*/ 44943005 w 397"/>
                <a:gd name="T9" fmla="*/ 1048530 h 228"/>
                <a:gd name="T10" fmla="*/ 47662668 w 397"/>
                <a:gd name="T11" fmla="*/ 0 h 228"/>
                <a:gd name="T12" fmla="*/ 51289246 w 397"/>
                <a:gd name="T13" fmla="*/ 3801645 h 228"/>
                <a:gd name="T14" fmla="*/ 50382691 w 397"/>
                <a:gd name="T15" fmla="*/ 6554398 h 228"/>
                <a:gd name="T16" fmla="*/ 50382691 w 397"/>
                <a:gd name="T17" fmla="*/ 6554398 h 228"/>
                <a:gd name="T18" fmla="*/ 28494026 w 397"/>
                <a:gd name="T19" fmla="*/ 28839639 h 228"/>
                <a:gd name="T20" fmla="*/ 28494026 w 397"/>
                <a:gd name="T21" fmla="*/ 28839639 h 228"/>
                <a:gd name="T22" fmla="*/ 25644803 w 397"/>
                <a:gd name="T23" fmla="*/ 29757103 h 228"/>
                <a:gd name="T24" fmla="*/ 25644803 w 397"/>
                <a:gd name="T25" fmla="*/ 29757103 h 228"/>
                <a:gd name="T26" fmla="*/ 25644803 w 397"/>
                <a:gd name="T27" fmla="*/ 29757103 h 228"/>
                <a:gd name="T28" fmla="*/ 22924780 w 397"/>
                <a:gd name="T29" fmla="*/ 28839639 h 228"/>
                <a:gd name="T30" fmla="*/ 22924780 w 397"/>
                <a:gd name="T31" fmla="*/ 28839639 h 228"/>
                <a:gd name="T32" fmla="*/ 906554 w 397"/>
                <a:gd name="T33" fmla="*/ 6554398 h 228"/>
                <a:gd name="T34" fmla="*/ 906554 w 397"/>
                <a:gd name="T35" fmla="*/ 6554398 h 228"/>
                <a:gd name="T36" fmla="*/ 0 w 397"/>
                <a:gd name="T37" fmla="*/ 3801645 h 228"/>
                <a:gd name="T38" fmla="*/ 3756137 w 397"/>
                <a:gd name="T39" fmla="*/ 0 h 228"/>
                <a:gd name="T40" fmla="*/ 6475800 w 397"/>
                <a:gd name="T41" fmla="*/ 1966355 h 22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397" h="228">
                  <a:moveTo>
                    <a:pt x="50" y="15"/>
                  </a:moveTo>
                  <a:lnTo>
                    <a:pt x="50" y="15"/>
                  </a:lnTo>
                  <a:cubicBezTo>
                    <a:pt x="198" y="163"/>
                    <a:pt x="198" y="163"/>
                    <a:pt x="198" y="163"/>
                  </a:cubicBezTo>
                  <a:cubicBezTo>
                    <a:pt x="347" y="8"/>
                    <a:pt x="347" y="8"/>
                    <a:pt x="347" y="8"/>
                  </a:cubicBezTo>
                  <a:cubicBezTo>
                    <a:pt x="354" y="8"/>
                    <a:pt x="361" y="0"/>
                    <a:pt x="368" y="0"/>
                  </a:cubicBezTo>
                  <a:cubicBezTo>
                    <a:pt x="382" y="0"/>
                    <a:pt x="396" y="15"/>
                    <a:pt x="396" y="29"/>
                  </a:cubicBezTo>
                  <a:cubicBezTo>
                    <a:pt x="396" y="36"/>
                    <a:pt x="396" y="43"/>
                    <a:pt x="389" y="50"/>
                  </a:cubicBezTo>
                  <a:cubicBezTo>
                    <a:pt x="220" y="220"/>
                    <a:pt x="220" y="220"/>
                    <a:pt x="220" y="220"/>
                  </a:cubicBezTo>
                  <a:cubicBezTo>
                    <a:pt x="212" y="227"/>
                    <a:pt x="205" y="227"/>
                    <a:pt x="198" y="227"/>
                  </a:cubicBezTo>
                  <a:cubicBezTo>
                    <a:pt x="191" y="227"/>
                    <a:pt x="184" y="227"/>
                    <a:pt x="177" y="220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0" y="43"/>
                    <a:pt x="0" y="36"/>
                    <a:pt x="0" y="29"/>
                  </a:cubicBezTo>
                  <a:cubicBezTo>
                    <a:pt x="0" y="15"/>
                    <a:pt x="15" y="0"/>
                    <a:pt x="29" y="0"/>
                  </a:cubicBezTo>
                  <a:cubicBezTo>
                    <a:pt x="36" y="0"/>
                    <a:pt x="43" y="8"/>
                    <a:pt x="50" y="1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5471D4AD-B64E-A6F4-7441-701929B7E911}"/>
              </a:ext>
            </a:extLst>
          </p:cNvPr>
          <p:cNvSpPr txBox="1">
            <a:spLocks/>
          </p:cNvSpPr>
          <p:nvPr/>
        </p:nvSpPr>
        <p:spPr>
          <a:xfrm>
            <a:off x="339633" y="5747868"/>
            <a:ext cx="11432765" cy="215444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LID4096" sz="800" b="1" dirty="0">
                <a:solidFill>
                  <a:srgbClr val="D55DD1"/>
                </a:solidFill>
                <a:latin typeface="Montserrat Light" panose="00000400000000000000" pitchFamily="50" charset="0"/>
                <a:cs typeface="Times New Roman" panose="02020603050405020304" pitchFamily="18" charset="0"/>
              </a:rPr>
              <a:t>Source:</a:t>
            </a:r>
            <a:r>
              <a:rPr lang="LID4096" sz="800" dirty="0">
                <a:solidFill>
                  <a:srgbClr val="D55DD1"/>
                </a:solidFill>
                <a:latin typeface="Montserrat Light" panose="00000400000000000000" pitchFamily="50" charset="0"/>
                <a:cs typeface="Times New Roman" panose="02020603050405020304" pitchFamily="18" charset="0"/>
              </a:rPr>
              <a:t> </a:t>
            </a:r>
            <a:r>
              <a:rPr lang="fr-FR" sz="800" dirty="0">
                <a:solidFill>
                  <a:schemeClr val="bg1">
                    <a:lumMod val="50000"/>
                  </a:schemeClr>
                </a:solidFill>
                <a:latin typeface="Montserrat Light" panose="00000400000000000000" pitchFamily="50" charset="0"/>
                <a:cs typeface="Times New Roman" panose="02020603050405020304" pitchFamily="18" charset="0"/>
              </a:rPr>
              <a:t>European </a:t>
            </a:r>
            <a:r>
              <a:rPr lang="fr-FR" sz="800" dirty="0" err="1">
                <a:solidFill>
                  <a:schemeClr val="bg1">
                    <a:lumMod val="50000"/>
                  </a:schemeClr>
                </a:solidFill>
                <a:latin typeface="Montserrat Light" panose="00000400000000000000" pitchFamily="50" charset="0"/>
                <a:cs typeface="Times New Roman" panose="02020603050405020304" pitchFamily="18" charset="0"/>
              </a:rPr>
              <a:t>Commision</a:t>
            </a:r>
            <a:r>
              <a:rPr lang="fr-FR" sz="800" dirty="0">
                <a:solidFill>
                  <a:schemeClr val="bg1">
                    <a:lumMod val="50000"/>
                  </a:schemeClr>
                </a:solidFill>
                <a:latin typeface="Montserrat Light" panose="00000400000000000000" pitchFamily="50" charset="0"/>
                <a:cs typeface="Times New Roman" panose="02020603050405020304" pitchFamily="18" charset="0"/>
              </a:rPr>
              <a:t> – Standard </a:t>
            </a:r>
            <a:r>
              <a:rPr lang="fr-FR" sz="800" dirty="0" err="1">
                <a:solidFill>
                  <a:schemeClr val="bg1">
                    <a:lumMod val="50000"/>
                  </a:schemeClr>
                </a:solidFill>
                <a:latin typeface="Montserrat Light" panose="00000400000000000000" pitchFamily="50" charset="0"/>
                <a:cs typeface="Times New Roman" panose="02020603050405020304" pitchFamily="18" charset="0"/>
              </a:rPr>
              <a:t>Eurobarometer</a:t>
            </a:r>
            <a:r>
              <a:rPr lang="fr-FR" sz="800" dirty="0">
                <a:solidFill>
                  <a:schemeClr val="bg1">
                    <a:lumMod val="50000"/>
                  </a:schemeClr>
                </a:solidFill>
                <a:latin typeface="Montserrat Light" panose="00000400000000000000" pitchFamily="50" charset="0"/>
                <a:cs typeface="Times New Roman" panose="02020603050405020304" pitchFamily="18" charset="0"/>
              </a:rPr>
              <a:t> 102 - </a:t>
            </a:r>
            <a:r>
              <a:rPr lang="fr-FR" sz="800" dirty="0" err="1">
                <a:solidFill>
                  <a:schemeClr val="bg1">
                    <a:lumMod val="50000"/>
                  </a:schemeClr>
                </a:solidFill>
                <a:latin typeface="Montserrat Light" panose="00000400000000000000" pitchFamily="50" charset="0"/>
                <a:cs typeface="Times New Roman" panose="02020603050405020304" pitchFamily="18" charset="0"/>
              </a:rPr>
              <a:t>Oct-Nov</a:t>
            </a:r>
            <a:r>
              <a:rPr lang="fr-FR" sz="800" dirty="0">
                <a:solidFill>
                  <a:schemeClr val="bg1">
                    <a:lumMod val="50000"/>
                  </a:schemeClr>
                </a:solidFill>
                <a:latin typeface="Montserrat Light" panose="00000400000000000000" pitchFamily="50" charset="0"/>
                <a:cs typeface="Times New Roman" panose="02020603050405020304" pitchFamily="18" charset="0"/>
              </a:rPr>
              <a:t> 2024 - population 15+ </a:t>
            </a:r>
            <a:endParaRPr lang="fr-BE" sz="800" dirty="0">
              <a:solidFill>
                <a:schemeClr val="bg1">
                  <a:lumMod val="50000"/>
                </a:schemeClr>
              </a:solidFill>
              <a:latin typeface="Montserrat Light" panose="00000400000000000000" pitchFamily="50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3674BAD-A502-1070-5F36-D73FA8CD31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210" y="6454542"/>
            <a:ext cx="724191" cy="29305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FD9CCD4-5568-E417-939B-EF65B253E2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5978" y="6467953"/>
            <a:ext cx="811130" cy="266233"/>
          </a:xfrm>
          <a:prstGeom prst="rect">
            <a:avLst/>
          </a:prstGeom>
        </p:spPr>
      </p:pic>
      <p:sp>
        <p:nvSpPr>
          <p:cNvPr id="104" name="Text Placeholder 5">
            <a:extLst>
              <a:ext uri="{FF2B5EF4-FFF2-40B4-BE49-F238E27FC236}">
                <a16:creationId xmlns:a16="http://schemas.microsoft.com/office/drawing/2014/main" id="{C6A19DC4-7A1A-14F0-2CE1-CE3C6AD0B6A2}"/>
              </a:ext>
            </a:extLst>
          </p:cNvPr>
          <p:cNvSpPr txBox="1">
            <a:spLocks/>
          </p:cNvSpPr>
          <p:nvPr/>
        </p:nvSpPr>
        <p:spPr>
          <a:xfrm>
            <a:off x="418345" y="1098309"/>
            <a:ext cx="11354053" cy="313932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BE" sz="1600" dirty="0">
                <a:latin typeface="+mj-lt"/>
                <a:cs typeface="Times New Roman" panose="02020603050405020304" pitchFamily="18" charset="0"/>
              </a:rPr>
              <a:t>Radio offers premium content in a trusted and safe environment</a:t>
            </a:r>
            <a:endParaRPr lang="en-GB" sz="16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6E980DD6-8DE2-7A72-C2BC-05D3C6026F65}"/>
              </a:ext>
            </a:extLst>
          </p:cNvPr>
          <p:cNvSpPr txBox="1">
            <a:spLocks/>
          </p:cNvSpPr>
          <p:nvPr/>
        </p:nvSpPr>
        <p:spPr>
          <a:xfrm>
            <a:off x="612089" y="1857122"/>
            <a:ext cx="10972757" cy="286232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400" b="1" dirty="0">
                <a:latin typeface="+mj-lt"/>
                <a:cs typeface="Times New Roman" panose="02020603050405020304" pitchFamily="18" charset="0"/>
              </a:rPr>
              <a:t>% of population who tend to trust by type of media</a:t>
            </a:r>
          </a:p>
        </p:txBody>
      </p:sp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8DF94A90-B492-3BD8-31EC-351385913B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5268708"/>
              </p:ext>
            </p:extLst>
          </p:nvPr>
        </p:nvGraphicFramePr>
        <p:xfrm>
          <a:off x="607154" y="2224165"/>
          <a:ext cx="5393052" cy="32274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4" name="Chart 23">
            <a:extLst>
              <a:ext uri="{FF2B5EF4-FFF2-40B4-BE49-F238E27FC236}">
                <a16:creationId xmlns:a16="http://schemas.microsoft.com/office/drawing/2014/main" id="{2433E3E0-63B8-AB36-0ED4-D9FD2D8A938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28903929"/>
              </p:ext>
            </p:extLst>
          </p:nvPr>
        </p:nvGraphicFramePr>
        <p:xfrm>
          <a:off x="6188828" y="2224165"/>
          <a:ext cx="5393052" cy="32274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8627E47A-6915-6DC1-EABD-D8F40F628E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3259" y="4128227"/>
            <a:ext cx="642539" cy="6090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F2E667-969B-0BFA-B2A8-8D378BD7B2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55406" y="4128227"/>
            <a:ext cx="642539" cy="609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3641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2C5D92-444D-EACE-870D-020614534F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18117E6-2DA0-7520-8C40-1000F5E5BBD5}"/>
              </a:ext>
            </a:extLst>
          </p:cNvPr>
          <p:cNvSpPr/>
          <p:nvPr/>
        </p:nvSpPr>
        <p:spPr>
          <a:xfrm>
            <a:off x="0" y="6305006"/>
            <a:ext cx="12192000" cy="55299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00A1782-9752-B1ED-BFF1-107FBBF14735}"/>
              </a:ext>
            </a:extLst>
          </p:cNvPr>
          <p:cNvSpPr/>
          <p:nvPr/>
        </p:nvSpPr>
        <p:spPr>
          <a:xfrm>
            <a:off x="818707" y="-2224"/>
            <a:ext cx="9247271" cy="728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F6F301FB-3A9C-0090-B1B3-C67DE982E27E}"/>
              </a:ext>
            </a:extLst>
          </p:cNvPr>
          <p:cNvSpPr txBox="1">
            <a:spLocks/>
          </p:cNvSpPr>
          <p:nvPr/>
        </p:nvSpPr>
        <p:spPr>
          <a:xfrm>
            <a:off x="1266764" y="116867"/>
            <a:ext cx="10569938" cy="473078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BE" sz="2400" b="1" dirty="0"/>
              <a:t>3. Radio ads are the most trusted form of advertising</a:t>
            </a:r>
            <a:endParaRPr lang="fr-BE" sz="24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6BDA26-60A0-6A6F-792C-439C990C7C14}"/>
              </a:ext>
            </a:extLst>
          </p:cNvPr>
          <p:cNvSpPr txBox="1"/>
          <p:nvPr/>
        </p:nvSpPr>
        <p:spPr>
          <a:xfrm>
            <a:off x="349927" y="6472131"/>
            <a:ext cx="2711743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www.</a:t>
            </a:r>
            <a:r>
              <a:rPr lang="en-BE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worldradioalliance</a:t>
            </a:r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.com</a:t>
            </a:r>
            <a:endParaRPr lang="en-BE" sz="900" spc="2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762B902-094C-0716-11DE-C5E9B82AA37A}"/>
              </a:ext>
            </a:extLst>
          </p:cNvPr>
          <p:cNvGrpSpPr/>
          <p:nvPr/>
        </p:nvGrpSpPr>
        <p:grpSpPr>
          <a:xfrm>
            <a:off x="0" y="-2225"/>
            <a:ext cx="818707" cy="728330"/>
            <a:chOff x="11373293" y="6129670"/>
            <a:chExt cx="818707" cy="72833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FABB4C1-84A4-2D17-4FFA-AB3934DEBC78}"/>
                </a:ext>
              </a:extLst>
            </p:cNvPr>
            <p:cNvSpPr/>
            <p:nvPr userDrawn="1"/>
          </p:nvSpPr>
          <p:spPr>
            <a:xfrm>
              <a:off x="11373293" y="6129670"/>
              <a:ext cx="818707" cy="72833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1BB35048-8B51-29DE-9737-23DE18EDAE8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 rot="16200000">
              <a:off x="11682519" y="6430788"/>
              <a:ext cx="218241" cy="126095"/>
            </a:xfrm>
            <a:custGeom>
              <a:avLst/>
              <a:gdLst>
                <a:gd name="T0" fmla="*/ 6475800 w 397"/>
                <a:gd name="T1" fmla="*/ 1966355 h 228"/>
                <a:gd name="T2" fmla="*/ 6475800 w 397"/>
                <a:gd name="T3" fmla="*/ 1966355 h 228"/>
                <a:gd name="T4" fmla="*/ 25644803 w 397"/>
                <a:gd name="T5" fmla="*/ 21367416 h 228"/>
                <a:gd name="T6" fmla="*/ 44943005 w 397"/>
                <a:gd name="T7" fmla="*/ 1048530 h 228"/>
                <a:gd name="T8" fmla="*/ 44943005 w 397"/>
                <a:gd name="T9" fmla="*/ 1048530 h 228"/>
                <a:gd name="T10" fmla="*/ 47662668 w 397"/>
                <a:gd name="T11" fmla="*/ 0 h 228"/>
                <a:gd name="T12" fmla="*/ 51289246 w 397"/>
                <a:gd name="T13" fmla="*/ 3801645 h 228"/>
                <a:gd name="T14" fmla="*/ 50382691 w 397"/>
                <a:gd name="T15" fmla="*/ 6554398 h 228"/>
                <a:gd name="T16" fmla="*/ 50382691 w 397"/>
                <a:gd name="T17" fmla="*/ 6554398 h 228"/>
                <a:gd name="T18" fmla="*/ 28494026 w 397"/>
                <a:gd name="T19" fmla="*/ 28839639 h 228"/>
                <a:gd name="T20" fmla="*/ 28494026 w 397"/>
                <a:gd name="T21" fmla="*/ 28839639 h 228"/>
                <a:gd name="T22" fmla="*/ 25644803 w 397"/>
                <a:gd name="T23" fmla="*/ 29757103 h 228"/>
                <a:gd name="T24" fmla="*/ 25644803 w 397"/>
                <a:gd name="T25" fmla="*/ 29757103 h 228"/>
                <a:gd name="T26" fmla="*/ 25644803 w 397"/>
                <a:gd name="T27" fmla="*/ 29757103 h 228"/>
                <a:gd name="T28" fmla="*/ 22924780 w 397"/>
                <a:gd name="T29" fmla="*/ 28839639 h 228"/>
                <a:gd name="T30" fmla="*/ 22924780 w 397"/>
                <a:gd name="T31" fmla="*/ 28839639 h 228"/>
                <a:gd name="T32" fmla="*/ 906554 w 397"/>
                <a:gd name="T33" fmla="*/ 6554398 h 228"/>
                <a:gd name="T34" fmla="*/ 906554 w 397"/>
                <a:gd name="T35" fmla="*/ 6554398 h 228"/>
                <a:gd name="T36" fmla="*/ 0 w 397"/>
                <a:gd name="T37" fmla="*/ 3801645 h 228"/>
                <a:gd name="T38" fmla="*/ 3756137 w 397"/>
                <a:gd name="T39" fmla="*/ 0 h 228"/>
                <a:gd name="T40" fmla="*/ 6475800 w 397"/>
                <a:gd name="T41" fmla="*/ 1966355 h 22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397" h="228">
                  <a:moveTo>
                    <a:pt x="50" y="15"/>
                  </a:moveTo>
                  <a:lnTo>
                    <a:pt x="50" y="15"/>
                  </a:lnTo>
                  <a:cubicBezTo>
                    <a:pt x="198" y="163"/>
                    <a:pt x="198" y="163"/>
                    <a:pt x="198" y="163"/>
                  </a:cubicBezTo>
                  <a:cubicBezTo>
                    <a:pt x="347" y="8"/>
                    <a:pt x="347" y="8"/>
                    <a:pt x="347" y="8"/>
                  </a:cubicBezTo>
                  <a:cubicBezTo>
                    <a:pt x="354" y="8"/>
                    <a:pt x="361" y="0"/>
                    <a:pt x="368" y="0"/>
                  </a:cubicBezTo>
                  <a:cubicBezTo>
                    <a:pt x="382" y="0"/>
                    <a:pt x="396" y="15"/>
                    <a:pt x="396" y="29"/>
                  </a:cubicBezTo>
                  <a:cubicBezTo>
                    <a:pt x="396" y="36"/>
                    <a:pt x="396" y="43"/>
                    <a:pt x="389" y="50"/>
                  </a:cubicBezTo>
                  <a:cubicBezTo>
                    <a:pt x="220" y="220"/>
                    <a:pt x="220" y="220"/>
                    <a:pt x="220" y="220"/>
                  </a:cubicBezTo>
                  <a:cubicBezTo>
                    <a:pt x="212" y="227"/>
                    <a:pt x="205" y="227"/>
                    <a:pt x="198" y="227"/>
                  </a:cubicBezTo>
                  <a:cubicBezTo>
                    <a:pt x="191" y="227"/>
                    <a:pt x="184" y="227"/>
                    <a:pt x="177" y="220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0" y="43"/>
                    <a:pt x="0" y="36"/>
                    <a:pt x="0" y="29"/>
                  </a:cubicBezTo>
                  <a:cubicBezTo>
                    <a:pt x="0" y="15"/>
                    <a:pt x="15" y="0"/>
                    <a:pt x="29" y="0"/>
                  </a:cubicBezTo>
                  <a:cubicBezTo>
                    <a:pt x="36" y="0"/>
                    <a:pt x="43" y="8"/>
                    <a:pt x="50" y="1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D5766072-7217-BE79-2125-B721FE38CE24}"/>
              </a:ext>
            </a:extLst>
          </p:cNvPr>
          <p:cNvSpPr txBox="1">
            <a:spLocks/>
          </p:cNvSpPr>
          <p:nvPr/>
        </p:nvSpPr>
        <p:spPr>
          <a:xfrm>
            <a:off x="418345" y="1026869"/>
            <a:ext cx="11434020" cy="551433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GB" sz="1400" b="1" dirty="0"/>
              <a:t>This trust translates into higher engagement rates, making </a:t>
            </a:r>
            <a:r>
              <a:rPr lang="en-NL" sz="1400" b="1" dirty="0"/>
              <a:t>r</a:t>
            </a:r>
            <a:r>
              <a:rPr lang="en-GB" sz="1400" b="1" dirty="0" err="1"/>
              <a:t>adio</a:t>
            </a:r>
            <a:r>
              <a:rPr lang="en-GB" sz="1400" b="1" dirty="0"/>
              <a:t> an essential medium for advertisers looking to build lasting consumer relationships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561EF3C3-BE07-6214-0811-2245D4EE8F62}"/>
              </a:ext>
            </a:extLst>
          </p:cNvPr>
          <p:cNvSpPr txBox="1">
            <a:spLocks/>
          </p:cNvSpPr>
          <p:nvPr/>
        </p:nvSpPr>
        <p:spPr>
          <a:xfrm>
            <a:off x="339633" y="5747868"/>
            <a:ext cx="11432767" cy="203133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LID4096" sz="800" b="1" dirty="0">
                <a:solidFill>
                  <a:srgbClr val="D55DD1"/>
                </a:solidFill>
                <a:latin typeface="Montserrat Light" panose="00000400000000000000" pitchFamily="50" charset="0"/>
                <a:cs typeface="Times New Roman" panose="02020603050405020304" pitchFamily="18" charset="0"/>
              </a:rPr>
              <a:t>Source:</a:t>
            </a:r>
            <a:r>
              <a:rPr lang="LID4096" sz="800" dirty="0">
                <a:solidFill>
                  <a:srgbClr val="D55DD1"/>
                </a:solidFill>
                <a:latin typeface="Montserrat Light" panose="00000400000000000000" pitchFamily="50" charset="0"/>
                <a:cs typeface="Times New Roman" panose="02020603050405020304" pitchFamily="18" charset="0"/>
              </a:rPr>
              <a:t> </a:t>
            </a:r>
            <a:r>
              <a:rPr lang="en-BE" sz="800" b="1" dirty="0">
                <a:solidFill>
                  <a:schemeClr val="bg1">
                    <a:lumMod val="50000"/>
                  </a:schemeClr>
                </a:solidFill>
                <a:latin typeface="Montserrat Light" panose="00000400000000000000" pitchFamily="50" charset="0"/>
                <a:cs typeface="Times New Roman" panose="02020603050405020304" pitchFamily="18" charset="0"/>
              </a:rPr>
              <a:t>Canada: </a:t>
            </a:r>
            <a:r>
              <a:rPr lang="en-GB" sz="800" dirty="0">
                <a:solidFill>
                  <a:schemeClr val="bg1">
                    <a:lumMod val="50000"/>
                  </a:schemeClr>
                </a:solidFill>
                <a:latin typeface="Montserrat Light" panose="00000400000000000000" pitchFamily="50" charset="0"/>
                <a:cs typeface="Times New Roman" panose="02020603050405020304" pitchFamily="18" charset="0"/>
              </a:rPr>
              <a:t>Signal Hill Insights | Maru Voice Canada, September 2024 survey of 3,000 Canadians 18+. 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C04A1A0-99A3-3331-50E8-99CB6A0C2633}"/>
              </a:ext>
            </a:extLst>
          </p:cNvPr>
          <p:cNvSpPr/>
          <p:nvPr/>
        </p:nvSpPr>
        <p:spPr>
          <a:xfrm>
            <a:off x="418345" y="1879064"/>
            <a:ext cx="11354056" cy="3751381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967EC82-3003-1DF9-A57A-D5426CC602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210" y="6454542"/>
            <a:ext cx="724191" cy="29305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0E15DA2-FD23-BA0A-288E-84C982AC1D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5978" y="6467953"/>
            <a:ext cx="811130" cy="266233"/>
          </a:xfrm>
          <a:prstGeom prst="rect">
            <a:avLst/>
          </a:prstGeom>
        </p:spPr>
      </p:pic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0623B877-9390-2893-A1C6-15A643D947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14126899"/>
              </p:ext>
            </p:extLst>
          </p:nvPr>
        </p:nvGraphicFramePr>
        <p:xfrm>
          <a:off x="607153" y="2224165"/>
          <a:ext cx="10966537" cy="2782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EC5995BC-6920-40A1-234A-9B6D5422F088}"/>
              </a:ext>
            </a:extLst>
          </p:cNvPr>
          <p:cNvSpPr txBox="1">
            <a:spLocks/>
          </p:cNvSpPr>
          <p:nvPr/>
        </p:nvSpPr>
        <p:spPr>
          <a:xfrm>
            <a:off x="612089" y="1970645"/>
            <a:ext cx="10972757" cy="286232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BE" sz="1400" b="1" dirty="0">
                <a:latin typeface="+mj-lt"/>
                <a:cs typeface="Times New Roman" panose="02020603050405020304" pitchFamily="18" charset="0"/>
              </a:rPr>
              <a:t>Where people expect to be exposed to trustworthy ads</a:t>
            </a:r>
            <a:endParaRPr lang="en-GB" sz="14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D34ADF79-F5E7-F0E4-3495-62D2730C4AD0}"/>
              </a:ext>
            </a:extLst>
          </p:cNvPr>
          <p:cNvSpPr txBox="1">
            <a:spLocks/>
          </p:cNvSpPr>
          <p:nvPr/>
        </p:nvSpPr>
        <p:spPr>
          <a:xfrm>
            <a:off x="612089" y="5006333"/>
            <a:ext cx="10972757" cy="52322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GB" sz="1400" dirty="0">
                <a:latin typeface="+mj-lt"/>
                <a:cs typeface="Times New Roman" panose="02020603050405020304" pitchFamily="18" charset="0"/>
              </a:rPr>
              <a:t>Ads heard on AM/FM Radio are </a:t>
            </a:r>
            <a:r>
              <a:rPr lang="en-BE" sz="1400" dirty="0">
                <a:latin typeface="+mj-lt"/>
                <a:cs typeface="Times New Roman" panose="02020603050405020304" pitchFamily="18" charset="0"/>
              </a:rPr>
              <a:t>perceived</a:t>
            </a:r>
            <a:r>
              <a:rPr lang="en-GB" sz="1400" dirty="0">
                <a:latin typeface="+mj-lt"/>
                <a:cs typeface="Times New Roman" panose="02020603050405020304" pitchFamily="18" charset="0"/>
              </a:rPr>
              <a:t> as more trustworthy by Canadians compared to ads experienced on other platforms. Trust is a vital factor for effective advertising.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91E8ABF-41AE-F3E2-B5BF-9490A71A35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46536" y="2026992"/>
            <a:ext cx="486096" cy="48609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2A7C3BD-7B99-9450-1550-40C391B593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9000" y="3746287"/>
            <a:ext cx="369297" cy="35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7816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9D25A8-01E4-F6B0-5E5B-4017E9DFA4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5A9DF3-8A39-100E-CDFF-2916365DD4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9" b="8449"/>
          <a:stretch/>
        </p:blipFill>
        <p:spPr>
          <a:xfrm>
            <a:off x="0" y="0"/>
            <a:ext cx="12196179" cy="630487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FC7D38E-348E-4680-4F2F-29E144BBA74E}"/>
              </a:ext>
            </a:extLst>
          </p:cNvPr>
          <p:cNvSpPr txBox="1"/>
          <p:nvPr/>
        </p:nvSpPr>
        <p:spPr>
          <a:xfrm>
            <a:off x="349927" y="6472131"/>
            <a:ext cx="2711743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www.</a:t>
            </a:r>
            <a:r>
              <a:rPr lang="en-BE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worldradioalliance</a:t>
            </a:r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.com</a:t>
            </a:r>
            <a:endParaRPr lang="en-BE" sz="900" spc="2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40DE0C1-F0A2-703A-1441-38BD7C224CEB}"/>
              </a:ext>
            </a:extLst>
          </p:cNvPr>
          <p:cNvGrpSpPr/>
          <p:nvPr/>
        </p:nvGrpSpPr>
        <p:grpSpPr>
          <a:xfrm>
            <a:off x="9540886" y="4487107"/>
            <a:ext cx="2313784" cy="1527679"/>
            <a:chOff x="-1114920" y="721606"/>
            <a:chExt cx="4333522" cy="2861215"/>
          </a:xfrm>
          <a:solidFill>
            <a:schemeClr val="bg1">
              <a:alpha val="50000"/>
            </a:schemeClr>
          </a:solidFill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146D4A28-3C4B-D606-FDD1-0028A807F742}"/>
                </a:ext>
              </a:extLst>
            </p:cNvPr>
            <p:cNvGrpSpPr/>
            <p:nvPr/>
          </p:nvGrpSpPr>
          <p:grpSpPr>
            <a:xfrm>
              <a:off x="-1114920" y="721606"/>
              <a:ext cx="4333522" cy="745848"/>
              <a:chOff x="1918322" y="2097364"/>
              <a:chExt cx="913008" cy="157139"/>
            </a:xfrm>
            <a:grpFill/>
          </p:grpSpPr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964A81B3-F78D-3E0C-F3A6-36E0ED81AA8C}"/>
                  </a:ext>
                </a:extLst>
              </p:cNvPr>
              <p:cNvSpPr/>
              <p:nvPr/>
            </p:nvSpPr>
            <p:spPr>
              <a:xfrm>
                <a:off x="191832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6D73C4BF-CB84-874B-82D1-AD910248B9A1}"/>
                  </a:ext>
                </a:extLst>
              </p:cNvPr>
              <p:cNvSpPr/>
              <p:nvPr/>
            </p:nvSpPr>
            <p:spPr>
              <a:xfrm>
                <a:off x="204447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C8284A42-3D28-8B1D-821C-D0FF65641AA3}"/>
                  </a:ext>
                </a:extLst>
              </p:cNvPr>
              <p:cNvSpPr/>
              <p:nvPr/>
            </p:nvSpPr>
            <p:spPr>
              <a:xfrm>
                <a:off x="216536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C127DFDD-9D5C-7A80-3CB2-C9C111183122}"/>
                  </a:ext>
                </a:extLst>
              </p:cNvPr>
              <p:cNvSpPr/>
              <p:nvPr/>
            </p:nvSpPr>
            <p:spPr>
              <a:xfrm>
                <a:off x="229152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8F87ADAC-00BE-81E8-095F-AA7D549F600A}"/>
                  </a:ext>
                </a:extLst>
              </p:cNvPr>
              <p:cNvSpPr/>
              <p:nvPr/>
            </p:nvSpPr>
            <p:spPr>
              <a:xfrm>
                <a:off x="241241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BD1F39DB-FDA8-8653-614F-0E909345F606}"/>
                  </a:ext>
                </a:extLst>
              </p:cNvPr>
              <p:cNvSpPr/>
              <p:nvPr/>
            </p:nvSpPr>
            <p:spPr>
              <a:xfrm>
                <a:off x="253856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9316C1DC-19BF-5619-9627-391860AD14F2}"/>
                  </a:ext>
                </a:extLst>
              </p:cNvPr>
              <p:cNvSpPr/>
              <p:nvPr/>
            </p:nvSpPr>
            <p:spPr>
              <a:xfrm>
                <a:off x="265945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30F64C5C-8418-0CB2-7B6D-4A2EBF25A13A}"/>
                  </a:ext>
                </a:extLst>
              </p:cNvPr>
              <p:cNvSpPr/>
              <p:nvPr/>
            </p:nvSpPr>
            <p:spPr>
              <a:xfrm>
                <a:off x="278561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499816FC-A812-2DC2-CEB9-DCADA7005BF3}"/>
                  </a:ext>
                </a:extLst>
              </p:cNvPr>
              <p:cNvSpPr/>
              <p:nvPr/>
            </p:nvSpPr>
            <p:spPr>
              <a:xfrm>
                <a:off x="191832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85CB797D-5298-1CE8-3C45-560618FC12A2}"/>
                  </a:ext>
                </a:extLst>
              </p:cNvPr>
              <p:cNvSpPr/>
              <p:nvPr/>
            </p:nvSpPr>
            <p:spPr>
              <a:xfrm>
                <a:off x="204447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C37A5F49-0077-5188-0E25-70DBD48FA02D}"/>
                  </a:ext>
                </a:extLst>
              </p:cNvPr>
              <p:cNvSpPr/>
              <p:nvPr/>
            </p:nvSpPr>
            <p:spPr>
              <a:xfrm>
                <a:off x="216536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93586E1E-AB28-6F6E-5E37-A9A48E3BC04D}"/>
                  </a:ext>
                </a:extLst>
              </p:cNvPr>
              <p:cNvSpPr/>
              <p:nvPr/>
            </p:nvSpPr>
            <p:spPr>
              <a:xfrm>
                <a:off x="229152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01D0E581-2520-97E7-BCF8-56C753BF59C2}"/>
                  </a:ext>
                </a:extLst>
              </p:cNvPr>
              <p:cNvSpPr/>
              <p:nvPr/>
            </p:nvSpPr>
            <p:spPr>
              <a:xfrm>
                <a:off x="241241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E73DC492-FE7D-C40C-D713-205599C217AE}"/>
                  </a:ext>
                </a:extLst>
              </p:cNvPr>
              <p:cNvSpPr/>
              <p:nvPr/>
            </p:nvSpPr>
            <p:spPr>
              <a:xfrm>
                <a:off x="253856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01236531-C7F2-39F4-889F-6118CB7561D7}"/>
                  </a:ext>
                </a:extLst>
              </p:cNvPr>
              <p:cNvSpPr/>
              <p:nvPr/>
            </p:nvSpPr>
            <p:spPr>
              <a:xfrm>
                <a:off x="265945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DECA9519-C4B7-0226-211D-29A114901E56}"/>
                  </a:ext>
                </a:extLst>
              </p:cNvPr>
              <p:cNvSpPr/>
              <p:nvPr/>
            </p:nvSpPr>
            <p:spPr>
              <a:xfrm>
                <a:off x="278561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4C2DDCBF-AAA4-321D-D4C7-1E8B03FF3AA4}"/>
                </a:ext>
              </a:extLst>
            </p:cNvPr>
            <p:cNvGrpSpPr/>
            <p:nvPr/>
          </p:nvGrpSpPr>
          <p:grpSpPr>
            <a:xfrm>
              <a:off x="-1114920" y="1779289"/>
              <a:ext cx="4333522" cy="745848"/>
              <a:chOff x="1918322" y="2097364"/>
              <a:chExt cx="913008" cy="157139"/>
            </a:xfrm>
            <a:grpFill/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EB5E7B94-CBCF-75FA-A2CA-3A07BBCBB996}"/>
                  </a:ext>
                </a:extLst>
              </p:cNvPr>
              <p:cNvSpPr/>
              <p:nvPr/>
            </p:nvSpPr>
            <p:spPr>
              <a:xfrm>
                <a:off x="191832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8CDD8319-C068-8505-BD7F-499D3213052F}"/>
                  </a:ext>
                </a:extLst>
              </p:cNvPr>
              <p:cNvSpPr/>
              <p:nvPr/>
            </p:nvSpPr>
            <p:spPr>
              <a:xfrm>
                <a:off x="204447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5D310993-04D9-E265-388C-3CEF008027F8}"/>
                  </a:ext>
                </a:extLst>
              </p:cNvPr>
              <p:cNvSpPr/>
              <p:nvPr/>
            </p:nvSpPr>
            <p:spPr>
              <a:xfrm>
                <a:off x="216536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EBAFE415-79B7-5A68-4078-5276B4FD076C}"/>
                  </a:ext>
                </a:extLst>
              </p:cNvPr>
              <p:cNvSpPr/>
              <p:nvPr/>
            </p:nvSpPr>
            <p:spPr>
              <a:xfrm>
                <a:off x="229152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D3C6E262-04A6-6E83-286B-0106A500EEE4}"/>
                  </a:ext>
                </a:extLst>
              </p:cNvPr>
              <p:cNvSpPr/>
              <p:nvPr/>
            </p:nvSpPr>
            <p:spPr>
              <a:xfrm>
                <a:off x="241241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2994C5E8-2BFE-CF6C-91F4-FFD20CCC36A1}"/>
                  </a:ext>
                </a:extLst>
              </p:cNvPr>
              <p:cNvSpPr/>
              <p:nvPr/>
            </p:nvSpPr>
            <p:spPr>
              <a:xfrm>
                <a:off x="253856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7F042236-AF36-F32E-842C-D00195A88883}"/>
                  </a:ext>
                </a:extLst>
              </p:cNvPr>
              <p:cNvSpPr/>
              <p:nvPr/>
            </p:nvSpPr>
            <p:spPr>
              <a:xfrm>
                <a:off x="265945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4CE379D1-7932-1F88-6C1A-F41637257DAA}"/>
                  </a:ext>
                </a:extLst>
              </p:cNvPr>
              <p:cNvSpPr/>
              <p:nvPr/>
            </p:nvSpPr>
            <p:spPr>
              <a:xfrm>
                <a:off x="278561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F6AEDE86-4EA6-DBF9-4923-159DDEFD14FB}"/>
                  </a:ext>
                </a:extLst>
              </p:cNvPr>
              <p:cNvSpPr/>
              <p:nvPr/>
            </p:nvSpPr>
            <p:spPr>
              <a:xfrm>
                <a:off x="191832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00ABE649-CA7C-EE61-C5DA-9E1DB8C50D50}"/>
                  </a:ext>
                </a:extLst>
              </p:cNvPr>
              <p:cNvSpPr/>
              <p:nvPr/>
            </p:nvSpPr>
            <p:spPr>
              <a:xfrm>
                <a:off x="204447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3A43F054-89D7-2446-E777-EF9662ED064F}"/>
                  </a:ext>
                </a:extLst>
              </p:cNvPr>
              <p:cNvSpPr/>
              <p:nvPr/>
            </p:nvSpPr>
            <p:spPr>
              <a:xfrm>
                <a:off x="216536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6BF9566E-2335-912E-98A0-8653D5FCB54E}"/>
                  </a:ext>
                </a:extLst>
              </p:cNvPr>
              <p:cNvSpPr/>
              <p:nvPr/>
            </p:nvSpPr>
            <p:spPr>
              <a:xfrm>
                <a:off x="229152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220C2539-281D-F78F-A913-5241AB348132}"/>
                  </a:ext>
                </a:extLst>
              </p:cNvPr>
              <p:cNvSpPr/>
              <p:nvPr/>
            </p:nvSpPr>
            <p:spPr>
              <a:xfrm>
                <a:off x="241241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85AD99E9-0981-4C76-7C72-B48A3151ACA5}"/>
                  </a:ext>
                </a:extLst>
              </p:cNvPr>
              <p:cNvSpPr/>
              <p:nvPr/>
            </p:nvSpPr>
            <p:spPr>
              <a:xfrm>
                <a:off x="253856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AA17DCA7-9D30-9E6F-BBA1-279FF35910D4}"/>
                  </a:ext>
                </a:extLst>
              </p:cNvPr>
              <p:cNvSpPr/>
              <p:nvPr/>
            </p:nvSpPr>
            <p:spPr>
              <a:xfrm>
                <a:off x="265945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BBC577F7-5E11-117C-3E82-CD95964ADDE5}"/>
                  </a:ext>
                </a:extLst>
              </p:cNvPr>
              <p:cNvSpPr/>
              <p:nvPr/>
            </p:nvSpPr>
            <p:spPr>
              <a:xfrm>
                <a:off x="278561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0357754E-0278-8972-7135-95AE40355834}"/>
                </a:ext>
              </a:extLst>
            </p:cNvPr>
            <p:cNvGrpSpPr/>
            <p:nvPr/>
          </p:nvGrpSpPr>
          <p:grpSpPr>
            <a:xfrm>
              <a:off x="-1114920" y="2836973"/>
              <a:ext cx="4333522" cy="745848"/>
              <a:chOff x="1918322" y="2097364"/>
              <a:chExt cx="913008" cy="157139"/>
            </a:xfrm>
            <a:grpFill/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66A04D09-D09D-81DF-273D-F1BE0B30AABD}"/>
                  </a:ext>
                </a:extLst>
              </p:cNvPr>
              <p:cNvSpPr/>
              <p:nvPr/>
            </p:nvSpPr>
            <p:spPr>
              <a:xfrm>
                <a:off x="191832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77E81985-F53A-9128-DCC9-C3C21899474B}"/>
                  </a:ext>
                </a:extLst>
              </p:cNvPr>
              <p:cNvSpPr/>
              <p:nvPr/>
            </p:nvSpPr>
            <p:spPr>
              <a:xfrm>
                <a:off x="204447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34D983BE-7B91-B8E4-572B-AA5512EC938A}"/>
                  </a:ext>
                </a:extLst>
              </p:cNvPr>
              <p:cNvSpPr/>
              <p:nvPr/>
            </p:nvSpPr>
            <p:spPr>
              <a:xfrm>
                <a:off x="216536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BE995577-54BC-57FF-82A9-CF039FDCDECD}"/>
                  </a:ext>
                </a:extLst>
              </p:cNvPr>
              <p:cNvSpPr/>
              <p:nvPr/>
            </p:nvSpPr>
            <p:spPr>
              <a:xfrm>
                <a:off x="229152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66DE3E33-F3C3-0192-B6D9-37EDE2FDCF8A}"/>
                  </a:ext>
                </a:extLst>
              </p:cNvPr>
              <p:cNvSpPr/>
              <p:nvPr/>
            </p:nvSpPr>
            <p:spPr>
              <a:xfrm>
                <a:off x="241241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791B952F-E30F-F4D8-3AB5-E31D200B8FA8}"/>
                  </a:ext>
                </a:extLst>
              </p:cNvPr>
              <p:cNvSpPr/>
              <p:nvPr/>
            </p:nvSpPr>
            <p:spPr>
              <a:xfrm>
                <a:off x="253856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B369EB5D-DA75-B619-F054-B652B46AA05D}"/>
                  </a:ext>
                </a:extLst>
              </p:cNvPr>
              <p:cNvSpPr/>
              <p:nvPr/>
            </p:nvSpPr>
            <p:spPr>
              <a:xfrm>
                <a:off x="265945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926BE046-B138-F81D-5A16-BE34176A9FA5}"/>
                  </a:ext>
                </a:extLst>
              </p:cNvPr>
              <p:cNvSpPr/>
              <p:nvPr/>
            </p:nvSpPr>
            <p:spPr>
              <a:xfrm>
                <a:off x="278561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EAD582C4-9216-F6BA-9D95-2BAD5C8DE37C}"/>
                  </a:ext>
                </a:extLst>
              </p:cNvPr>
              <p:cNvSpPr/>
              <p:nvPr/>
            </p:nvSpPr>
            <p:spPr>
              <a:xfrm>
                <a:off x="191832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168705CF-066C-DE8D-80FD-923BA247B846}"/>
                  </a:ext>
                </a:extLst>
              </p:cNvPr>
              <p:cNvSpPr/>
              <p:nvPr/>
            </p:nvSpPr>
            <p:spPr>
              <a:xfrm>
                <a:off x="204447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4EFF357C-BC56-6CC3-A3A6-3161F2E3DCDD}"/>
                  </a:ext>
                </a:extLst>
              </p:cNvPr>
              <p:cNvSpPr/>
              <p:nvPr/>
            </p:nvSpPr>
            <p:spPr>
              <a:xfrm>
                <a:off x="216536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2CA0AF92-3A17-7B58-87E9-7AD28AB19961}"/>
                  </a:ext>
                </a:extLst>
              </p:cNvPr>
              <p:cNvSpPr/>
              <p:nvPr/>
            </p:nvSpPr>
            <p:spPr>
              <a:xfrm>
                <a:off x="229152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96E220E7-0881-B3DE-66A0-AECC9BB5E69A}"/>
                  </a:ext>
                </a:extLst>
              </p:cNvPr>
              <p:cNvSpPr/>
              <p:nvPr/>
            </p:nvSpPr>
            <p:spPr>
              <a:xfrm>
                <a:off x="241241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6E362953-9DED-F11C-CC7E-535994B8F50D}"/>
                  </a:ext>
                </a:extLst>
              </p:cNvPr>
              <p:cNvSpPr/>
              <p:nvPr/>
            </p:nvSpPr>
            <p:spPr>
              <a:xfrm>
                <a:off x="253856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49578F0C-24FC-BB3A-5BE1-08B5D71CF3E2}"/>
                  </a:ext>
                </a:extLst>
              </p:cNvPr>
              <p:cNvSpPr/>
              <p:nvPr/>
            </p:nvSpPr>
            <p:spPr>
              <a:xfrm>
                <a:off x="265945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70726845-75F0-F981-7E00-E4F3963915FF}"/>
                  </a:ext>
                </a:extLst>
              </p:cNvPr>
              <p:cNvSpPr/>
              <p:nvPr/>
            </p:nvSpPr>
            <p:spPr>
              <a:xfrm>
                <a:off x="278561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79" name="Rectangle 78">
            <a:extLst>
              <a:ext uri="{FF2B5EF4-FFF2-40B4-BE49-F238E27FC236}">
                <a16:creationId xmlns:a16="http://schemas.microsoft.com/office/drawing/2014/main" id="{6D3D88E7-24D4-A0A9-E907-BA8C09A71B4B}"/>
              </a:ext>
            </a:extLst>
          </p:cNvPr>
          <p:cNvSpPr/>
          <p:nvPr/>
        </p:nvSpPr>
        <p:spPr>
          <a:xfrm>
            <a:off x="1" y="1828801"/>
            <a:ext cx="6094415" cy="4476078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4BF0F46-8DFB-4615-B91F-F0FC25169FB9}"/>
              </a:ext>
            </a:extLst>
          </p:cNvPr>
          <p:cNvSpPr txBox="1"/>
          <p:nvPr/>
        </p:nvSpPr>
        <p:spPr>
          <a:xfrm>
            <a:off x="349928" y="2035990"/>
            <a:ext cx="5423855" cy="401648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spcAft>
                <a:spcPts val="1200"/>
              </a:spcAft>
            </a:pPr>
            <a:r>
              <a:rPr lang="en-GB" sz="3700" b="1" spc="60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Radio is the most mobile mass medium</a:t>
            </a:r>
          </a:p>
          <a:p>
            <a:pPr>
              <a:spcAft>
                <a:spcPts val="1200"/>
              </a:spcAft>
            </a:pPr>
            <a:r>
              <a:rPr lang="en-GB" sz="2400" spc="200" dirty="0">
                <a:solidFill>
                  <a:schemeClr val="bg1"/>
                </a:solidFill>
                <a:latin typeface="+mj-lt"/>
                <a:sym typeface="Wingdings 2" panose="05020102010507070707" pitchFamily="18" charset="2"/>
              </a:rPr>
              <a:t></a:t>
            </a:r>
            <a:endParaRPr lang="en-BE" sz="2400" spc="200" dirty="0">
              <a:solidFill>
                <a:schemeClr val="bg1"/>
              </a:solidFill>
              <a:latin typeface="+mj-lt"/>
              <a:sym typeface="Wingdings 2" panose="05020102010507070707" pitchFamily="18" charset="2"/>
            </a:endParaRPr>
          </a:p>
          <a:p>
            <a:pPr>
              <a:spcAft>
                <a:spcPts val="600"/>
              </a:spcAft>
            </a:pPr>
            <a:r>
              <a:rPr lang="en-GB" sz="2000" spc="60" dirty="0">
                <a:solidFill>
                  <a:schemeClr val="bg1"/>
                </a:solidFill>
                <a:latin typeface="+mj-lt"/>
              </a:rPr>
              <a:t>Radio is the ultimate mobile medium: accessible everywhere, hands-free, eyes-free, on any device, seamlessly accompanying listeners throughout the day</a:t>
            </a:r>
            <a:endParaRPr lang="en-GB" sz="2000" b="1" spc="6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4FDD7AA1-8474-59C9-BE1B-53AF62EF4CB0}"/>
              </a:ext>
            </a:extLst>
          </p:cNvPr>
          <p:cNvSpPr/>
          <p:nvPr userDrawn="1"/>
        </p:nvSpPr>
        <p:spPr>
          <a:xfrm>
            <a:off x="0" y="805526"/>
            <a:ext cx="1149531" cy="10226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E" sz="5400" b="1" dirty="0">
                <a:solidFill>
                  <a:schemeClr val="bg1"/>
                </a:solidFill>
              </a:rPr>
              <a:t>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A23DE1-89C6-D8A0-7A7D-60168C46EB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210" y="6454542"/>
            <a:ext cx="724191" cy="2930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32EF2E-47A6-EC56-FED8-9867413970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5978" y="6467953"/>
            <a:ext cx="811130" cy="266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4466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132AE8-58C6-1AC2-891B-76D26E0F1B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2AD1B7BA-99A2-4D75-3DFA-D3144505F8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9" t="11604" r="28449" b="4033"/>
          <a:stretch/>
        </p:blipFill>
        <p:spPr>
          <a:xfrm>
            <a:off x="10159200" y="1758671"/>
            <a:ext cx="2034000" cy="231134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77EC24C-EA68-C7AD-1E27-693760D345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8" r="20488"/>
          <a:stretch/>
        </p:blipFill>
        <p:spPr>
          <a:xfrm>
            <a:off x="6093998" y="1758672"/>
            <a:ext cx="2034000" cy="229677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F74DBF4-4C24-F809-AC63-8CB407B8C0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90" r="20490"/>
          <a:stretch/>
        </p:blipFill>
        <p:spPr>
          <a:xfrm>
            <a:off x="8128001" y="4053440"/>
            <a:ext cx="2032800" cy="229561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47EF31B-FD26-29F1-AB52-4B6C2389C6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5" r="20505"/>
          <a:stretch/>
        </p:blipFill>
        <p:spPr>
          <a:xfrm>
            <a:off x="4063998" y="4052277"/>
            <a:ext cx="2034000" cy="229813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E587EEE-C920-9AED-9C94-459FA785CE1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9759" r="45961"/>
          <a:stretch/>
        </p:blipFill>
        <p:spPr>
          <a:xfrm>
            <a:off x="0" y="4055447"/>
            <a:ext cx="2031194" cy="22936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F64F076-9B9B-2AC2-F3DE-A8C420791B00}"/>
              </a:ext>
            </a:extLst>
          </p:cNvPr>
          <p:cNvSpPr txBox="1"/>
          <p:nvPr/>
        </p:nvSpPr>
        <p:spPr>
          <a:xfrm>
            <a:off x="349927" y="6472131"/>
            <a:ext cx="2711743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www.</a:t>
            </a:r>
            <a:r>
              <a:rPr lang="en-BE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worldradioalliance</a:t>
            </a:r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.com</a:t>
            </a:r>
            <a:endParaRPr lang="en-BE" sz="900" spc="2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52061B-FD55-121F-63F7-C6EA13DBFD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210" y="6454542"/>
            <a:ext cx="724191" cy="29305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8BA6688-520D-393C-89E0-493A7506A714}"/>
              </a:ext>
            </a:extLst>
          </p:cNvPr>
          <p:cNvGrpSpPr/>
          <p:nvPr/>
        </p:nvGrpSpPr>
        <p:grpSpPr>
          <a:xfrm>
            <a:off x="0" y="-2225"/>
            <a:ext cx="818707" cy="728330"/>
            <a:chOff x="11373293" y="6129670"/>
            <a:chExt cx="818707" cy="72833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B8755F3-559E-C775-9EE1-B3AAA43B46DD}"/>
                </a:ext>
              </a:extLst>
            </p:cNvPr>
            <p:cNvSpPr/>
            <p:nvPr userDrawn="1"/>
          </p:nvSpPr>
          <p:spPr>
            <a:xfrm>
              <a:off x="11373293" y="6129670"/>
              <a:ext cx="818707" cy="728330"/>
            </a:xfrm>
            <a:prstGeom prst="rect">
              <a:avLst/>
            </a:prstGeom>
            <a:solidFill>
              <a:srgbClr val="D55D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04F83669-FDD9-44A8-D020-6204A4E1C67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 rot="16200000">
              <a:off x="11682519" y="6430788"/>
              <a:ext cx="218241" cy="126095"/>
            </a:xfrm>
            <a:custGeom>
              <a:avLst/>
              <a:gdLst>
                <a:gd name="T0" fmla="*/ 6475800 w 397"/>
                <a:gd name="T1" fmla="*/ 1966355 h 228"/>
                <a:gd name="T2" fmla="*/ 6475800 w 397"/>
                <a:gd name="T3" fmla="*/ 1966355 h 228"/>
                <a:gd name="T4" fmla="*/ 25644803 w 397"/>
                <a:gd name="T5" fmla="*/ 21367416 h 228"/>
                <a:gd name="T6" fmla="*/ 44943005 w 397"/>
                <a:gd name="T7" fmla="*/ 1048530 h 228"/>
                <a:gd name="T8" fmla="*/ 44943005 w 397"/>
                <a:gd name="T9" fmla="*/ 1048530 h 228"/>
                <a:gd name="T10" fmla="*/ 47662668 w 397"/>
                <a:gd name="T11" fmla="*/ 0 h 228"/>
                <a:gd name="T12" fmla="*/ 51289246 w 397"/>
                <a:gd name="T13" fmla="*/ 3801645 h 228"/>
                <a:gd name="T14" fmla="*/ 50382691 w 397"/>
                <a:gd name="T15" fmla="*/ 6554398 h 228"/>
                <a:gd name="T16" fmla="*/ 50382691 w 397"/>
                <a:gd name="T17" fmla="*/ 6554398 h 228"/>
                <a:gd name="T18" fmla="*/ 28494026 w 397"/>
                <a:gd name="T19" fmla="*/ 28839639 h 228"/>
                <a:gd name="T20" fmla="*/ 28494026 w 397"/>
                <a:gd name="T21" fmla="*/ 28839639 h 228"/>
                <a:gd name="T22" fmla="*/ 25644803 w 397"/>
                <a:gd name="T23" fmla="*/ 29757103 h 228"/>
                <a:gd name="T24" fmla="*/ 25644803 w 397"/>
                <a:gd name="T25" fmla="*/ 29757103 h 228"/>
                <a:gd name="T26" fmla="*/ 25644803 w 397"/>
                <a:gd name="T27" fmla="*/ 29757103 h 228"/>
                <a:gd name="T28" fmla="*/ 22924780 w 397"/>
                <a:gd name="T29" fmla="*/ 28839639 h 228"/>
                <a:gd name="T30" fmla="*/ 22924780 w 397"/>
                <a:gd name="T31" fmla="*/ 28839639 h 228"/>
                <a:gd name="T32" fmla="*/ 906554 w 397"/>
                <a:gd name="T33" fmla="*/ 6554398 h 228"/>
                <a:gd name="T34" fmla="*/ 906554 w 397"/>
                <a:gd name="T35" fmla="*/ 6554398 h 228"/>
                <a:gd name="T36" fmla="*/ 0 w 397"/>
                <a:gd name="T37" fmla="*/ 3801645 h 228"/>
                <a:gd name="T38" fmla="*/ 3756137 w 397"/>
                <a:gd name="T39" fmla="*/ 0 h 228"/>
                <a:gd name="T40" fmla="*/ 6475800 w 397"/>
                <a:gd name="T41" fmla="*/ 1966355 h 22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397" h="228">
                  <a:moveTo>
                    <a:pt x="50" y="15"/>
                  </a:moveTo>
                  <a:lnTo>
                    <a:pt x="50" y="15"/>
                  </a:lnTo>
                  <a:cubicBezTo>
                    <a:pt x="198" y="163"/>
                    <a:pt x="198" y="163"/>
                    <a:pt x="198" y="163"/>
                  </a:cubicBezTo>
                  <a:cubicBezTo>
                    <a:pt x="347" y="8"/>
                    <a:pt x="347" y="8"/>
                    <a:pt x="347" y="8"/>
                  </a:cubicBezTo>
                  <a:cubicBezTo>
                    <a:pt x="354" y="8"/>
                    <a:pt x="361" y="0"/>
                    <a:pt x="368" y="0"/>
                  </a:cubicBezTo>
                  <a:cubicBezTo>
                    <a:pt x="382" y="0"/>
                    <a:pt x="396" y="15"/>
                    <a:pt x="396" y="29"/>
                  </a:cubicBezTo>
                  <a:cubicBezTo>
                    <a:pt x="396" y="36"/>
                    <a:pt x="396" y="43"/>
                    <a:pt x="389" y="50"/>
                  </a:cubicBezTo>
                  <a:cubicBezTo>
                    <a:pt x="220" y="220"/>
                    <a:pt x="220" y="220"/>
                    <a:pt x="220" y="220"/>
                  </a:cubicBezTo>
                  <a:cubicBezTo>
                    <a:pt x="212" y="227"/>
                    <a:pt x="205" y="227"/>
                    <a:pt x="198" y="227"/>
                  </a:cubicBezTo>
                  <a:cubicBezTo>
                    <a:pt x="191" y="227"/>
                    <a:pt x="184" y="227"/>
                    <a:pt x="177" y="220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0" y="43"/>
                    <a:pt x="0" y="36"/>
                    <a:pt x="0" y="29"/>
                  </a:cubicBezTo>
                  <a:cubicBezTo>
                    <a:pt x="0" y="15"/>
                    <a:pt x="15" y="0"/>
                    <a:pt x="29" y="0"/>
                  </a:cubicBezTo>
                  <a:cubicBezTo>
                    <a:pt x="36" y="0"/>
                    <a:pt x="43" y="8"/>
                    <a:pt x="50" y="15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ED5BD16B-F545-8F47-C6F1-BCD266E71567}"/>
              </a:ext>
            </a:extLst>
          </p:cNvPr>
          <p:cNvSpPr txBox="1">
            <a:spLocks/>
          </p:cNvSpPr>
          <p:nvPr/>
        </p:nvSpPr>
        <p:spPr>
          <a:xfrm>
            <a:off x="339634" y="461706"/>
            <a:ext cx="11512731" cy="954107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GB" b="1" dirty="0"/>
              <a:t>Radio is everywhere and more than ever </a:t>
            </a:r>
            <a:br>
              <a:rPr lang="en-BE" b="1" dirty="0"/>
            </a:br>
            <a:r>
              <a:rPr lang="en-GB" b="1" dirty="0"/>
              <a:t>the most mobile mass medium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53977363-8AC5-0747-770F-6C28FB819F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65978" y="6467953"/>
            <a:ext cx="811130" cy="26623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ADAFA56-5080-553E-A5B2-25E2F364325C}"/>
              </a:ext>
            </a:extLst>
          </p:cNvPr>
          <p:cNvSpPr/>
          <p:nvPr/>
        </p:nvSpPr>
        <p:spPr>
          <a:xfrm>
            <a:off x="0" y="1761842"/>
            <a:ext cx="2032800" cy="22936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E" b="1" dirty="0">
                <a:solidFill>
                  <a:srgbClr val="D55DD1"/>
                </a:solidFill>
              </a:rPr>
              <a:t>Multiple </a:t>
            </a:r>
            <a:br>
              <a:rPr lang="en-BE" b="1" dirty="0">
                <a:solidFill>
                  <a:srgbClr val="D55DD1"/>
                </a:solidFill>
              </a:rPr>
            </a:br>
            <a:r>
              <a:rPr lang="en-BE" b="1" dirty="0">
                <a:solidFill>
                  <a:srgbClr val="D55DD1"/>
                </a:solidFill>
              </a:rPr>
              <a:t>devices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3204569-ED93-C268-E7C3-021FF7425882}"/>
              </a:ext>
            </a:extLst>
          </p:cNvPr>
          <p:cNvSpPr/>
          <p:nvPr/>
        </p:nvSpPr>
        <p:spPr>
          <a:xfrm>
            <a:off x="2031199" y="4055447"/>
            <a:ext cx="2032800" cy="22936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000" b="1" dirty="0">
                <a:solidFill>
                  <a:srgbClr val="D55DD1"/>
                </a:solidFill>
              </a:rPr>
              <a:t>H</a:t>
            </a:r>
            <a:r>
              <a:rPr lang="en-BE" sz="2000" b="1" dirty="0">
                <a:solidFill>
                  <a:srgbClr val="D55DD1"/>
                </a:solidFill>
              </a:rPr>
              <a:t>ands-free </a:t>
            </a:r>
            <a:br>
              <a:rPr lang="en-BE" sz="2000" b="1" dirty="0">
                <a:solidFill>
                  <a:srgbClr val="D55DD1"/>
                </a:solidFill>
              </a:rPr>
            </a:br>
            <a:r>
              <a:rPr lang="en-BE" sz="2000" b="1" dirty="0">
                <a:solidFill>
                  <a:srgbClr val="D55DD1"/>
                </a:solidFill>
              </a:rPr>
              <a:t>and </a:t>
            </a:r>
            <a:br>
              <a:rPr lang="en-BE" sz="2000" b="1" dirty="0">
                <a:solidFill>
                  <a:srgbClr val="D55DD1"/>
                </a:solidFill>
              </a:rPr>
            </a:br>
            <a:r>
              <a:rPr lang="en-BE" sz="2000" b="1" dirty="0">
                <a:solidFill>
                  <a:srgbClr val="D55DD1"/>
                </a:solidFill>
              </a:rPr>
              <a:t>eyes-free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E108A4F-C43C-4D98-FA40-3581AA6D6AAF}"/>
              </a:ext>
            </a:extLst>
          </p:cNvPr>
          <p:cNvSpPr/>
          <p:nvPr/>
        </p:nvSpPr>
        <p:spPr>
          <a:xfrm>
            <a:off x="4063998" y="1761842"/>
            <a:ext cx="2032800" cy="22936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E" b="1" dirty="0">
                <a:solidFill>
                  <a:srgbClr val="D55DD1"/>
                </a:solidFill>
              </a:rPr>
              <a:t>Multiplatform</a:t>
            </a:r>
            <a:endParaRPr lang="en-BE" sz="2000" b="1" dirty="0">
              <a:solidFill>
                <a:srgbClr val="D55DD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4ADB5D5-4958-B4CF-0713-1FF0842958E2}"/>
              </a:ext>
            </a:extLst>
          </p:cNvPr>
          <p:cNvSpPr/>
          <p:nvPr/>
        </p:nvSpPr>
        <p:spPr>
          <a:xfrm>
            <a:off x="6095198" y="4055447"/>
            <a:ext cx="2032800" cy="22936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E" sz="1700" b="1" dirty="0">
                <a:solidFill>
                  <a:srgbClr val="D55DD1"/>
                </a:solidFill>
              </a:rPr>
              <a:t>Accompanies listeners throughout </a:t>
            </a:r>
            <a:br>
              <a:rPr lang="en-BE" sz="1700" b="1" dirty="0">
                <a:solidFill>
                  <a:srgbClr val="D55DD1"/>
                </a:solidFill>
              </a:rPr>
            </a:br>
            <a:r>
              <a:rPr lang="en-BE" sz="1700" b="1" dirty="0">
                <a:solidFill>
                  <a:srgbClr val="D55DD1"/>
                </a:solidFill>
              </a:rPr>
              <a:t>the day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1D4F6DE-FCA3-2278-7633-34CA4346E207}"/>
              </a:ext>
            </a:extLst>
          </p:cNvPr>
          <p:cNvSpPr/>
          <p:nvPr/>
        </p:nvSpPr>
        <p:spPr>
          <a:xfrm>
            <a:off x="8128001" y="1761842"/>
            <a:ext cx="2032800" cy="22936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E" b="1" dirty="0">
                <a:solidFill>
                  <a:srgbClr val="D55DD1"/>
                </a:solidFill>
              </a:rPr>
              <a:t>Live </a:t>
            </a:r>
            <a:br>
              <a:rPr lang="en-BE" b="1" dirty="0">
                <a:solidFill>
                  <a:srgbClr val="D55DD1"/>
                </a:solidFill>
              </a:rPr>
            </a:br>
            <a:r>
              <a:rPr lang="en-BE" b="1" dirty="0">
                <a:solidFill>
                  <a:srgbClr val="D55DD1"/>
                </a:solidFill>
              </a:rPr>
              <a:t>and </a:t>
            </a:r>
            <a:br>
              <a:rPr lang="en-BE" b="1" dirty="0">
                <a:solidFill>
                  <a:srgbClr val="D55DD1"/>
                </a:solidFill>
              </a:rPr>
            </a:br>
            <a:r>
              <a:rPr lang="en-BE" b="1" dirty="0">
                <a:solidFill>
                  <a:srgbClr val="D55DD1"/>
                </a:solidFill>
              </a:rPr>
              <a:t>on-demand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0FDCC38-D46A-7D87-F378-88C8B7F7C860}"/>
              </a:ext>
            </a:extLst>
          </p:cNvPr>
          <p:cNvSpPr/>
          <p:nvPr/>
        </p:nvSpPr>
        <p:spPr>
          <a:xfrm>
            <a:off x="10159200" y="4055447"/>
            <a:ext cx="2032800" cy="22936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E" b="1" dirty="0">
                <a:solidFill>
                  <a:srgbClr val="D55DD1"/>
                </a:solidFill>
              </a:rPr>
              <a:t>On-the-go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4B0895C3-2EF3-DC8A-1378-DBEFA5E3F9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5" t="33426"/>
          <a:stretch/>
        </p:blipFill>
        <p:spPr>
          <a:xfrm>
            <a:off x="2031199" y="1758671"/>
            <a:ext cx="2034000" cy="2296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1569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B2643D1-8273-748A-38EF-857AB95D43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523633DE-35EE-3B60-2CF4-0AE33F2BF27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674" r="9826" b="12233"/>
          <a:stretch/>
        </p:blipFill>
        <p:spPr>
          <a:xfrm>
            <a:off x="0" y="-8405"/>
            <a:ext cx="12192000" cy="6331689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84631C97-8140-3DD0-62A7-C2B860945DF4}"/>
              </a:ext>
            </a:extLst>
          </p:cNvPr>
          <p:cNvSpPr txBox="1">
            <a:spLocks/>
          </p:cNvSpPr>
          <p:nvPr/>
        </p:nvSpPr>
        <p:spPr>
          <a:xfrm>
            <a:off x="1266764" y="116867"/>
            <a:ext cx="6345936" cy="473078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BE" sz="2400" b="1" dirty="0"/>
              <a:t>1. XXX</a:t>
            </a:r>
            <a:endParaRPr lang="fr-BE" sz="24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612DBE-DEFA-08A1-D24E-252DA3A8F5F9}"/>
              </a:ext>
            </a:extLst>
          </p:cNvPr>
          <p:cNvSpPr txBox="1"/>
          <p:nvPr/>
        </p:nvSpPr>
        <p:spPr>
          <a:xfrm>
            <a:off x="349927" y="6472131"/>
            <a:ext cx="2711743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www.</a:t>
            </a:r>
            <a:r>
              <a:rPr lang="en-BE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worldradioalliance</a:t>
            </a:r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.com</a:t>
            </a:r>
            <a:endParaRPr lang="en-BE" sz="900" spc="2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082DC3A-8EB1-1C86-C158-5DAB7C6E3DAA}"/>
              </a:ext>
            </a:extLst>
          </p:cNvPr>
          <p:cNvGrpSpPr/>
          <p:nvPr/>
        </p:nvGrpSpPr>
        <p:grpSpPr>
          <a:xfrm>
            <a:off x="0" y="-11750"/>
            <a:ext cx="818707" cy="728330"/>
            <a:chOff x="11373293" y="6129670"/>
            <a:chExt cx="818707" cy="72833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E0A0DE5-18C8-0CDA-44AD-E20BB161B1B8}"/>
                </a:ext>
              </a:extLst>
            </p:cNvPr>
            <p:cNvSpPr/>
            <p:nvPr userDrawn="1"/>
          </p:nvSpPr>
          <p:spPr>
            <a:xfrm>
              <a:off x="11373293" y="6129670"/>
              <a:ext cx="818707" cy="7283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0921A145-9C79-ACA7-B866-29B631D913C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 rot="16200000">
              <a:off x="11682519" y="6430788"/>
              <a:ext cx="218241" cy="126095"/>
            </a:xfrm>
            <a:custGeom>
              <a:avLst/>
              <a:gdLst>
                <a:gd name="T0" fmla="*/ 6475800 w 397"/>
                <a:gd name="T1" fmla="*/ 1966355 h 228"/>
                <a:gd name="T2" fmla="*/ 6475800 w 397"/>
                <a:gd name="T3" fmla="*/ 1966355 h 228"/>
                <a:gd name="T4" fmla="*/ 25644803 w 397"/>
                <a:gd name="T5" fmla="*/ 21367416 h 228"/>
                <a:gd name="T6" fmla="*/ 44943005 w 397"/>
                <a:gd name="T7" fmla="*/ 1048530 h 228"/>
                <a:gd name="T8" fmla="*/ 44943005 w 397"/>
                <a:gd name="T9" fmla="*/ 1048530 h 228"/>
                <a:gd name="T10" fmla="*/ 47662668 w 397"/>
                <a:gd name="T11" fmla="*/ 0 h 228"/>
                <a:gd name="T12" fmla="*/ 51289246 w 397"/>
                <a:gd name="T13" fmla="*/ 3801645 h 228"/>
                <a:gd name="T14" fmla="*/ 50382691 w 397"/>
                <a:gd name="T15" fmla="*/ 6554398 h 228"/>
                <a:gd name="T16" fmla="*/ 50382691 w 397"/>
                <a:gd name="T17" fmla="*/ 6554398 h 228"/>
                <a:gd name="T18" fmla="*/ 28494026 w 397"/>
                <a:gd name="T19" fmla="*/ 28839639 h 228"/>
                <a:gd name="T20" fmla="*/ 28494026 w 397"/>
                <a:gd name="T21" fmla="*/ 28839639 h 228"/>
                <a:gd name="T22" fmla="*/ 25644803 w 397"/>
                <a:gd name="T23" fmla="*/ 29757103 h 228"/>
                <a:gd name="T24" fmla="*/ 25644803 w 397"/>
                <a:gd name="T25" fmla="*/ 29757103 h 228"/>
                <a:gd name="T26" fmla="*/ 25644803 w 397"/>
                <a:gd name="T27" fmla="*/ 29757103 h 228"/>
                <a:gd name="T28" fmla="*/ 22924780 w 397"/>
                <a:gd name="T29" fmla="*/ 28839639 h 228"/>
                <a:gd name="T30" fmla="*/ 22924780 w 397"/>
                <a:gd name="T31" fmla="*/ 28839639 h 228"/>
                <a:gd name="T32" fmla="*/ 906554 w 397"/>
                <a:gd name="T33" fmla="*/ 6554398 h 228"/>
                <a:gd name="T34" fmla="*/ 906554 w 397"/>
                <a:gd name="T35" fmla="*/ 6554398 h 228"/>
                <a:gd name="T36" fmla="*/ 0 w 397"/>
                <a:gd name="T37" fmla="*/ 3801645 h 228"/>
                <a:gd name="T38" fmla="*/ 3756137 w 397"/>
                <a:gd name="T39" fmla="*/ 0 h 228"/>
                <a:gd name="T40" fmla="*/ 6475800 w 397"/>
                <a:gd name="T41" fmla="*/ 1966355 h 22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397" h="228">
                  <a:moveTo>
                    <a:pt x="50" y="15"/>
                  </a:moveTo>
                  <a:lnTo>
                    <a:pt x="50" y="15"/>
                  </a:lnTo>
                  <a:cubicBezTo>
                    <a:pt x="198" y="163"/>
                    <a:pt x="198" y="163"/>
                    <a:pt x="198" y="163"/>
                  </a:cubicBezTo>
                  <a:cubicBezTo>
                    <a:pt x="347" y="8"/>
                    <a:pt x="347" y="8"/>
                    <a:pt x="347" y="8"/>
                  </a:cubicBezTo>
                  <a:cubicBezTo>
                    <a:pt x="354" y="8"/>
                    <a:pt x="361" y="0"/>
                    <a:pt x="368" y="0"/>
                  </a:cubicBezTo>
                  <a:cubicBezTo>
                    <a:pt x="382" y="0"/>
                    <a:pt x="396" y="15"/>
                    <a:pt x="396" y="29"/>
                  </a:cubicBezTo>
                  <a:cubicBezTo>
                    <a:pt x="396" y="36"/>
                    <a:pt x="396" y="43"/>
                    <a:pt x="389" y="50"/>
                  </a:cubicBezTo>
                  <a:cubicBezTo>
                    <a:pt x="220" y="220"/>
                    <a:pt x="220" y="220"/>
                    <a:pt x="220" y="220"/>
                  </a:cubicBezTo>
                  <a:cubicBezTo>
                    <a:pt x="212" y="227"/>
                    <a:pt x="205" y="227"/>
                    <a:pt x="198" y="227"/>
                  </a:cubicBezTo>
                  <a:cubicBezTo>
                    <a:pt x="191" y="227"/>
                    <a:pt x="184" y="227"/>
                    <a:pt x="177" y="220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0" y="43"/>
                    <a:pt x="0" y="36"/>
                    <a:pt x="0" y="29"/>
                  </a:cubicBezTo>
                  <a:cubicBezTo>
                    <a:pt x="0" y="15"/>
                    <a:pt x="15" y="0"/>
                    <a:pt x="29" y="0"/>
                  </a:cubicBezTo>
                  <a:cubicBezTo>
                    <a:pt x="36" y="0"/>
                    <a:pt x="43" y="8"/>
                    <a:pt x="50" y="15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D15549E0-3E0A-289C-5AC1-704155B9A854}"/>
              </a:ext>
            </a:extLst>
          </p:cNvPr>
          <p:cNvSpPr txBox="1">
            <a:spLocks/>
          </p:cNvSpPr>
          <p:nvPr/>
        </p:nvSpPr>
        <p:spPr>
          <a:xfrm>
            <a:off x="418345" y="1026869"/>
            <a:ext cx="11434020" cy="949042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fr-BE" sz="5400" b="1" dirty="0">
                <a:solidFill>
                  <a:srgbClr val="D55DD1"/>
                </a:solidFill>
              </a:rPr>
              <a:t>Radio, the Audio Leader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9B6A88-28F6-F03C-AE4F-55ABC5A43D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210" y="6454542"/>
            <a:ext cx="724191" cy="2930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2753CB-09D7-4243-C7DD-EA993C0C4F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5978" y="6467953"/>
            <a:ext cx="811130" cy="266233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813726CE-3691-942E-52A2-920C46C053E2}"/>
              </a:ext>
            </a:extLst>
          </p:cNvPr>
          <p:cNvSpPr txBox="1">
            <a:spLocks/>
          </p:cNvSpPr>
          <p:nvPr/>
        </p:nvSpPr>
        <p:spPr>
          <a:xfrm>
            <a:off x="418345" y="2308226"/>
            <a:ext cx="11354056" cy="2241547"/>
          </a:xfrm>
          <a:prstGeom prst="rect">
            <a:avLst/>
          </a:prstGeom>
          <a:solidFill>
            <a:schemeClr val="tx1">
              <a:alpha val="69000"/>
            </a:schemeClr>
          </a:solidFill>
          <a:ln w="6350">
            <a:solidFill>
              <a:srgbClr val="D55DD1"/>
            </a:solidFill>
          </a:ln>
        </p:spPr>
        <p:txBody>
          <a:bodyPr wrap="square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2400" dirty="0">
                <a:solidFill>
                  <a:schemeClr val="bg1"/>
                </a:solidFill>
              </a:rPr>
              <a:t>Radio is the </a:t>
            </a:r>
            <a:r>
              <a:rPr lang="en-GB" sz="2400" dirty="0">
                <a:solidFill>
                  <a:srgbClr val="D55DD1"/>
                </a:solidFill>
              </a:rPr>
              <a:t>leader of audio</a:t>
            </a:r>
            <a:r>
              <a:rPr lang="en-GB" sz="2400" dirty="0">
                <a:solidFill>
                  <a:schemeClr val="bg1"/>
                </a:solidFill>
              </a:rPr>
              <a:t>, connecting communities worldwide. </a:t>
            </a:r>
            <a:br>
              <a:rPr lang="en-BE" sz="2400" dirty="0">
                <a:solidFill>
                  <a:schemeClr val="bg1"/>
                </a:solidFill>
              </a:rPr>
            </a:br>
            <a:r>
              <a:rPr lang="en-GB" sz="2400" dirty="0">
                <a:solidFill>
                  <a:schemeClr val="bg1"/>
                </a:solidFill>
              </a:rPr>
              <a:t>Even as audiences embrace new platforms, radio stands out with </a:t>
            </a:r>
            <a:r>
              <a:rPr lang="en-GB" sz="2400" dirty="0">
                <a:solidFill>
                  <a:srgbClr val="D55DD1"/>
                </a:solidFill>
              </a:rPr>
              <a:t>unmatched reach</a:t>
            </a:r>
            <a:r>
              <a:rPr lang="en-GB" sz="2400" dirty="0">
                <a:solidFill>
                  <a:schemeClr val="bg1"/>
                </a:solidFill>
              </a:rPr>
              <a:t>,</a:t>
            </a:r>
            <a:r>
              <a:rPr lang="en-GB" sz="2400" dirty="0">
                <a:solidFill>
                  <a:schemeClr val="accent4"/>
                </a:solidFill>
              </a:rPr>
              <a:t> </a:t>
            </a:r>
            <a:r>
              <a:rPr lang="en-BE" sz="2400" dirty="0">
                <a:solidFill>
                  <a:srgbClr val="D55DD1"/>
                </a:solidFill>
              </a:rPr>
              <a:t>time spent</a:t>
            </a:r>
            <a:r>
              <a:rPr lang="en-BE" sz="2400" dirty="0">
                <a:solidFill>
                  <a:schemeClr val="bg1"/>
                </a:solidFill>
              </a:rPr>
              <a:t>,</a:t>
            </a:r>
            <a:r>
              <a:rPr lang="en-BE" sz="2400" dirty="0">
                <a:solidFill>
                  <a:schemeClr val="accent4"/>
                </a:solidFill>
              </a:rPr>
              <a:t> </a:t>
            </a:r>
            <a:r>
              <a:rPr lang="en-GB" sz="2400" dirty="0">
                <a:solidFill>
                  <a:srgbClr val="D55DD1"/>
                </a:solidFill>
              </a:rPr>
              <a:t>trust</a:t>
            </a:r>
            <a:r>
              <a:rPr lang="en-GB" sz="2400" dirty="0">
                <a:solidFill>
                  <a:schemeClr val="bg1"/>
                </a:solidFill>
              </a:rPr>
              <a:t>,</a:t>
            </a:r>
            <a:r>
              <a:rPr lang="en-GB" sz="2400" dirty="0">
                <a:solidFill>
                  <a:schemeClr val="accent4"/>
                </a:solidFill>
              </a:rPr>
              <a:t> </a:t>
            </a:r>
            <a:r>
              <a:rPr lang="en-GB" sz="2400" dirty="0">
                <a:solidFill>
                  <a:schemeClr val="bg1"/>
                </a:solidFill>
              </a:rPr>
              <a:t>and </a:t>
            </a:r>
            <a:r>
              <a:rPr lang="en-GB" sz="2400" dirty="0">
                <a:solidFill>
                  <a:schemeClr val="accent1"/>
                </a:solidFill>
              </a:rPr>
              <a:t>engagement</a:t>
            </a:r>
            <a:r>
              <a:rPr lang="en-GB" sz="2400" dirty="0">
                <a:solidFill>
                  <a:schemeClr val="bg1"/>
                </a:solidFill>
              </a:rPr>
              <a:t>, offering brands a unique opportunity to deliver impactful messages and achieve results in a fragmented media landscape</a:t>
            </a:r>
            <a:r>
              <a:rPr lang="en-BE" sz="2400" dirty="0">
                <a:solidFill>
                  <a:schemeClr val="bg1"/>
                </a:solidFill>
              </a:rPr>
              <a:t>.</a:t>
            </a:r>
            <a:endParaRPr lang="en-GB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8739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475FE3-0917-C300-BA06-C60CA8A35A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3">
            <a:extLst>
              <a:ext uri="{FF2B5EF4-FFF2-40B4-BE49-F238E27FC236}">
                <a16:creationId xmlns:a16="http://schemas.microsoft.com/office/drawing/2014/main" id="{DBE56C38-5A34-7156-57FB-BCD80325C707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63"/>
          <a:stretch/>
        </p:blipFill>
        <p:spPr>
          <a:xfrm>
            <a:off x="5148072" y="-1"/>
            <a:ext cx="7043928" cy="351830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AE2B6BD-E998-6FDB-6D0E-72C8BEAB12AE}"/>
              </a:ext>
            </a:extLst>
          </p:cNvPr>
          <p:cNvSpPr/>
          <p:nvPr/>
        </p:nvSpPr>
        <p:spPr>
          <a:xfrm>
            <a:off x="0" y="6305006"/>
            <a:ext cx="12192000" cy="55299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390840F-2041-46ED-DFE2-E695E602729F}"/>
              </a:ext>
            </a:extLst>
          </p:cNvPr>
          <p:cNvSpPr/>
          <p:nvPr/>
        </p:nvSpPr>
        <p:spPr>
          <a:xfrm>
            <a:off x="6914707" y="2789976"/>
            <a:ext cx="5277293" cy="7173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3C8AF6E5-0BBE-1B4D-C16F-C50A0B9D3C09}"/>
              </a:ext>
            </a:extLst>
          </p:cNvPr>
          <p:cNvSpPr txBox="1">
            <a:spLocks/>
          </p:cNvSpPr>
          <p:nvPr/>
        </p:nvSpPr>
        <p:spPr>
          <a:xfrm>
            <a:off x="1266764" y="116867"/>
            <a:ext cx="3433252" cy="473078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BE" sz="2400" b="1" dirty="0">
                <a:solidFill>
                  <a:schemeClr val="bg1"/>
                </a:solidFill>
              </a:rPr>
              <a:t>About WRA</a:t>
            </a:r>
            <a:endParaRPr lang="fr-BE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8609B6-5C75-880F-0108-43D2A4A4D564}"/>
              </a:ext>
            </a:extLst>
          </p:cNvPr>
          <p:cNvSpPr txBox="1"/>
          <p:nvPr/>
        </p:nvSpPr>
        <p:spPr>
          <a:xfrm>
            <a:off x="349927" y="6472131"/>
            <a:ext cx="2711743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www.</a:t>
            </a:r>
            <a:r>
              <a:rPr lang="en-BE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worldradioalliance</a:t>
            </a:r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.com</a:t>
            </a:r>
            <a:endParaRPr lang="en-BE" sz="900" spc="2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BDA5E3F-DB88-60A9-F416-C4B7EBE724BC}"/>
              </a:ext>
            </a:extLst>
          </p:cNvPr>
          <p:cNvGrpSpPr/>
          <p:nvPr/>
        </p:nvGrpSpPr>
        <p:grpSpPr>
          <a:xfrm>
            <a:off x="0" y="-2225"/>
            <a:ext cx="818707" cy="728330"/>
            <a:chOff x="11373293" y="6129670"/>
            <a:chExt cx="818707" cy="72833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B44634D-45BA-4C75-31E9-A851B052B139}"/>
                </a:ext>
              </a:extLst>
            </p:cNvPr>
            <p:cNvSpPr/>
            <p:nvPr userDrawn="1"/>
          </p:nvSpPr>
          <p:spPr>
            <a:xfrm>
              <a:off x="11373293" y="6129670"/>
              <a:ext cx="818707" cy="72833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9A0BA778-1674-5B4C-6D86-FB58798ADCA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 rot="16200000">
              <a:off x="11682519" y="6430788"/>
              <a:ext cx="218241" cy="126095"/>
            </a:xfrm>
            <a:custGeom>
              <a:avLst/>
              <a:gdLst>
                <a:gd name="T0" fmla="*/ 6475800 w 397"/>
                <a:gd name="T1" fmla="*/ 1966355 h 228"/>
                <a:gd name="T2" fmla="*/ 6475800 w 397"/>
                <a:gd name="T3" fmla="*/ 1966355 h 228"/>
                <a:gd name="T4" fmla="*/ 25644803 w 397"/>
                <a:gd name="T5" fmla="*/ 21367416 h 228"/>
                <a:gd name="T6" fmla="*/ 44943005 w 397"/>
                <a:gd name="T7" fmla="*/ 1048530 h 228"/>
                <a:gd name="T8" fmla="*/ 44943005 w 397"/>
                <a:gd name="T9" fmla="*/ 1048530 h 228"/>
                <a:gd name="T10" fmla="*/ 47662668 w 397"/>
                <a:gd name="T11" fmla="*/ 0 h 228"/>
                <a:gd name="T12" fmla="*/ 51289246 w 397"/>
                <a:gd name="T13" fmla="*/ 3801645 h 228"/>
                <a:gd name="T14" fmla="*/ 50382691 w 397"/>
                <a:gd name="T15" fmla="*/ 6554398 h 228"/>
                <a:gd name="T16" fmla="*/ 50382691 w 397"/>
                <a:gd name="T17" fmla="*/ 6554398 h 228"/>
                <a:gd name="T18" fmla="*/ 28494026 w 397"/>
                <a:gd name="T19" fmla="*/ 28839639 h 228"/>
                <a:gd name="T20" fmla="*/ 28494026 w 397"/>
                <a:gd name="T21" fmla="*/ 28839639 h 228"/>
                <a:gd name="T22" fmla="*/ 25644803 w 397"/>
                <a:gd name="T23" fmla="*/ 29757103 h 228"/>
                <a:gd name="T24" fmla="*/ 25644803 w 397"/>
                <a:gd name="T25" fmla="*/ 29757103 h 228"/>
                <a:gd name="T26" fmla="*/ 25644803 w 397"/>
                <a:gd name="T27" fmla="*/ 29757103 h 228"/>
                <a:gd name="T28" fmla="*/ 22924780 w 397"/>
                <a:gd name="T29" fmla="*/ 28839639 h 228"/>
                <a:gd name="T30" fmla="*/ 22924780 w 397"/>
                <a:gd name="T31" fmla="*/ 28839639 h 228"/>
                <a:gd name="T32" fmla="*/ 906554 w 397"/>
                <a:gd name="T33" fmla="*/ 6554398 h 228"/>
                <a:gd name="T34" fmla="*/ 906554 w 397"/>
                <a:gd name="T35" fmla="*/ 6554398 h 228"/>
                <a:gd name="T36" fmla="*/ 0 w 397"/>
                <a:gd name="T37" fmla="*/ 3801645 h 228"/>
                <a:gd name="T38" fmla="*/ 3756137 w 397"/>
                <a:gd name="T39" fmla="*/ 0 h 228"/>
                <a:gd name="T40" fmla="*/ 6475800 w 397"/>
                <a:gd name="T41" fmla="*/ 1966355 h 22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397" h="228">
                  <a:moveTo>
                    <a:pt x="50" y="15"/>
                  </a:moveTo>
                  <a:lnTo>
                    <a:pt x="50" y="15"/>
                  </a:lnTo>
                  <a:cubicBezTo>
                    <a:pt x="198" y="163"/>
                    <a:pt x="198" y="163"/>
                    <a:pt x="198" y="163"/>
                  </a:cubicBezTo>
                  <a:cubicBezTo>
                    <a:pt x="347" y="8"/>
                    <a:pt x="347" y="8"/>
                    <a:pt x="347" y="8"/>
                  </a:cubicBezTo>
                  <a:cubicBezTo>
                    <a:pt x="354" y="8"/>
                    <a:pt x="361" y="0"/>
                    <a:pt x="368" y="0"/>
                  </a:cubicBezTo>
                  <a:cubicBezTo>
                    <a:pt x="382" y="0"/>
                    <a:pt x="396" y="15"/>
                    <a:pt x="396" y="29"/>
                  </a:cubicBezTo>
                  <a:cubicBezTo>
                    <a:pt x="396" y="36"/>
                    <a:pt x="396" y="43"/>
                    <a:pt x="389" y="50"/>
                  </a:cubicBezTo>
                  <a:cubicBezTo>
                    <a:pt x="220" y="220"/>
                    <a:pt x="220" y="220"/>
                    <a:pt x="220" y="220"/>
                  </a:cubicBezTo>
                  <a:cubicBezTo>
                    <a:pt x="212" y="227"/>
                    <a:pt x="205" y="227"/>
                    <a:pt x="198" y="227"/>
                  </a:cubicBezTo>
                  <a:cubicBezTo>
                    <a:pt x="191" y="227"/>
                    <a:pt x="184" y="227"/>
                    <a:pt x="177" y="220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0" y="43"/>
                    <a:pt x="0" y="36"/>
                    <a:pt x="0" y="29"/>
                  </a:cubicBezTo>
                  <a:cubicBezTo>
                    <a:pt x="0" y="15"/>
                    <a:pt x="15" y="0"/>
                    <a:pt x="29" y="0"/>
                  </a:cubicBezTo>
                  <a:cubicBezTo>
                    <a:pt x="36" y="0"/>
                    <a:pt x="43" y="8"/>
                    <a:pt x="50" y="1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804663E5-5FB6-DD33-6CA5-9913B138B1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210" y="6454542"/>
            <a:ext cx="724191" cy="29305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DE958DA-308F-BF6C-A400-C592A4F34C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65978" y="6467953"/>
            <a:ext cx="811130" cy="266233"/>
          </a:xfrm>
          <a:prstGeom prst="rect">
            <a:avLst/>
          </a:prstGeom>
        </p:spPr>
      </p:pic>
      <p:grpSp>
        <p:nvGrpSpPr>
          <p:cNvPr id="73" name="Group 72">
            <a:extLst>
              <a:ext uri="{FF2B5EF4-FFF2-40B4-BE49-F238E27FC236}">
                <a16:creationId xmlns:a16="http://schemas.microsoft.com/office/drawing/2014/main" id="{8E38B535-2DFD-95F6-2973-7A0E0E553A2F}"/>
              </a:ext>
            </a:extLst>
          </p:cNvPr>
          <p:cNvGrpSpPr/>
          <p:nvPr/>
        </p:nvGrpSpPr>
        <p:grpSpPr>
          <a:xfrm>
            <a:off x="818707" y="3866657"/>
            <a:ext cx="5277294" cy="2072037"/>
            <a:chOff x="818706" y="3655567"/>
            <a:chExt cx="5372435" cy="21093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B40FAED-2ABF-3759-B50F-6271BA4D46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022" y="3655707"/>
              <a:ext cx="1002497" cy="47479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1C4631E-9A4C-C64D-9CEF-1A9D1946F8B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8644" y="3655567"/>
              <a:ext cx="1002497" cy="47479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8BEF737-07C6-F3B2-A051-9017DA25D77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1868" y="4194061"/>
              <a:ext cx="1002497" cy="474794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1E96E01-DC97-27DC-B5E1-54319982C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6014" y="4742890"/>
              <a:ext cx="1002497" cy="474794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73AF7FE-30A4-6061-3E07-383D2F93F8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9169" y="3655707"/>
              <a:ext cx="1002497" cy="47479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6B40722-3036-A8E4-91CC-78801C0415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8707" y="4741941"/>
              <a:ext cx="1002497" cy="474794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226B855-346F-88E9-29B9-95E3854C24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7602" y="4750117"/>
              <a:ext cx="1002497" cy="474794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284799C-8643-2F36-A437-102D5B538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1407" y="5290165"/>
              <a:ext cx="1002497" cy="47479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AC03E37-7181-6455-AD40-045687F80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1869" y="3655707"/>
              <a:ext cx="1002497" cy="474794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55AB387-1EBC-B977-2D23-C57427DB8B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4854" y="4198824"/>
              <a:ext cx="1002497" cy="474794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B6D38954-798D-903D-D295-92E47D3561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8706" y="5289866"/>
              <a:ext cx="1002497" cy="474794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84DC1653-66DA-6FA2-3DF6-297F6880A1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4107" y="5290165"/>
              <a:ext cx="1002497" cy="474794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98C1F8C4-C00F-7A4F-8263-E0DE823630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7602" y="4202842"/>
              <a:ext cx="1002497" cy="474794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1DC890EE-4ABB-0BAE-21C2-8BBDA0B0B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1868" y="4742890"/>
              <a:ext cx="1002497" cy="474794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EA1A08F-D763-B37A-4F15-BD957559A3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1868" y="5289866"/>
              <a:ext cx="1002497" cy="474794"/>
            </a:xfrm>
            <a:prstGeom prst="rect">
              <a:avLst/>
            </a:prstGeom>
          </p:spPr>
        </p:pic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9D4F3D8E-2136-BD32-2A7D-6509FD35AD76}"/>
                </a:ext>
              </a:extLst>
            </p:cNvPr>
            <p:cNvGrpSpPr/>
            <p:nvPr/>
          </p:nvGrpSpPr>
          <p:grpSpPr>
            <a:xfrm>
              <a:off x="818707" y="4194062"/>
              <a:ext cx="1002497" cy="474794"/>
              <a:chOff x="1049101" y="3880621"/>
              <a:chExt cx="1188000" cy="562650"/>
            </a:xfrm>
          </p:grpSpPr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2047785D-3723-776D-B581-E8E65EAA5CEE}"/>
                  </a:ext>
                </a:extLst>
              </p:cNvPr>
              <p:cNvSpPr/>
              <p:nvPr/>
            </p:nvSpPr>
            <p:spPr>
              <a:xfrm>
                <a:off x="1049101" y="3880621"/>
                <a:ext cx="1188000" cy="562650"/>
              </a:xfrm>
              <a:prstGeom prst="rect">
                <a:avLst/>
              </a:prstGeom>
              <a:solidFill>
                <a:srgbClr val="EBEBE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/>
              </a:p>
            </p:txBody>
          </p:sp>
          <p:pic>
            <p:nvPicPr>
              <p:cNvPr id="72" name="Picture 2" descr="CRA">
                <a:extLst>
                  <a:ext uri="{FF2B5EF4-FFF2-40B4-BE49-F238E27FC236}">
                    <a16:creationId xmlns:a16="http://schemas.microsoft.com/office/drawing/2014/main" id="{C9DE3D2A-9A17-9DCE-AC7B-0DA55ACF621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19629" y="3999171"/>
                <a:ext cx="646945" cy="3255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DD396085-F4A8-90A5-BFE2-7063712253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5722" y="3655846"/>
              <a:ext cx="1002497" cy="474515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F3106CF0-5D53-E1C1-D0D2-62CE517CF3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70" t="16048" r="9187" b="9452"/>
            <a:stretch/>
          </p:blipFill>
          <p:spPr>
            <a:xfrm>
              <a:off x="1915721" y="4204477"/>
              <a:ext cx="1002498" cy="464378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4C981743-FFDB-C133-3AA6-3B15999099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1407" y="4739560"/>
              <a:ext cx="1002497" cy="474794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8D2A7FCF-A264-759B-4069-3A610A92DC0A}"/>
              </a:ext>
            </a:extLst>
          </p:cNvPr>
          <p:cNvSpPr/>
          <p:nvPr/>
        </p:nvSpPr>
        <p:spPr>
          <a:xfrm>
            <a:off x="818707" y="726105"/>
            <a:ext cx="5277293" cy="27867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E" sz="1800" dirty="0"/>
              <a:t>We, the </a:t>
            </a:r>
            <a:r>
              <a:rPr lang="en-GB" sz="1800" dirty="0">
                <a:solidFill>
                  <a:srgbClr val="D55DD1"/>
                </a:solidFill>
              </a:rPr>
              <a:t>World Radio Alliance</a:t>
            </a:r>
            <a:r>
              <a:rPr lang="en-BE" sz="1800" dirty="0"/>
              <a:t>,</a:t>
            </a:r>
            <a:br>
              <a:rPr lang="en-BE" sz="1800" dirty="0"/>
            </a:br>
            <a:r>
              <a:rPr lang="en-BE" sz="1800" dirty="0"/>
              <a:t>want</a:t>
            </a:r>
            <a:r>
              <a:rPr lang="en-GB" sz="1800" dirty="0"/>
              <a:t> to </a:t>
            </a:r>
            <a:r>
              <a:rPr lang="en-BE" sz="1800" dirty="0"/>
              <a:t>demonstrate to </a:t>
            </a:r>
            <a:r>
              <a:rPr lang="en-GB" sz="1800" dirty="0"/>
              <a:t>advertiser</a:t>
            </a:r>
            <a:r>
              <a:rPr lang="en-NL" sz="1800" dirty="0"/>
              <a:t>s</a:t>
            </a:r>
            <a:r>
              <a:rPr lang="en-BE" sz="1800" dirty="0"/>
              <a:t> and </a:t>
            </a:r>
            <a:r>
              <a:rPr lang="en-GB" sz="1800" dirty="0" err="1"/>
              <a:t>agenc</a:t>
            </a:r>
            <a:r>
              <a:rPr lang="en-NL" sz="1800" dirty="0" err="1"/>
              <a:t>ies</a:t>
            </a:r>
            <a:r>
              <a:rPr lang="en-GB" sz="1800" dirty="0"/>
              <a:t> that </a:t>
            </a:r>
            <a:r>
              <a:rPr lang="en-GB" sz="1800" dirty="0">
                <a:solidFill>
                  <a:srgbClr val="D55DD1"/>
                </a:solidFill>
              </a:rPr>
              <a:t>radio </a:t>
            </a:r>
            <a:r>
              <a:rPr lang="en-BE" sz="1800" dirty="0" err="1">
                <a:solidFill>
                  <a:srgbClr val="D55DD1"/>
                </a:solidFill>
              </a:rPr>
              <a:t>i</a:t>
            </a:r>
            <a:r>
              <a:rPr lang="en-GB" sz="1800" dirty="0">
                <a:solidFill>
                  <a:srgbClr val="D55DD1"/>
                </a:solidFill>
              </a:rPr>
              <a:t>s the leader in audio </a:t>
            </a:r>
            <a:r>
              <a:rPr lang="en-GB" sz="1800" dirty="0"/>
              <a:t>within an evolving media landscape</a:t>
            </a:r>
            <a:r>
              <a:rPr lang="en-BE" sz="1800" dirty="0"/>
              <a:t>, </a:t>
            </a:r>
            <a:r>
              <a:rPr lang="en-GB" sz="1800" dirty="0"/>
              <a:t>offering brands a unique opportunity to deliver impactful messages</a:t>
            </a:r>
            <a:r>
              <a:rPr lang="en-BE" sz="1800" dirty="0"/>
              <a:t>.</a:t>
            </a:r>
            <a:endParaRPr lang="en-GB" sz="1800" dirty="0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E5ECDA1E-FCF9-6016-E214-114B52E053E8}"/>
              </a:ext>
            </a:extLst>
          </p:cNvPr>
          <p:cNvSpPr/>
          <p:nvPr/>
        </p:nvSpPr>
        <p:spPr>
          <a:xfrm>
            <a:off x="6914707" y="3512805"/>
            <a:ext cx="5277293" cy="27867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dirty="0"/>
              <a:t>WRA is a worldwide grouping of broadcaster</a:t>
            </a:r>
            <a:r>
              <a:rPr lang="en-BE" sz="1800" dirty="0"/>
              <a:t>s</a:t>
            </a:r>
            <a:r>
              <a:rPr lang="en-GB" sz="1800" dirty="0"/>
              <a:t> and sales house</a:t>
            </a:r>
            <a:r>
              <a:rPr lang="en-NL" sz="1800" dirty="0"/>
              <a:t>s’</a:t>
            </a:r>
            <a:r>
              <a:rPr lang="en-GB" sz="1800" dirty="0"/>
              <a:t> </a:t>
            </a:r>
            <a:br>
              <a:rPr lang="en-BE" sz="1800" dirty="0"/>
            </a:br>
            <a:r>
              <a:rPr lang="en-GB" sz="1800" dirty="0"/>
              <a:t>trade bodies from 16 markets, </a:t>
            </a:r>
            <a:br>
              <a:rPr lang="en-BE" sz="1800" dirty="0"/>
            </a:br>
            <a:r>
              <a:rPr lang="en-GB" sz="1800" dirty="0"/>
              <a:t>across 4 continents</a:t>
            </a:r>
            <a:r>
              <a:rPr lang="en-NL" sz="1800" dirty="0"/>
              <a:t>, </a:t>
            </a:r>
            <a:br>
              <a:rPr lang="en-BE" sz="1800" dirty="0"/>
            </a:br>
            <a:r>
              <a:rPr lang="en-GB" sz="1800" dirty="0"/>
              <a:t>whose joint objective is to promote and demonstrate  the power and value of radio</a:t>
            </a:r>
            <a:r>
              <a:rPr lang="en-BE" sz="1800" dirty="0"/>
              <a:t> and audio</a:t>
            </a:r>
            <a:r>
              <a:rPr lang="en-GB" sz="1800" dirty="0"/>
              <a:t> in the media landscape</a:t>
            </a:r>
            <a:r>
              <a:rPr lang="en-BE" sz="1800" dirty="0"/>
              <a:t>.</a:t>
            </a:r>
            <a:endParaRPr lang="en-GB" sz="1800" dirty="0"/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87A14288-DDD3-F9B5-07AF-9B017CE7050A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781" y="1159266"/>
            <a:ext cx="2597435" cy="960189"/>
          </a:xfrm>
          <a:prstGeom prst="rect">
            <a:avLst/>
          </a:prstGeom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id="{867FF954-2BCF-5898-5717-531A5E3AF8BB}"/>
              </a:ext>
            </a:extLst>
          </p:cNvPr>
          <p:cNvSpPr txBox="1"/>
          <p:nvPr/>
        </p:nvSpPr>
        <p:spPr>
          <a:xfrm>
            <a:off x="7976626" y="2312893"/>
            <a:ext cx="2711743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900" spc="200" dirty="0">
                <a:latin typeface="+mj-lt"/>
              </a:rPr>
              <a:t>www.</a:t>
            </a:r>
            <a:r>
              <a:rPr lang="en-BE" sz="900" spc="200" dirty="0">
                <a:latin typeface="+mj-lt"/>
              </a:rPr>
              <a:t>worldradioalliance</a:t>
            </a:r>
            <a:r>
              <a:rPr lang="en-GB" sz="900" spc="200" dirty="0">
                <a:latin typeface="+mj-lt"/>
              </a:rPr>
              <a:t>.com</a:t>
            </a:r>
            <a:endParaRPr lang="en-BE" sz="900" spc="200" dirty="0">
              <a:latin typeface="+mj-lt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78EE9A6-2CE3-B508-E138-CBD8E843F631}"/>
              </a:ext>
            </a:extLst>
          </p:cNvPr>
          <p:cNvGrpSpPr/>
          <p:nvPr/>
        </p:nvGrpSpPr>
        <p:grpSpPr>
          <a:xfrm>
            <a:off x="6095999" y="2784475"/>
            <a:ext cx="818707" cy="728330"/>
            <a:chOff x="11373293" y="6129670"/>
            <a:chExt cx="818707" cy="72833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ABC9C7E-1FC8-FABB-77BE-BFA91445B9F1}"/>
                </a:ext>
              </a:extLst>
            </p:cNvPr>
            <p:cNvSpPr/>
            <p:nvPr userDrawn="1"/>
          </p:nvSpPr>
          <p:spPr>
            <a:xfrm>
              <a:off x="11373293" y="6129670"/>
              <a:ext cx="818707" cy="72833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31" name="Freeform 8">
              <a:extLst>
                <a:ext uri="{FF2B5EF4-FFF2-40B4-BE49-F238E27FC236}">
                  <a16:creationId xmlns:a16="http://schemas.microsoft.com/office/drawing/2014/main" id="{57CE346C-E810-8BFC-933D-57D4AEFA4E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 rot="16200000">
              <a:off x="11682519" y="6430788"/>
              <a:ext cx="218241" cy="126095"/>
            </a:xfrm>
            <a:custGeom>
              <a:avLst/>
              <a:gdLst>
                <a:gd name="T0" fmla="*/ 6475800 w 397"/>
                <a:gd name="T1" fmla="*/ 1966355 h 228"/>
                <a:gd name="T2" fmla="*/ 6475800 w 397"/>
                <a:gd name="T3" fmla="*/ 1966355 h 228"/>
                <a:gd name="T4" fmla="*/ 25644803 w 397"/>
                <a:gd name="T5" fmla="*/ 21367416 h 228"/>
                <a:gd name="T6" fmla="*/ 44943005 w 397"/>
                <a:gd name="T7" fmla="*/ 1048530 h 228"/>
                <a:gd name="T8" fmla="*/ 44943005 w 397"/>
                <a:gd name="T9" fmla="*/ 1048530 h 228"/>
                <a:gd name="T10" fmla="*/ 47662668 w 397"/>
                <a:gd name="T11" fmla="*/ 0 h 228"/>
                <a:gd name="T12" fmla="*/ 51289246 w 397"/>
                <a:gd name="T13" fmla="*/ 3801645 h 228"/>
                <a:gd name="T14" fmla="*/ 50382691 w 397"/>
                <a:gd name="T15" fmla="*/ 6554398 h 228"/>
                <a:gd name="T16" fmla="*/ 50382691 w 397"/>
                <a:gd name="T17" fmla="*/ 6554398 h 228"/>
                <a:gd name="T18" fmla="*/ 28494026 w 397"/>
                <a:gd name="T19" fmla="*/ 28839639 h 228"/>
                <a:gd name="T20" fmla="*/ 28494026 w 397"/>
                <a:gd name="T21" fmla="*/ 28839639 h 228"/>
                <a:gd name="T22" fmla="*/ 25644803 w 397"/>
                <a:gd name="T23" fmla="*/ 29757103 h 228"/>
                <a:gd name="T24" fmla="*/ 25644803 w 397"/>
                <a:gd name="T25" fmla="*/ 29757103 h 228"/>
                <a:gd name="T26" fmla="*/ 25644803 w 397"/>
                <a:gd name="T27" fmla="*/ 29757103 h 228"/>
                <a:gd name="T28" fmla="*/ 22924780 w 397"/>
                <a:gd name="T29" fmla="*/ 28839639 h 228"/>
                <a:gd name="T30" fmla="*/ 22924780 w 397"/>
                <a:gd name="T31" fmla="*/ 28839639 h 228"/>
                <a:gd name="T32" fmla="*/ 906554 w 397"/>
                <a:gd name="T33" fmla="*/ 6554398 h 228"/>
                <a:gd name="T34" fmla="*/ 906554 w 397"/>
                <a:gd name="T35" fmla="*/ 6554398 h 228"/>
                <a:gd name="T36" fmla="*/ 0 w 397"/>
                <a:gd name="T37" fmla="*/ 3801645 h 228"/>
                <a:gd name="T38" fmla="*/ 3756137 w 397"/>
                <a:gd name="T39" fmla="*/ 0 h 228"/>
                <a:gd name="T40" fmla="*/ 6475800 w 397"/>
                <a:gd name="T41" fmla="*/ 1966355 h 22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397" h="228">
                  <a:moveTo>
                    <a:pt x="50" y="15"/>
                  </a:moveTo>
                  <a:lnTo>
                    <a:pt x="50" y="15"/>
                  </a:lnTo>
                  <a:cubicBezTo>
                    <a:pt x="198" y="163"/>
                    <a:pt x="198" y="163"/>
                    <a:pt x="198" y="163"/>
                  </a:cubicBezTo>
                  <a:cubicBezTo>
                    <a:pt x="347" y="8"/>
                    <a:pt x="347" y="8"/>
                    <a:pt x="347" y="8"/>
                  </a:cubicBezTo>
                  <a:cubicBezTo>
                    <a:pt x="354" y="8"/>
                    <a:pt x="361" y="0"/>
                    <a:pt x="368" y="0"/>
                  </a:cubicBezTo>
                  <a:cubicBezTo>
                    <a:pt x="382" y="0"/>
                    <a:pt x="396" y="15"/>
                    <a:pt x="396" y="29"/>
                  </a:cubicBezTo>
                  <a:cubicBezTo>
                    <a:pt x="396" y="36"/>
                    <a:pt x="396" y="43"/>
                    <a:pt x="389" y="50"/>
                  </a:cubicBezTo>
                  <a:cubicBezTo>
                    <a:pt x="220" y="220"/>
                    <a:pt x="220" y="220"/>
                    <a:pt x="220" y="220"/>
                  </a:cubicBezTo>
                  <a:cubicBezTo>
                    <a:pt x="212" y="227"/>
                    <a:pt x="205" y="227"/>
                    <a:pt x="198" y="227"/>
                  </a:cubicBezTo>
                  <a:cubicBezTo>
                    <a:pt x="191" y="227"/>
                    <a:pt x="184" y="227"/>
                    <a:pt x="177" y="220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0" y="43"/>
                    <a:pt x="0" y="36"/>
                    <a:pt x="0" y="29"/>
                  </a:cubicBezTo>
                  <a:cubicBezTo>
                    <a:pt x="0" y="15"/>
                    <a:pt x="15" y="0"/>
                    <a:pt x="29" y="0"/>
                  </a:cubicBezTo>
                  <a:cubicBezTo>
                    <a:pt x="36" y="0"/>
                    <a:pt x="43" y="8"/>
                    <a:pt x="50" y="15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6" name="Text Placeholder 5">
            <a:extLst>
              <a:ext uri="{FF2B5EF4-FFF2-40B4-BE49-F238E27FC236}">
                <a16:creationId xmlns:a16="http://schemas.microsoft.com/office/drawing/2014/main" id="{F6D777C6-7BD3-A270-991E-90A21C50C802}"/>
              </a:ext>
            </a:extLst>
          </p:cNvPr>
          <p:cNvSpPr txBox="1">
            <a:spLocks/>
          </p:cNvSpPr>
          <p:nvPr/>
        </p:nvSpPr>
        <p:spPr>
          <a:xfrm>
            <a:off x="8340070" y="2927915"/>
            <a:ext cx="3433252" cy="473078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BE" sz="2400" b="1" dirty="0">
                <a:solidFill>
                  <a:schemeClr val="bg1"/>
                </a:solidFill>
              </a:rPr>
              <a:t>About WRA</a:t>
            </a:r>
            <a:endParaRPr lang="fr-BE" sz="2400" b="1" dirty="0">
              <a:solidFill>
                <a:schemeClr val="bg1"/>
              </a:solidFill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91B177B8-47AE-5CA2-6894-6475C693CA5F}"/>
              </a:ext>
            </a:extLst>
          </p:cNvPr>
          <p:cNvSpPr/>
          <p:nvPr/>
        </p:nvSpPr>
        <p:spPr>
          <a:xfrm>
            <a:off x="817685" y="3886"/>
            <a:ext cx="5277293" cy="7173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E" sz="2400" b="1" dirty="0"/>
              <a:t>Radio, the audio leader </a:t>
            </a:r>
          </a:p>
        </p:txBody>
      </p:sp>
    </p:spTree>
    <p:extLst>
      <p:ext uri="{BB962C8B-B14F-4D97-AF65-F5344CB8AC3E}">
        <p14:creationId xmlns:p14="http://schemas.microsoft.com/office/powerpoint/2010/main" val="37089337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8627123-2CDA-389E-5393-CBE50E333B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94"/>
          <a:stretch/>
        </p:blipFill>
        <p:spPr>
          <a:xfrm>
            <a:off x="3044398" y="1760036"/>
            <a:ext cx="3072937" cy="229360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0AB5E18-E49D-EE62-8A9B-6E0F4C99B9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77"/>
          <a:stretch/>
        </p:blipFill>
        <p:spPr>
          <a:xfrm>
            <a:off x="9142797" y="1762247"/>
            <a:ext cx="3049200" cy="22932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2CE5182-DC8C-6E7E-DFC9-DA9304A19A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9" t="13414" r="25569" b="7154"/>
          <a:stretch/>
        </p:blipFill>
        <p:spPr>
          <a:xfrm>
            <a:off x="6093602" y="4051834"/>
            <a:ext cx="3051595" cy="22913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D4DED3-F5C7-4502-1CE7-AB28CEBEE99B}"/>
              </a:ext>
            </a:extLst>
          </p:cNvPr>
          <p:cNvSpPr txBox="1"/>
          <p:nvPr/>
        </p:nvSpPr>
        <p:spPr>
          <a:xfrm>
            <a:off x="349927" y="6472131"/>
            <a:ext cx="2711743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www.</a:t>
            </a:r>
            <a:r>
              <a:rPr lang="en-BE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worldradioalliance</a:t>
            </a:r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.com</a:t>
            </a:r>
            <a:endParaRPr lang="en-BE" sz="900" spc="2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C35DBE-4097-3467-4819-86DA8A839A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210" y="6454542"/>
            <a:ext cx="724191" cy="29305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7FECE01-702D-0539-6D66-64423CDC2E22}"/>
              </a:ext>
            </a:extLst>
          </p:cNvPr>
          <p:cNvGrpSpPr/>
          <p:nvPr/>
        </p:nvGrpSpPr>
        <p:grpSpPr>
          <a:xfrm>
            <a:off x="0" y="-2225"/>
            <a:ext cx="818707" cy="728330"/>
            <a:chOff x="11373293" y="6129670"/>
            <a:chExt cx="818707" cy="72833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3647CFB-4198-E757-C549-6DE4290CFD9A}"/>
                </a:ext>
              </a:extLst>
            </p:cNvPr>
            <p:cNvSpPr/>
            <p:nvPr userDrawn="1"/>
          </p:nvSpPr>
          <p:spPr>
            <a:xfrm>
              <a:off x="11373293" y="6129670"/>
              <a:ext cx="818707" cy="728330"/>
            </a:xfrm>
            <a:prstGeom prst="rect">
              <a:avLst/>
            </a:prstGeom>
            <a:solidFill>
              <a:srgbClr val="D55D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D8FF3848-CD67-7821-BC99-015419515DE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 rot="16200000">
              <a:off x="11682519" y="6430788"/>
              <a:ext cx="218241" cy="126095"/>
            </a:xfrm>
            <a:custGeom>
              <a:avLst/>
              <a:gdLst>
                <a:gd name="T0" fmla="*/ 6475800 w 397"/>
                <a:gd name="T1" fmla="*/ 1966355 h 228"/>
                <a:gd name="T2" fmla="*/ 6475800 w 397"/>
                <a:gd name="T3" fmla="*/ 1966355 h 228"/>
                <a:gd name="T4" fmla="*/ 25644803 w 397"/>
                <a:gd name="T5" fmla="*/ 21367416 h 228"/>
                <a:gd name="T6" fmla="*/ 44943005 w 397"/>
                <a:gd name="T7" fmla="*/ 1048530 h 228"/>
                <a:gd name="T8" fmla="*/ 44943005 w 397"/>
                <a:gd name="T9" fmla="*/ 1048530 h 228"/>
                <a:gd name="T10" fmla="*/ 47662668 w 397"/>
                <a:gd name="T11" fmla="*/ 0 h 228"/>
                <a:gd name="T12" fmla="*/ 51289246 w 397"/>
                <a:gd name="T13" fmla="*/ 3801645 h 228"/>
                <a:gd name="T14" fmla="*/ 50382691 w 397"/>
                <a:gd name="T15" fmla="*/ 6554398 h 228"/>
                <a:gd name="T16" fmla="*/ 50382691 w 397"/>
                <a:gd name="T17" fmla="*/ 6554398 h 228"/>
                <a:gd name="T18" fmla="*/ 28494026 w 397"/>
                <a:gd name="T19" fmla="*/ 28839639 h 228"/>
                <a:gd name="T20" fmla="*/ 28494026 w 397"/>
                <a:gd name="T21" fmla="*/ 28839639 h 228"/>
                <a:gd name="T22" fmla="*/ 25644803 w 397"/>
                <a:gd name="T23" fmla="*/ 29757103 h 228"/>
                <a:gd name="T24" fmla="*/ 25644803 w 397"/>
                <a:gd name="T25" fmla="*/ 29757103 h 228"/>
                <a:gd name="T26" fmla="*/ 25644803 w 397"/>
                <a:gd name="T27" fmla="*/ 29757103 h 228"/>
                <a:gd name="T28" fmla="*/ 22924780 w 397"/>
                <a:gd name="T29" fmla="*/ 28839639 h 228"/>
                <a:gd name="T30" fmla="*/ 22924780 w 397"/>
                <a:gd name="T31" fmla="*/ 28839639 h 228"/>
                <a:gd name="T32" fmla="*/ 906554 w 397"/>
                <a:gd name="T33" fmla="*/ 6554398 h 228"/>
                <a:gd name="T34" fmla="*/ 906554 w 397"/>
                <a:gd name="T35" fmla="*/ 6554398 h 228"/>
                <a:gd name="T36" fmla="*/ 0 w 397"/>
                <a:gd name="T37" fmla="*/ 3801645 h 228"/>
                <a:gd name="T38" fmla="*/ 3756137 w 397"/>
                <a:gd name="T39" fmla="*/ 0 h 228"/>
                <a:gd name="T40" fmla="*/ 6475800 w 397"/>
                <a:gd name="T41" fmla="*/ 1966355 h 22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397" h="228">
                  <a:moveTo>
                    <a:pt x="50" y="15"/>
                  </a:moveTo>
                  <a:lnTo>
                    <a:pt x="50" y="15"/>
                  </a:lnTo>
                  <a:cubicBezTo>
                    <a:pt x="198" y="163"/>
                    <a:pt x="198" y="163"/>
                    <a:pt x="198" y="163"/>
                  </a:cubicBezTo>
                  <a:cubicBezTo>
                    <a:pt x="347" y="8"/>
                    <a:pt x="347" y="8"/>
                    <a:pt x="347" y="8"/>
                  </a:cubicBezTo>
                  <a:cubicBezTo>
                    <a:pt x="354" y="8"/>
                    <a:pt x="361" y="0"/>
                    <a:pt x="368" y="0"/>
                  </a:cubicBezTo>
                  <a:cubicBezTo>
                    <a:pt x="382" y="0"/>
                    <a:pt x="396" y="15"/>
                    <a:pt x="396" y="29"/>
                  </a:cubicBezTo>
                  <a:cubicBezTo>
                    <a:pt x="396" y="36"/>
                    <a:pt x="396" y="43"/>
                    <a:pt x="389" y="50"/>
                  </a:cubicBezTo>
                  <a:cubicBezTo>
                    <a:pt x="220" y="220"/>
                    <a:pt x="220" y="220"/>
                    <a:pt x="220" y="220"/>
                  </a:cubicBezTo>
                  <a:cubicBezTo>
                    <a:pt x="212" y="227"/>
                    <a:pt x="205" y="227"/>
                    <a:pt x="198" y="227"/>
                  </a:cubicBezTo>
                  <a:cubicBezTo>
                    <a:pt x="191" y="227"/>
                    <a:pt x="184" y="227"/>
                    <a:pt x="177" y="220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0" y="43"/>
                    <a:pt x="0" y="36"/>
                    <a:pt x="0" y="29"/>
                  </a:cubicBezTo>
                  <a:cubicBezTo>
                    <a:pt x="0" y="15"/>
                    <a:pt x="15" y="0"/>
                    <a:pt x="29" y="0"/>
                  </a:cubicBezTo>
                  <a:cubicBezTo>
                    <a:pt x="36" y="0"/>
                    <a:pt x="43" y="8"/>
                    <a:pt x="50" y="15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46429F4-252E-2789-EFA6-9FCF4BEFC879}"/>
              </a:ext>
            </a:extLst>
          </p:cNvPr>
          <p:cNvSpPr txBox="1">
            <a:spLocks/>
          </p:cNvSpPr>
          <p:nvPr/>
        </p:nvSpPr>
        <p:spPr>
          <a:xfrm>
            <a:off x="339634" y="461706"/>
            <a:ext cx="11512731" cy="853823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BE" sz="4800" b="1" dirty="0"/>
              <a:t>Radio: the Audio Leader</a:t>
            </a:r>
            <a:endParaRPr lang="en-GB" sz="4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429E647-F887-194B-A304-895A98AFD32B}"/>
              </a:ext>
            </a:extLst>
          </p:cNvPr>
          <p:cNvSpPr/>
          <p:nvPr/>
        </p:nvSpPr>
        <p:spPr>
          <a:xfrm>
            <a:off x="0" y="1761842"/>
            <a:ext cx="3049200" cy="22936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BE" sz="1500" b="1" dirty="0">
              <a:solidFill>
                <a:schemeClr val="bg1"/>
              </a:solidFill>
            </a:endParaRPr>
          </a:p>
          <a:p>
            <a:pPr algn="ctr"/>
            <a:endParaRPr lang="en-BE" sz="1500" b="1" dirty="0">
              <a:solidFill>
                <a:schemeClr val="bg1"/>
              </a:solidFill>
            </a:endParaRPr>
          </a:p>
          <a:p>
            <a:pPr algn="ctr"/>
            <a:endParaRPr lang="en-BE" sz="1500" b="1" dirty="0">
              <a:solidFill>
                <a:schemeClr val="bg1"/>
              </a:solidFill>
            </a:endParaRPr>
          </a:p>
          <a:p>
            <a:pPr algn="ctr"/>
            <a:endParaRPr lang="en-BE" sz="1500" b="1" dirty="0">
              <a:solidFill>
                <a:schemeClr val="bg1"/>
              </a:solidFill>
            </a:endParaRPr>
          </a:p>
          <a:p>
            <a:pPr algn="ctr"/>
            <a:r>
              <a:rPr lang="en-BE" b="1" dirty="0">
                <a:solidFill>
                  <a:schemeClr val="bg1"/>
                </a:solidFill>
              </a:rPr>
              <a:t>Highest </a:t>
            </a:r>
          </a:p>
          <a:p>
            <a:pPr algn="ctr"/>
            <a:r>
              <a:rPr lang="en-BE" b="1" dirty="0">
                <a:solidFill>
                  <a:schemeClr val="bg1"/>
                </a:solidFill>
              </a:rPr>
              <a:t>audio consumption and </a:t>
            </a:r>
            <a:br>
              <a:rPr lang="en-BE" b="1" dirty="0">
                <a:solidFill>
                  <a:schemeClr val="bg1"/>
                </a:solidFill>
              </a:rPr>
            </a:br>
            <a:r>
              <a:rPr lang="en-BE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ad-supported listening</a:t>
            </a:r>
            <a:r>
              <a:rPr lang="en-BE" b="1" dirty="0">
                <a:solidFill>
                  <a:schemeClr val="bg1"/>
                </a:solidFill>
              </a:rPr>
              <a:t> </a:t>
            </a:r>
            <a:endParaRPr lang="en-BE" sz="1400" b="1" dirty="0">
              <a:solidFill>
                <a:schemeClr val="bg1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C04B2E2-7C8E-241E-09B0-046A20043999}"/>
              </a:ext>
            </a:extLst>
          </p:cNvPr>
          <p:cNvSpPr/>
          <p:nvPr/>
        </p:nvSpPr>
        <p:spPr>
          <a:xfrm>
            <a:off x="3046799" y="4051834"/>
            <a:ext cx="3049200" cy="22936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BE" sz="1500" b="1" dirty="0">
              <a:solidFill>
                <a:schemeClr val="bg1"/>
              </a:solidFill>
            </a:endParaRPr>
          </a:p>
          <a:p>
            <a:pPr algn="ctr"/>
            <a:endParaRPr lang="en-BE" sz="1500" b="1" dirty="0">
              <a:solidFill>
                <a:schemeClr val="bg1"/>
              </a:solidFill>
            </a:endParaRPr>
          </a:p>
          <a:p>
            <a:pPr algn="ctr"/>
            <a:endParaRPr lang="en-BE" sz="1500" b="1" dirty="0">
              <a:solidFill>
                <a:schemeClr val="bg1"/>
              </a:solidFill>
            </a:endParaRPr>
          </a:p>
          <a:p>
            <a:pPr algn="ctr"/>
            <a:endParaRPr lang="en-BE" sz="1500" b="1" dirty="0">
              <a:solidFill>
                <a:schemeClr val="bg1"/>
              </a:solidFill>
            </a:endParaRPr>
          </a:p>
          <a:p>
            <a:pPr algn="ctr"/>
            <a:endParaRPr lang="en-BE" sz="1500" b="1" dirty="0">
              <a:solidFill>
                <a:schemeClr val="bg1"/>
              </a:solidFill>
            </a:endParaRPr>
          </a:p>
          <a:p>
            <a:pPr algn="ctr"/>
            <a:r>
              <a:rPr lang="en-BE" b="1" dirty="0">
                <a:solidFill>
                  <a:schemeClr val="bg1"/>
                </a:solidFill>
              </a:rPr>
              <a:t>Unmatched reach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1AF2458-A7D6-1DFF-FAA3-7D1BB0E084A2}"/>
              </a:ext>
            </a:extLst>
          </p:cNvPr>
          <p:cNvSpPr/>
          <p:nvPr/>
        </p:nvSpPr>
        <p:spPr>
          <a:xfrm>
            <a:off x="6095994" y="1760036"/>
            <a:ext cx="3049200" cy="22936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BE" sz="1500" b="1" dirty="0">
              <a:solidFill>
                <a:schemeClr val="bg1"/>
              </a:solidFill>
            </a:endParaRPr>
          </a:p>
          <a:p>
            <a:pPr algn="ctr"/>
            <a:endParaRPr lang="en-BE" sz="1500" b="1" dirty="0">
              <a:solidFill>
                <a:schemeClr val="bg1"/>
              </a:solidFill>
            </a:endParaRPr>
          </a:p>
          <a:p>
            <a:pPr algn="ctr"/>
            <a:endParaRPr lang="en-BE" sz="1500" b="1" dirty="0">
              <a:solidFill>
                <a:schemeClr val="bg1"/>
              </a:solidFill>
            </a:endParaRPr>
          </a:p>
          <a:p>
            <a:pPr algn="ctr"/>
            <a:endParaRPr lang="en-BE" sz="1500" b="1" dirty="0">
              <a:solidFill>
                <a:schemeClr val="bg1"/>
              </a:solidFill>
            </a:endParaRPr>
          </a:p>
          <a:p>
            <a:pPr algn="ctr"/>
            <a:endParaRPr lang="en-BE" sz="1500" b="1" dirty="0">
              <a:solidFill>
                <a:schemeClr val="bg1"/>
              </a:solidFill>
            </a:endParaRPr>
          </a:p>
          <a:p>
            <a:pPr algn="ctr"/>
            <a:r>
              <a:rPr lang="en-BE" b="1" dirty="0">
                <a:solidFill>
                  <a:schemeClr val="bg1"/>
                </a:solidFill>
              </a:rPr>
              <a:t>Most trusted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B1B73C05-4BB0-1D88-8479-20E8AA0164A6}"/>
              </a:ext>
            </a:extLst>
          </p:cNvPr>
          <p:cNvSpPr/>
          <p:nvPr/>
        </p:nvSpPr>
        <p:spPr>
          <a:xfrm>
            <a:off x="9142797" y="4051834"/>
            <a:ext cx="3049200" cy="22972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BE" sz="1500" b="1" dirty="0">
              <a:solidFill>
                <a:schemeClr val="bg1"/>
              </a:solidFill>
            </a:endParaRPr>
          </a:p>
          <a:p>
            <a:pPr algn="ctr"/>
            <a:endParaRPr lang="en-BE" sz="1500" b="1" dirty="0">
              <a:solidFill>
                <a:schemeClr val="bg1"/>
              </a:solidFill>
            </a:endParaRPr>
          </a:p>
          <a:p>
            <a:pPr algn="ctr"/>
            <a:endParaRPr lang="en-BE" sz="1500" b="1" dirty="0">
              <a:solidFill>
                <a:schemeClr val="bg1"/>
              </a:solidFill>
            </a:endParaRPr>
          </a:p>
          <a:p>
            <a:pPr algn="ctr"/>
            <a:endParaRPr lang="en-BE" sz="1500" b="1" dirty="0">
              <a:solidFill>
                <a:schemeClr val="bg1"/>
              </a:solidFill>
            </a:endParaRPr>
          </a:p>
          <a:p>
            <a:pPr algn="ctr"/>
            <a:endParaRPr lang="en-BE" sz="1500" b="1" dirty="0">
              <a:solidFill>
                <a:schemeClr val="bg1"/>
              </a:solidFill>
            </a:endParaRPr>
          </a:p>
          <a:p>
            <a:pPr algn="ctr"/>
            <a:r>
              <a:rPr lang="en-BE" b="1" dirty="0">
                <a:solidFill>
                  <a:schemeClr val="bg1"/>
                </a:solidFill>
              </a:rPr>
              <a:t>Most mobile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F07E317B-EC39-E993-AAA0-320355F8A0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5978" y="6467953"/>
            <a:ext cx="811130" cy="2662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B52750B-715F-C18C-24A0-FA70A8859A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6" r="5766"/>
          <a:stretch/>
        </p:blipFill>
        <p:spPr>
          <a:xfrm>
            <a:off x="-1" y="4051834"/>
            <a:ext cx="3049200" cy="2297217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4B18EAAF-324F-2432-1348-583ADCA12D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291064" y="4631222"/>
            <a:ext cx="555869" cy="378464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917AAA43-2F99-33D5-F503-F0EFBC80B3B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414827" y="2122666"/>
            <a:ext cx="294680" cy="457200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6A6379A2-CBBC-4BF7-5FDD-3E6031889AB3}"/>
              </a:ext>
            </a:extLst>
          </p:cNvPr>
          <p:cNvGrpSpPr/>
          <p:nvPr/>
        </p:nvGrpSpPr>
        <p:grpSpPr>
          <a:xfrm>
            <a:off x="10434547" y="4590379"/>
            <a:ext cx="468100" cy="419307"/>
            <a:chOff x="-1379888" y="3740017"/>
            <a:chExt cx="776348" cy="695425"/>
          </a:xfrm>
          <a:noFill/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4FF3E3C4-C45B-FF31-8E39-2B86F62E5C56}"/>
                </a:ext>
              </a:extLst>
            </p:cNvPr>
            <p:cNvGrpSpPr/>
            <p:nvPr/>
          </p:nvGrpSpPr>
          <p:grpSpPr>
            <a:xfrm>
              <a:off x="-1379888" y="4094248"/>
              <a:ext cx="776348" cy="341194"/>
              <a:chOff x="9630770" y="595952"/>
              <a:chExt cx="776348" cy="341194"/>
            </a:xfrm>
            <a:grpFill/>
          </p:grpSpPr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224A1AB0-92BA-A228-04FA-A5EC6BBA943C}"/>
                  </a:ext>
                </a:extLst>
              </p:cNvPr>
              <p:cNvSpPr/>
              <p:nvPr/>
            </p:nvSpPr>
            <p:spPr>
              <a:xfrm>
                <a:off x="9630770" y="595952"/>
                <a:ext cx="218083" cy="341194"/>
              </a:xfrm>
              <a:prstGeom prst="roundRect">
                <a:avLst>
                  <a:gd name="adj" fmla="val 50000"/>
                </a:avLst>
              </a:prstGeom>
              <a:solidFill>
                <a:srgbClr val="D55DD1"/>
              </a:solidFill>
              <a:ln w="28575">
                <a:solidFill>
                  <a:srgbClr val="D55D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>
                  <a:ln w="38100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83C8388E-8B65-FE70-887C-F60EB5E50C58}"/>
                  </a:ext>
                </a:extLst>
              </p:cNvPr>
              <p:cNvSpPr/>
              <p:nvPr/>
            </p:nvSpPr>
            <p:spPr>
              <a:xfrm>
                <a:off x="10189035" y="595952"/>
                <a:ext cx="218083" cy="341194"/>
              </a:xfrm>
              <a:prstGeom prst="roundRect">
                <a:avLst>
                  <a:gd name="adj" fmla="val 50000"/>
                </a:avLst>
              </a:prstGeom>
              <a:solidFill>
                <a:srgbClr val="D55DD1"/>
              </a:solidFill>
              <a:ln w="28575">
                <a:solidFill>
                  <a:srgbClr val="D55D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>
                  <a:ln w="38100">
                    <a:solidFill>
                      <a:schemeClr val="tx1"/>
                    </a:solidFill>
                  </a:ln>
                </a:endParaRPr>
              </a:p>
            </p:txBody>
          </p:sp>
        </p:grp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CF1BF79-407E-F00D-F6C4-03D8020D9EE3}"/>
                </a:ext>
              </a:extLst>
            </p:cNvPr>
            <p:cNvSpPr/>
            <p:nvPr/>
          </p:nvSpPr>
          <p:spPr>
            <a:xfrm>
              <a:off x="-1310534" y="3740017"/>
              <a:ext cx="637641" cy="373404"/>
            </a:xfrm>
            <a:custGeom>
              <a:avLst/>
              <a:gdLst>
                <a:gd name="connsiteX0" fmla="*/ 356827 w 713654"/>
                <a:gd name="connsiteY0" fmla="*/ 0 h 417917"/>
                <a:gd name="connsiteX1" fmla="*/ 713654 w 713654"/>
                <a:gd name="connsiteY1" fmla="*/ 356827 h 417917"/>
                <a:gd name="connsiteX2" fmla="*/ 707496 w 713654"/>
                <a:gd name="connsiteY2" fmla="*/ 417917 h 417917"/>
                <a:gd name="connsiteX3" fmla="*/ 6158 w 713654"/>
                <a:gd name="connsiteY3" fmla="*/ 417917 h 417917"/>
                <a:gd name="connsiteX4" fmla="*/ 0 w 713654"/>
                <a:gd name="connsiteY4" fmla="*/ 356827 h 417917"/>
                <a:gd name="connsiteX5" fmla="*/ 356827 w 713654"/>
                <a:gd name="connsiteY5" fmla="*/ 0 h 417917"/>
                <a:gd name="connsiteX0" fmla="*/ 6158 w 713654"/>
                <a:gd name="connsiteY0" fmla="*/ 417917 h 509357"/>
                <a:gd name="connsiteX1" fmla="*/ 0 w 713654"/>
                <a:gd name="connsiteY1" fmla="*/ 356827 h 509357"/>
                <a:gd name="connsiteX2" fmla="*/ 356827 w 713654"/>
                <a:gd name="connsiteY2" fmla="*/ 0 h 509357"/>
                <a:gd name="connsiteX3" fmla="*/ 713654 w 713654"/>
                <a:gd name="connsiteY3" fmla="*/ 356827 h 509357"/>
                <a:gd name="connsiteX4" fmla="*/ 707496 w 713654"/>
                <a:gd name="connsiteY4" fmla="*/ 417917 h 509357"/>
                <a:gd name="connsiteX5" fmla="*/ 97598 w 713654"/>
                <a:gd name="connsiteY5" fmla="*/ 509357 h 509357"/>
                <a:gd name="connsiteX0" fmla="*/ 6158 w 713654"/>
                <a:gd name="connsiteY0" fmla="*/ 417917 h 417917"/>
                <a:gd name="connsiteX1" fmla="*/ 0 w 713654"/>
                <a:gd name="connsiteY1" fmla="*/ 356827 h 417917"/>
                <a:gd name="connsiteX2" fmla="*/ 356827 w 713654"/>
                <a:gd name="connsiteY2" fmla="*/ 0 h 417917"/>
                <a:gd name="connsiteX3" fmla="*/ 713654 w 713654"/>
                <a:gd name="connsiteY3" fmla="*/ 356827 h 417917"/>
                <a:gd name="connsiteX4" fmla="*/ 707496 w 713654"/>
                <a:gd name="connsiteY4" fmla="*/ 417917 h 417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3654" h="417917">
                  <a:moveTo>
                    <a:pt x="6158" y="417917"/>
                  </a:moveTo>
                  <a:lnTo>
                    <a:pt x="0" y="356827"/>
                  </a:lnTo>
                  <a:cubicBezTo>
                    <a:pt x="0" y="159757"/>
                    <a:pt x="159757" y="0"/>
                    <a:pt x="356827" y="0"/>
                  </a:cubicBezTo>
                  <a:cubicBezTo>
                    <a:pt x="553897" y="0"/>
                    <a:pt x="713654" y="159757"/>
                    <a:pt x="713654" y="356827"/>
                  </a:cubicBezTo>
                  <a:lnTo>
                    <a:pt x="707496" y="417917"/>
                  </a:lnTo>
                </a:path>
              </a:pathLst>
            </a:custGeom>
            <a:grpFill/>
            <a:ln w="28575">
              <a:solidFill>
                <a:srgbClr val="D55D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BE">
                <a:ln w="38100">
                  <a:solidFill>
                    <a:schemeClr val="tx1"/>
                  </a:solidFill>
                </a:ln>
              </a:endParaRPr>
            </a:p>
          </p:txBody>
        </p:sp>
      </p:grpSp>
      <p:pic>
        <p:nvPicPr>
          <p:cNvPr id="36" name="Graphic 35">
            <a:extLst>
              <a:ext uri="{FF2B5EF4-FFF2-40B4-BE49-F238E27FC236}">
                <a16:creationId xmlns:a16="http://schemas.microsoft.com/office/drawing/2014/main" id="{146BFE50-485B-A6BD-65FF-1112D9A314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463576" y="2079728"/>
            <a:ext cx="311646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0238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C345B40-3EF1-E314-6282-DB156A211B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05" b="11205"/>
          <a:stretch/>
        </p:blipFill>
        <p:spPr>
          <a:xfrm>
            <a:off x="-1" y="0"/>
            <a:ext cx="12192001" cy="630487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BEFDAA1-4FC5-0425-8695-37F3702E12AC}"/>
              </a:ext>
            </a:extLst>
          </p:cNvPr>
          <p:cNvSpPr txBox="1"/>
          <p:nvPr/>
        </p:nvSpPr>
        <p:spPr>
          <a:xfrm>
            <a:off x="349927" y="6472131"/>
            <a:ext cx="2711743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www.</a:t>
            </a:r>
            <a:r>
              <a:rPr lang="en-BE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worldradioalliance</a:t>
            </a:r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.com</a:t>
            </a:r>
            <a:endParaRPr lang="en-BE" sz="900" spc="2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C16314ED-214B-A1A3-3A12-04688F074250}"/>
              </a:ext>
            </a:extLst>
          </p:cNvPr>
          <p:cNvSpPr/>
          <p:nvPr/>
        </p:nvSpPr>
        <p:spPr>
          <a:xfrm>
            <a:off x="1" y="2871216"/>
            <a:ext cx="6094415" cy="3433663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72D48758-51EA-4C3E-CA5F-E6E36F1EFF9C}"/>
              </a:ext>
            </a:extLst>
          </p:cNvPr>
          <p:cNvSpPr/>
          <p:nvPr userDrawn="1"/>
        </p:nvSpPr>
        <p:spPr>
          <a:xfrm>
            <a:off x="0" y="1848579"/>
            <a:ext cx="1149531" cy="10226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E" sz="5400" b="1" dirty="0">
                <a:solidFill>
                  <a:schemeClr val="bg1"/>
                </a:solidFill>
              </a:rPr>
              <a:t>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46A37F-1997-0BF8-C477-F449765968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210" y="6454542"/>
            <a:ext cx="724191" cy="2930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A4F8D9-0B6B-9BE3-3618-ABA32EE6CC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5978" y="6467953"/>
            <a:ext cx="811130" cy="2662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6AECCDF-1A75-D346-D88D-6AAAA26F4D20}"/>
              </a:ext>
            </a:extLst>
          </p:cNvPr>
          <p:cNvSpPr txBox="1"/>
          <p:nvPr/>
        </p:nvSpPr>
        <p:spPr>
          <a:xfrm>
            <a:off x="349928" y="3152438"/>
            <a:ext cx="5830465" cy="283154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spcAft>
                <a:spcPts val="1200"/>
              </a:spcAft>
            </a:pPr>
            <a:r>
              <a:rPr lang="en-GB" sz="3700" b="1" spc="60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Radio dominates the audio consumption</a:t>
            </a:r>
          </a:p>
          <a:p>
            <a:pPr>
              <a:spcAft>
                <a:spcPts val="1200"/>
              </a:spcAft>
            </a:pPr>
            <a:r>
              <a:rPr lang="en-GB" sz="2400" spc="200" dirty="0">
                <a:solidFill>
                  <a:schemeClr val="bg1"/>
                </a:solidFill>
                <a:latin typeface="+mj-lt"/>
                <a:sym typeface="Wingdings 2" panose="05020102010507070707" pitchFamily="18" charset="2"/>
              </a:rPr>
              <a:t></a:t>
            </a:r>
            <a:endParaRPr lang="en-BE" sz="2400" spc="200" dirty="0">
              <a:solidFill>
                <a:schemeClr val="bg1"/>
              </a:solidFill>
              <a:latin typeface="+mj-lt"/>
              <a:sym typeface="Wingdings 2" panose="05020102010507070707" pitchFamily="18" charset="2"/>
            </a:endParaRPr>
          </a:p>
          <a:p>
            <a:pPr>
              <a:spcAft>
                <a:spcPts val="600"/>
              </a:spcAft>
            </a:pPr>
            <a:r>
              <a:rPr lang="en-GB" sz="2000" spc="60" dirty="0">
                <a:solidFill>
                  <a:schemeClr val="bg1"/>
                </a:solidFill>
                <a:latin typeface="+mj-lt"/>
              </a:rPr>
              <a:t>Radio </a:t>
            </a:r>
            <a:r>
              <a:rPr lang="en-BE" sz="2000" b="1" dirty="0">
                <a:solidFill>
                  <a:schemeClr val="bg1"/>
                </a:solidFill>
              </a:rPr>
              <a:t>has the highest share of listening time and </a:t>
            </a:r>
            <a:r>
              <a:rPr lang="en-GB" sz="2000" b="1" dirty="0">
                <a:solidFill>
                  <a:schemeClr val="bg1"/>
                </a:solidFill>
              </a:rPr>
              <a:t>is the biggest part of the ad-supported audio landscape</a:t>
            </a:r>
            <a:endParaRPr lang="en-NL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1107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FF0653-0613-ED05-9786-8690E3B45C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6EC9E9CA-AF37-2C99-F44E-6E44BC6961A3}"/>
              </a:ext>
            </a:extLst>
          </p:cNvPr>
          <p:cNvSpPr/>
          <p:nvPr/>
        </p:nvSpPr>
        <p:spPr>
          <a:xfrm>
            <a:off x="818707" y="-2224"/>
            <a:ext cx="7993127" cy="728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A41FFD2-C2D0-8D61-91BF-55D6459089E5}"/>
              </a:ext>
            </a:extLst>
          </p:cNvPr>
          <p:cNvSpPr/>
          <p:nvPr/>
        </p:nvSpPr>
        <p:spPr>
          <a:xfrm>
            <a:off x="0" y="6305006"/>
            <a:ext cx="12192000" cy="55299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7915852E-CE9D-61E6-7199-D29CBAE828EB}"/>
              </a:ext>
            </a:extLst>
          </p:cNvPr>
          <p:cNvSpPr txBox="1">
            <a:spLocks/>
          </p:cNvSpPr>
          <p:nvPr/>
        </p:nvSpPr>
        <p:spPr>
          <a:xfrm>
            <a:off x="1266764" y="116867"/>
            <a:ext cx="10505634" cy="473078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BE" sz="2400" b="1" dirty="0"/>
              <a:t>1. Radio has the highest share of listening time</a:t>
            </a:r>
            <a:endParaRPr lang="fr-BE" sz="24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3EC2A6-D2A7-0C05-939B-674BDB2DFCC5}"/>
              </a:ext>
            </a:extLst>
          </p:cNvPr>
          <p:cNvSpPr txBox="1"/>
          <p:nvPr/>
        </p:nvSpPr>
        <p:spPr>
          <a:xfrm>
            <a:off x="349927" y="6472131"/>
            <a:ext cx="2711743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www.</a:t>
            </a:r>
            <a:r>
              <a:rPr lang="en-BE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worldradioalliance</a:t>
            </a:r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.com</a:t>
            </a:r>
            <a:endParaRPr lang="en-BE" sz="900" spc="2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A2E0F14-D007-C489-4F15-1BE284F6319E}"/>
              </a:ext>
            </a:extLst>
          </p:cNvPr>
          <p:cNvGrpSpPr/>
          <p:nvPr/>
        </p:nvGrpSpPr>
        <p:grpSpPr>
          <a:xfrm>
            <a:off x="0" y="-2225"/>
            <a:ext cx="818707" cy="728330"/>
            <a:chOff x="11373293" y="6129670"/>
            <a:chExt cx="818707" cy="72833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48D8FBB-0A61-0A2C-22E5-0A22EF470093}"/>
                </a:ext>
              </a:extLst>
            </p:cNvPr>
            <p:cNvSpPr/>
            <p:nvPr userDrawn="1"/>
          </p:nvSpPr>
          <p:spPr>
            <a:xfrm>
              <a:off x="11373293" y="6129670"/>
              <a:ext cx="818707" cy="72833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B135BBAA-CA1B-58F8-2B41-0176AA8E76F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 rot="16200000">
              <a:off x="11682519" y="6430788"/>
              <a:ext cx="218241" cy="126095"/>
            </a:xfrm>
            <a:custGeom>
              <a:avLst/>
              <a:gdLst>
                <a:gd name="T0" fmla="*/ 6475800 w 397"/>
                <a:gd name="T1" fmla="*/ 1966355 h 228"/>
                <a:gd name="T2" fmla="*/ 6475800 w 397"/>
                <a:gd name="T3" fmla="*/ 1966355 h 228"/>
                <a:gd name="T4" fmla="*/ 25644803 w 397"/>
                <a:gd name="T5" fmla="*/ 21367416 h 228"/>
                <a:gd name="T6" fmla="*/ 44943005 w 397"/>
                <a:gd name="T7" fmla="*/ 1048530 h 228"/>
                <a:gd name="T8" fmla="*/ 44943005 w 397"/>
                <a:gd name="T9" fmla="*/ 1048530 h 228"/>
                <a:gd name="T10" fmla="*/ 47662668 w 397"/>
                <a:gd name="T11" fmla="*/ 0 h 228"/>
                <a:gd name="T12" fmla="*/ 51289246 w 397"/>
                <a:gd name="T13" fmla="*/ 3801645 h 228"/>
                <a:gd name="T14" fmla="*/ 50382691 w 397"/>
                <a:gd name="T15" fmla="*/ 6554398 h 228"/>
                <a:gd name="T16" fmla="*/ 50382691 w 397"/>
                <a:gd name="T17" fmla="*/ 6554398 h 228"/>
                <a:gd name="T18" fmla="*/ 28494026 w 397"/>
                <a:gd name="T19" fmla="*/ 28839639 h 228"/>
                <a:gd name="T20" fmla="*/ 28494026 w 397"/>
                <a:gd name="T21" fmla="*/ 28839639 h 228"/>
                <a:gd name="T22" fmla="*/ 25644803 w 397"/>
                <a:gd name="T23" fmla="*/ 29757103 h 228"/>
                <a:gd name="T24" fmla="*/ 25644803 w 397"/>
                <a:gd name="T25" fmla="*/ 29757103 h 228"/>
                <a:gd name="T26" fmla="*/ 25644803 w 397"/>
                <a:gd name="T27" fmla="*/ 29757103 h 228"/>
                <a:gd name="T28" fmla="*/ 22924780 w 397"/>
                <a:gd name="T29" fmla="*/ 28839639 h 228"/>
                <a:gd name="T30" fmla="*/ 22924780 w 397"/>
                <a:gd name="T31" fmla="*/ 28839639 h 228"/>
                <a:gd name="T32" fmla="*/ 906554 w 397"/>
                <a:gd name="T33" fmla="*/ 6554398 h 228"/>
                <a:gd name="T34" fmla="*/ 906554 w 397"/>
                <a:gd name="T35" fmla="*/ 6554398 h 228"/>
                <a:gd name="T36" fmla="*/ 0 w 397"/>
                <a:gd name="T37" fmla="*/ 3801645 h 228"/>
                <a:gd name="T38" fmla="*/ 3756137 w 397"/>
                <a:gd name="T39" fmla="*/ 0 h 228"/>
                <a:gd name="T40" fmla="*/ 6475800 w 397"/>
                <a:gd name="T41" fmla="*/ 1966355 h 22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397" h="228">
                  <a:moveTo>
                    <a:pt x="50" y="15"/>
                  </a:moveTo>
                  <a:lnTo>
                    <a:pt x="50" y="15"/>
                  </a:lnTo>
                  <a:cubicBezTo>
                    <a:pt x="198" y="163"/>
                    <a:pt x="198" y="163"/>
                    <a:pt x="198" y="163"/>
                  </a:cubicBezTo>
                  <a:cubicBezTo>
                    <a:pt x="347" y="8"/>
                    <a:pt x="347" y="8"/>
                    <a:pt x="347" y="8"/>
                  </a:cubicBezTo>
                  <a:cubicBezTo>
                    <a:pt x="354" y="8"/>
                    <a:pt x="361" y="0"/>
                    <a:pt x="368" y="0"/>
                  </a:cubicBezTo>
                  <a:cubicBezTo>
                    <a:pt x="382" y="0"/>
                    <a:pt x="396" y="15"/>
                    <a:pt x="396" y="29"/>
                  </a:cubicBezTo>
                  <a:cubicBezTo>
                    <a:pt x="396" y="36"/>
                    <a:pt x="396" y="43"/>
                    <a:pt x="389" y="50"/>
                  </a:cubicBezTo>
                  <a:cubicBezTo>
                    <a:pt x="220" y="220"/>
                    <a:pt x="220" y="220"/>
                    <a:pt x="220" y="220"/>
                  </a:cubicBezTo>
                  <a:cubicBezTo>
                    <a:pt x="212" y="227"/>
                    <a:pt x="205" y="227"/>
                    <a:pt x="198" y="227"/>
                  </a:cubicBezTo>
                  <a:cubicBezTo>
                    <a:pt x="191" y="227"/>
                    <a:pt x="184" y="227"/>
                    <a:pt x="177" y="220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0" y="43"/>
                    <a:pt x="0" y="36"/>
                    <a:pt x="0" y="29"/>
                  </a:cubicBezTo>
                  <a:cubicBezTo>
                    <a:pt x="0" y="15"/>
                    <a:pt x="15" y="0"/>
                    <a:pt x="29" y="0"/>
                  </a:cubicBezTo>
                  <a:cubicBezTo>
                    <a:pt x="36" y="0"/>
                    <a:pt x="43" y="8"/>
                    <a:pt x="50" y="1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5BDFF08B-5E30-A8BC-64B2-B000FB0C8C3D}"/>
              </a:ext>
            </a:extLst>
          </p:cNvPr>
          <p:cNvSpPr txBox="1">
            <a:spLocks/>
          </p:cNvSpPr>
          <p:nvPr/>
        </p:nvSpPr>
        <p:spPr>
          <a:xfrm>
            <a:off x="339633" y="5747868"/>
            <a:ext cx="11432765" cy="338554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LID4096" sz="800" b="1" dirty="0">
                <a:solidFill>
                  <a:srgbClr val="D55DD1"/>
                </a:solidFill>
                <a:latin typeface="Montserrat Light" panose="00000400000000000000" pitchFamily="50" charset="0"/>
                <a:cs typeface="Times New Roman" panose="02020603050405020304" pitchFamily="18" charset="0"/>
              </a:rPr>
              <a:t>Source:</a:t>
            </a:r>
            <a:r>
              <a:rPr lang="LID4096" sz="800" dirty="0">
                <a:solidFill>
                  <a:srgbClr val="D55DD1"/>
                </a:solidFill>
                <a:latin typeface="Montserrat Light" panose="00000400000000000000" pitchFamily="50" charset="0"/>
                <a:cs typeface="Times New Roman" panose="02020603050405020304" pitchFamily="18" charset="0"/>
              </a:rPr>
              <a:t> </a:t>
            </a:r>
            <a:r>
              <a:rPr lang="en-BE" sz="800" b="1" dirty="0">
                <a:solidFill>
                  <a:schemeClr val="bg1">
                    <a:lumMod val="50000"/>
                  </a:schemeClr>
                </a:solidFill>
                <a:latin typeface="Montserrat Light" panose="00000400000000000000" pitchFamily="50" charset="0"/>
                <a:cs typeface="Times New Roman" panose="02020603050405020304" pitchFamily="18" charset="0"/>
              </a:rPr>
              <a:t>IE: </a:t>
            </a:r>
            <a:r>
              <a:rPr lang="fr-BE" sz="800" dirty="0">
                <a:solidFill>
                  <a:schemeClr val="bg1">
                    <a:lumMod val="50000"/>
                  </a:schemeClr>
                </a:solidFill>
                <a:latin typeface="Montserrat Light" panose="00000400000000000000" pitchFamily="50" charset="0"/>
                <a:cs typeface="Times New Roman" panose="02020603050405020304" pitchFamily="18" charset="0"/>
              </a:rPr>
              <a:t>Ipsos JNLR 2024 2 Audio Module (April 24 – June ’24), pop. 15+</a:t>
            </a:r>
            <a:r>
              <a:rPr lang="en-BE" sz="800" dirty="0">
                <a:solidFill>
                  <a:schemeClr val="bg1">
                    <a:lumMod val="50000"/>
                  </a:schemeClr>
                </a:solidFill>
                <a:latin typeface="Montserrat Light" panose="00000400000000000000" pitchFamily="50" charset="0"/>
                <a:cs typeface="Times New Roman" panose="02020603050405020304" pitchFamily="18" charset="0"/>
              </a:rPr>
              <a:t> |</a:t>
            </a:r>
            <a:r>
              <a:rPr lang="fr-BE" sz="800" dirty="0">
                <a:solidFill>
                  <a:schemeClr val="bg1">
                    <a:lumMod val="50000"/>
                  </a:schemeClr>
                </a:solidFill>
                <a:latin typeface="Montserrat Light" panose="00000400000000000000" pitchFamily="50" charset="0"/>
                <a:cs typeface="Times New Roman" panose="02020603050405020304" pitchFamily="18" charset="0"/>
              </a:rPr>
              <a:t> </a:t>
            </a:r>
            <a:r>
              <a:rPr lang="en-BE" sz="800" b="1" dirty="0">
                <a:solidFill>
                  <a:schemeClr val="bg1">
                    <a:lumMod val="50000"/>
                  </a:schemeClr>
                </a:solidFill>
                <a:latin typeface="Montserrat Light" panose="00000400000000000000" pitchFamily="50" charset="0"/>
                <a:cs typeface="Times New Roman" panose="02020603050405020304" pitchFamily="18" charset="0"/>
              </a:rPr>
              <a:t>AU</a:t>
            </a:r>
            <a:r>
              <a:rPr lang="fr-BE" sz="800" dirty="0">
                <a:solidFill>
                  <a:schemeClr val="bg1">
                    <a:lumMod val="50000"/>
                  </a:schemeClr>
                </a:solidFill>
                <a:latin typeface="Montserrat Light" panose="00000400000000000000" pitchFamily="50" charset="0"/>
                <a:cs typeface="Times New Roman" panose="02020603050405020304" pitchFamily="18" charset="0"/>
              </a:rPr>
              <a:t>: GFK Share of Audio 2022, Metro, pop. 10+</a:t>
            </a:r>
            <a:r>
              <a:rPr lang="en-BE" sz="800" dirty="0">
                <a:solidFill>
                  <a:schemeClr val="bg1">
                    <a:lumMod val="50000"/>
                  </a:schemeClr>
                </a:solidFill>
                <a:latin typeface="Montserrat Light" panose="00000400000000000000" pitchFamily="50" charset="0"/>
                <a:cs typeface="Times New Roman" panose="02020603050405020304" pitchFamily="18" charset="0"/>
              </a:rPr>
              <a:t> I </a:t>
            </a:r>
            <a:r>
              <a:rPr lang="en-BE" sz="800" b="1" dirty="0">
                <a:solidFill>
                  <a:schemeClr val="bg1">
                    <a:lumMod val="50000"/>
                  </a:schemeClr>
                </a:solidFill>
                <a:latin typeface="Montserrat Light" panose="00000400000000000000" pitchFamily="50" charset="0"/>
                <a:cs typeface="Times New Roman" panose="02020603050405020304" pitchFamily="18" charset="0"/>
              </a:rPr>
              <a:t>BE</a:t>
            </a:r>
            <a:r>
              <a:rPr lang="fr-BE" sz="800" b="1" dirty="0">
                <a:solidFill>
                  <a:schemeClr val="bg1">
                    <a:lumMod val="50000"/>
                  </a:schemeClr>
                </a:solidFill>
                <a:latin typeface="Montserrat Light" panose="00000400000000000000" pitchFamily="50" charset="0"/>
                <a:cs typeface="Times New Roman" panose="02020603050405020304" pitchFamily="18" charset="0"/>
              </a:rPr>
              <a:t>: </a:t>
            </a:r>
            <a:r>
              <a:rPr lang="fr-BE" sz="800" dirty="0">
                <a:solidFill>
                  <a:schemeClr val="bg1">
                    <a:lumMod val="50000"/>
                  </a:schemeClr>
                </a:solidFill>
                <a:latin typeface="Montserrat Light" panose="00000400000000000000" pitchFamily="50" charset="0"/>
                <a:cs typeface="Times New Roman" panose="02020603050405020304" pitchFamily="18" charset="0"/>
              </a:rPr>
              <a:t>CIM Audio Time 202</a:t>
            </a:r>
            <a:r>
              <a:rPr lang="en-BE" sz="800" dirty="0">
                <a:solidFill>
                  <a:schemeClr val="bg1">
                    <a:lumMod val="50000"/>
                  </a:schemeClr>
                </a:solidFill>
                <a:latin typeface="Montserrat Light" panose="00000400000000000000" pitchFamily="50" charset="0"/>
                <a:cs typeface="Times New Roman" panose="02020603050405020304" pitchFamily="18" charset="0"/>
              </a:rPr>
              <a:t>5</a:t>
            </a:r>
            <a:r>
              <a:rPr lang="fr-BE" sz="800" dirty="0">
                <a:solidFill>
                  <a:schemeClr val="bg1">
                    <a:lumMod val="50000"/>
                  </a:schemeClr>
                </a:solidFill>
                <a:latin typeface="Montserrat Light" panose="00000400000000000000" pitchFamily="50" charset="0"/>
                <a:cs typeface="Times New Roman" panose="02020603050405020304" pitchFamily="18" charset="0"/>
              </a:rPr>
              <a:t>, pop. 12+</a:t>
            </a:r>
            <a:r>
              <a:rPr lang="en-BE" sz="800" dirty="0">
                <a:solidFill>
                  <a:schemeClr val="bg1">
                    <a:lumMod val="50000"/>
                  </a:schemeClr>
                </a:solidFill>
                <a:latin typeface="Montserrat Light" panose="00000400000000000000" pitchFamily="50" charset="0"/>
                <a:cs typeface="Times New Roman" panose="02020603050405020304" pitchFamily="18" charset="0"/>
              </a:rPr>
              <a:t> | </a:t>
            </a:r>
            <a:r>
              <a:rPr lang="en-BE" sz="800" b="1" dirty="0">
                <a:solidFill>
                  <a:schemeClr val="bg1">
                    <a:lumMod val="50000"/>
                  </a:schemeClr>
                </a:solidFill>
                <a:latin typeface="Montserrat Light" panose="00000400000000000000" pitchFamily="50" charset="0"/>
                <a:cs typeface="Times New Roman" panose="02020603050405020304" pitchFamily="18" charset="0"/>
              </a:rPr>
              <a:t>NL</a:t>
            </a:r>
            <a:r>
              <a:rPr lang="fr-BE" sz="800" b="1" dirty="0">
                <a:solidFill>
                  <a:schemeClr val="bg1">
                    <a:lumMod val="50000"/>
                  </a:schemeClr>
                </a:solidFill>
                <a:latin typeface="Montserrat Light" panose="00000400000000000000" pitchFamily="50" charset="0"/>
                <a:cs typeface="Times New Roman" panose="02020603050405020304" pitchFamily="18" charset="0"/>
              </a:rPr>
              <a:t>: </a:t>
            </a:r>
            <a:r>
              <a:rPr lang="fr-BE" sz="800" dirty="0">
                <a:solidFill>
                  <a:schemeClr val="bg1">
                    <a:lumMod val="50000"/>
                  </a:schemeClr>
                </a:solidFill>
                <a:latin typeface="Montserrat Light" panose="00000400000000000000" pitchFamily="50" charset="0"/>
                <a:cs typeface="Times New Roman" panose="02020603050405020304" pitchFamily="18" charset="0"/>
              </a:rPr>
              <a:t>NMO </a:t>
            </a:r>
            <a:r>
              <a:rPr lang="fr-BE" sz="800" dirty="0" err="1">
                <a:solidFill>
                  <a:schemeClr val="bg1">
                    <a:lumMod val="50000"/>
                  </a:schemeClr>
                </a:solidFill>
                <a:latin typeface="Montserrat Light" panose="00000400000000000000" pitchFamily="50" charset="0"/>
                <a:cs typeface="Times New Roman" panose="02020603050405020304" pitchFamily="18" charset="0"/>
              </a:rPr>
              <a:t>December</a:t>
            </a:r>
            <a:r>
              <a:rPr lang="fr-BE" sz="800" dirty="0">
                <a:solidFill>
                  <a:schemeClr val="bg1">
                    <a:lumMod val="50000"/>
                  </a:schemeClr>
                </a:solidFill>
                <a:latin typeface="Montserrat Light" panose="00000400000000000000" pitchFamily="50" charset="0"/>
                <a:cs typeface="Times New Roman" panose="02020603050405020304" pitchFamily="18" charset="0"/>
              </a:rPr>
              <a:t> 2024, pop. 13+ </a:t>
            </a:r>
            <a:r>
              <a:rPr lang="en-BE" sz="800" dirty="0">
                <a:solidFill>
                  <a:schemeClr val="bg1">
                    <a:lumMod val="50000"/>
                  </a:schemeClr>
                </a:solidFill>
                <a:latin typeface="Montserrat Light" panose="00000400000000000000" pitchFamily="50" charset="0"/>
                <a:cs typeface="Times New Roman" panose="02020603050405020304" pitchFamily="18" charset="0"/>
              </a:rPr>
              <a:t>|</a:t>
            </a:r>
            <a:r>
              <a:rPr lang="fr-BE" sz="800" dirty="0">
                <a:solidFill>
                  <a:schemeClr val="bg1">
                    <a:lumMod val="50000"/>
                  </a:schemeClr>
                </a:solidFill>
                <a:latin typeface="Montserrat Light" panose="00000400000000000000" pitchFamily="50" charset="0"/>
                <a:cs typeface="Times New Roman" panose="02020603050405020304" pitchFamily="18" charset="0"/>
              </a:rPr>
              <a:t> </a:t>
            </a:r>
            <a:r>
              <a:rPr lang="en-BE" sz="800" b="1" dirty="0">
                <a:solidFill>
                  <a:schemeClr val="bg1">
                    <a:lumMod val="50000"/>
                  </a:schemeClr>
                </a:solidFill>
                <a:latin typeface="Montserrat Light" panose="00000400000000000000" pitchFamily="50" charset="0"/>
                <a:cs typeface="Times New Roman" panose="02020603050405020304" pitchFamily="18" charset="0"/>
              </a:rPr>
              <a:t>DE</a:t>
            </a:r>
            <a:r>
              <a:rPr lang="fr-BE" sz="800" b="1" dirty="0">
                <a:solidFill>
                  <a:schemeClr val="bg1">
                    <a:lumMod val="50000"/>
                  </a:schemeClr>
                </a:solidFill>
                <a:latin typeface="Montserrat Light" panose="00000400000000000000" pitchFamily="50" charset="0"/>
                <a:cs typeface="Times New Roman" panose="02020603050405020304" pitchFamily="18" charset="0"/>
              </a:rPr>
              <a:t>: </a:t>
            </a:r>
            <a:r>
              <a:rPr lang="fr-BE" sz="800" dirty="0" err="1">
                <a:solidFill>
                  <a:schemeClr val="bg1">
                    <a:lumMod val="50000"/>
                  </a:schemeClr>
                </a:solidFill>
                <a:latin typeface="Montserrat Light" panose="00000400000000000000" pitchFamily="50" charset="0"/>
                <a:cs typeface="Times New Roman" panose="02020603050405020304" pitchFamily="18" charset="0"/>
              </a:rPr>
              <a:t>Medienstudie</a:t>
            </a:r>
            <a:r>
              <a:rPr lang="fr-BE" sz="800" dirty="0">
                <a:solidFill>
                  <a:schemeClr val="bg1">
                    <a:lumMod val="50000"/>
                  </a:schemeClr>
                </a:solidFill>
                <a:latin typeface="Montserrat Light" panose="00000400000000000000" pitchFamily="50" charset="0"/>
                <a:cs typeface="Times New Roman" panose="02020603050405020304" pitchFamily="18" charset="0"/>
              </a:rPr>
              <a:t> 2024, pop 14+ </a:t>
            </a:r>
            <a:r>
              <a:rPr lang="en-BE" sz="800" dirty="0">
                <a:solidFill>
                  <a:schemeClr val="bg1">
                    <a:lumMod val="50000"/>
                  </a:schemeClr>
                </a:solidFill>
                <a:latin typeface="Montserrat Light" panose="00000400000000000000" pitchFamily="50" charset="0"/>
                <a:cs typeface="Times New Roman" panose="02020603050405020304" pitchFamily="18" charset="0"/>
              </a:rPr>
              <a:t>| </a:t>
            </a:r>
            <a:r>
              <a:rPr lang="fr-BE" sz="800" b="1" dirty="0">
                <a:solidFill>
                  <a:schemeClr val="bg1">
                    <a:lumMod val="50000"/>
                  </a:schemeClr>
                </a:solidFill>
                <a:latin typeface="Montserrat Light" panose="00000400000000000000" pitchFamily="50" charset="0"/>
                <a:cs typeface="Times New Roman" panose="02020603050405020304" pitchFamily="18" charset="0"/>
              </a:rPr>
              <a:t>UK</a:t>
            </a:r>
            <a:r>
              <a:rPr lang="fr-BE" sz="800" dirty="0">
                <a:solidFill>
                  <a:schemeClr val="bg1">
                    <a:lumMod val="50000"/>
                  </a:schemeClr>
                </a:solidFill>
                <a:latin typeface="Montserrat Light" panose="00000400000000000000" pitchFamily="50" charset="0"/>
                <a:cs typeface="Times New Roman" panose="02020603050405020304" pitchFamily="18" charset="0"/>
              </a:rPr>
              <a:t>: </a:t>
            </a:r>
            <a:r>
              <a:rPr lang="fr-BE" sz="800" dirty="0" err="1">
                <a:solidFill>
                  <a:schemeClr val="bg1">
                    <a:lumMod val="50000"/>
                  </a:schemeClr>
                </a:solidFill>
                <a:latin typeface="Montserrat Light" panose="00000400000000000000" pitchFamily="50" charset="0"/>
                <a:cs typeface="Times New Roman" panose="02020603050405020304" pitchFamily="18" charset="0"/>
              </a:rPr>
              <a:t>Rajar</a:t>
            </a:r>
            <a:r>
              <a:rPr lang="en-BE" sz="800" dirty="0">
                <a:solidFill>
                  <a:schemeClr val="bg1">
                    <a:lumMod val="50000"/>
                  </a:schemeClr>
                </a:solidFill>
                <a:latin typeface="Montserrat Light" panose="00000400000000000000" pitchFamily="50" charset="0"/>
                <a:cs typeface="Times New Roman" panose="02020603050405020304" pitchFamily="18" charset="0"/>
              </a:rPr>
              <a:t> </a:t>
            </a:r>
            <a:r>
              <a:rPr lang="fr-BE" sz="800" dirty="0">
                <a:solidFill>
                  <a:schemeClr val="bg1">
                    <a:lumMod val="50000"/>
                  </a:schemeClr>
                </a:solidFill>
                <a:latin typeface="Montserrat Light" panose="00000400000000000000" pitchFamily="50" charset="0"/>
                <a:cs typeface="Times New Roman" panose="02020603050405020304" pitchFamily="18" charset="0"/>
              </a:rPr>
              <a:t>Midas 2024 </a:t>
            </a:r>
            <a:r>
              <a:rPr lang="en-BE" sz="800" dirty="0">
                <a:solidFill>
                  <a:schemeClr val="bg1">
                    <a:lumMod val="50000"/>
                  </a:schemeClr>
                </a:solidFill>
                <a:latin typeface="Montserrat Light" panose="00000400000000000000" pitchFamily="50" charset="0"/>
                <a:cs typeface="Times New Roman" panose="02020603050405020304" pitchFamily="18" charset="0"/>
              </a:rPr>
              <a:t>|</a:t>
            </a:r>
            <a:r>
              <a:rPr lang="fr-BE" sz="800" dirty="0">
                <a:solidFill>
                  <a:schemeClr val="bg1">
                    <a:lumMod val="50000"/>
                  </a:schemeClr>
                </a:solidFill>
                <a:latin typeface="Montserrat Light" panose="00000400000000000000" pitchFamily="50" charset="0"/>
                <a:cs typeface="Times New Roman" panose="02020603050405020304" pitchFamily="18" charset="0"/>
              </a:rPr>
              <a:t> </a:t>
            </a:r>
            <a:r>
              <a:rPr lang="fr-BE" sz="800" b="1" dirty="0">
                <a:solidFill>
                  <a:schemeClr val="bg1">
                    <a:lumMod val="50000"/>
                  </a:schemeClr>
                </a:solidFill>
                <a:latin typeface="Montserrat Light" panose="00000400000000000000" pitchFamily="50" charset="0"/>
                <a:cs typeface="Times New Roman" panose="02020603050405020304" pitchFamily="18" charset="0"/>
              </a:rPr>
              <a:t>F</a:t>
            </a:r>
            <a:r>
              <a:rPr lang="en-BE" sz="800" b="1" dirty="0">
                <a:solidFill>
                  <a:schemeClr val="bg1">
                    <a:lumMod val="50000"/>
                  </a:schemeClr>
                </a:solidFill>
                <a:latin typeface="Montserrat Light" panose="00000400000000000000" pitchFamily="50" charset="0"/>
                <a:cs typeface="Times New Roman" panose="02020603050405020304" pitchFamily="18" charset="0"/>
              </a:rPr>
              <a:t>I</a:t>
            </a:r>
            <a:r>
              <a:rPr lang="fr-BE" sz="800" b="1" dirty="0">
                <a:solidFill>
                  <a:schemeClr val="bg1">
                    <a:lumMod val="50000"/>
                  </a:schemeClr>
                </a:solidFill>
                <a:latin typeface="Montserrat Light" panose="00000400000000000000" pitchFamily="50" charset="0"/>
                <a:cs typeface="Times New Roman" panose="02020603050405020304" pitchFamily="18" charset="0"/>
              </a:rPr>
              <a:t>: </a:t>
            </a:r>
            <a:r>
              <a:rPr lang="fr-BE" sz="800" dirty="0">
                <a:solidFill>
                  <a:schemeClr val="bg1">
                    <a:lumMod val="50000"/>
                  </a:schemeClr>
                </a:solidFill>
                <a:latin typeface="Montserrat Light" panose="00000400000000000000" pitchFamily="50" charset="0"/>
                <a:cs typeface="Times New Roman" panose="02020603050405020304" pitchFamily="18" charset="0"/>
              </a:rPr>
              <a:t>National Radio Survey, </a:t>
            </a:r>
            <a:r>
              <a:rPr lang="fr-BE" sz="800" dirty="0" err="1">
                <a:solidFill>
                  <a:schemeClr val="bg1">
                    <a:lumMod val="50000"/>
                  </a:schemeClr>
                </a:solidFill>
                <a:latin typeface="Montserrat Light" panose="00000400000000000000" pitchFamily="50" charset="0"/>
                <a:cs typeface="Times New Roman" panose="02020603050405020304" pitchFamily="18" charset="0"/>
              </a:rPr>
              <a:t>Finnpanel</a:t>
            </a:r>
            <a:r>
              <a:rPr lang="fr-BE" sz="800" dirty="0">
                <a:solidFill>
                  <a:schemeClr val="bg1">
                    <a:lumMod val="50000"/>
                  </a:schemeClr>
                </a:solidFill>
                <a:latin typeface="Montserrat Light" panose="00000400000000000000" pitchFamily="50" charset="0"/>
                <a:cs typeface="Times New Roman" panose="02020603050405020304" pitchFamily="18" charset="0"/>
              </a:rPr>
              <a:t>, Jan-</a:t>
            </a:r>
            <a:r>
              <a:rPr lang="fr-BE" sz="800" dirty="0" err="1">
                <a:solidFill>
                  <a:schemeClr val="bg1">
                    <a:lumMod val="50000"/>
                  </a:schemeClr>
                </a:solidFill>
                <a:latin typeface="Montserrat Light" panose="00000400000000000000" pitchFamily="50" charset="0"/>
                <a:cs typeface="Times New Roman" panose="02020603050405020304" pitchFamily="18" charset="0"/>
              </a:rPr>
              <a:t>Nov</a:t>
            </a:r>
            <a:r>
              <a:rPr lang="fr-BE" sz="800" dirty="0">
                <a:solidFill>
                  <a:schemeClr val="bg1">
                    <a:lumMod val="50000"/>
                  </a:schemeClr>
                </a:solidFill>
                <a:latin typeface="Montserrat Light" panose="00000400000000000000" pitchFamily="50" charset="0"/>
                <a:cs typeface="Times New Roman" panose="02020603050405020304" pitchFamily="18" charset="0"/>
              </a:rPr>
              <a:t> 2024, population 9+ </a:t>
            </a:r>
            <a:r>
              <a:rPr lang="en-BE" sz="800" dirty="0">
                <a:solidFill>
                  <a:schemeClr val="bg1">
                    <a:lumMod val="50000"/>
                  </a:schemeClr>
                </a:solidFill>
                <a:latin typeface="Montserrat Light" panose="00000400000000000000" pitchFamily="50" charset="0"/>
                <a:cs typeface="Times New Roman" panose="02020603050405020304" pitchFamily="18" charset="0"/>
              </a:rPr>
              <a:t>|</a:t>
            </a:r>
            <a:r>
              <a:rPr lang="fr-BE" sz="800" dirty="0">
                <a:solidFill>
                  <a:schemeClr val="bg1">
                    <a:lumMod val="50000"/>
                  </a:schemeClr>
                </a:solidFill>
                <a:latin typeface="Montserrat Light" panose="00000400000000000000" pitchFamily="50" charset="0"/>
                <a:cs typeface="Times New Roman" panose="02020603050405020304" pitchFamily="18" charset="0"/>
              </a:rPr>
              <a:t> </a:t>
            </a:r>
            <a:r>
              <a:rPr lang="en-BE" sz="800" b="1" dirty="0">
                <a:solidFill>
                  <a:schemeClr val="bg1">
                    <a:lumMod val="50000"/>
                  </a:schemeClr>
                </a:solidFill>
                <a:latin typeface="Montserrat Light" panose="00000400000000000000" pitchFamily="50" charset="0"/>
                <a:cs typeface="Times New Roman" panose="02020603050405020304" pitchFamily="18" charset="0"/>
              </a:rPr>
              <a:t>FR: </a:t>
            </a:r>
            <a:r>
              <a:rPr lang="fr-BE" sz="800" dirty="0" err="1">
                <a:solidFill>
                  <a:schemeClr val="bg1">
                    <a:lumMod val="50000"/>
                  </a:schemeClr>
                </a:solidFill>
                <a:latin typeface="Montserrat Light" panose="00000400000000000000" pitchFamily="50" charset="0"/>
                <a:cs typeface="Times New Roman" panose="02020603050405020304" pitchFamily="18" charset="0"/>
              </a:rPr>
              <a:t>Mediametrie</a:t>
            </a:r>
            <a:r>
              <a:rPr lang="fr-BE" sz="800" dirty="0">
                <a:solidFill>
                  <a:schemeClr val="bg1">
                    <a:lumMod val="50000"/>
                  </a:schemeClr>
                </a:solidFill>
                <a:latin typeface="Montserrat Light" panose="00000400000000000000" pitchFamily="50" charset="0"/>
                <a:cs typeface="Times New Roman" panose="02020603050405020304" pitchFamily="18" charset="0"/>
              </a:rPr>
              <a:t> Global Audio 2024, pop. 15-80 </a:t>
            </a:r>
            <a:r>
              <a:rPr lang="fr-BE" sz="800" dirty="0" err="1">
                <a:solidFill>
                  <a:schemeClr val="bg1">
                    <a:lumMod val="50000"/>
                  </a:schemeClr>
                </a:solidFill>
                <a:latin typeface="Montserrat Light" panose="00000400000000000000" pitchFamily="50" charset="0"/>
                <a:cs typeface="Times New Roman" panose="02020603050405020304" pitchFamily="18" charset="0"/>
              </a:rPr>
              <a:t>y.o</a:t>
            </a:r>
            <a:r>
              <a:rPr lang="fr-BE" sz="800" dirty="0">
                <a:solidFill>
                  <a:schemeClr val="bg1">
                    <a:lumMod val="50000"/>
                  </a:schemeClr>
                </a:solidFill>
                <a:latin typeface="Montserrat Light" panose="00000400000000000000" pitchFamily="50" charset="0"/>
                <a:cs typeface="Times New Roman" panose="02020603050405020304" pitchFamily="18" charset="0"/>
              </a:rPr>
              <a:t>.</a:t>
            </a:r>
            <a:r>
              <a:rPr lang="en-BE" sz="800" dirty="0">
                <a:solidFill>
                  <a:schemeClr val="bg1">
                    <a:lumMod val="50000"/>
                  </a:schemeClr>
                </a:solidFill>
                <a:latin typeface="Montserrat Light" panose="00000400000000000000" pitchFamily="50" charset="0"/>
                <a:cs typeface="Times New Roman" panose="02020603050405020304" pitchFamily="18" charset="0"/>
              </a:rPr>
              <a:t> </a:t>
            </a:r>
            <a:r>
              <a:rPr lang="fr-BE" sz="800" dirty="0">
                <a:solidFill>
                  <a:schemeClr val="bg1">
                    <a:lumMod val="50000"/>
                  </a:schemeClr>
                </a:solidFill>
                <a:latin typeface="Montserrat Light" panose="00000400000000000000" pitchFamily="50" charset="0"/>
                <a:cs typeface="Times New Roman" panose="02020603050405020304" pitchFamily="18" charset="0"/>
              </a:rPr>
              <a:t>​</a:t>
            </a:r>
            <a:r>
              <a:rPr lang="en-BE" sz="800" dirty="0">
                <a:solidFill>
                  <a:schemeClr val="bg1">
                    <a:lumMod val="50000"/>
                  </a:schemeClr>
                </a:solidFill>
                <a:latin typeface="Montserrat Light" panose="00000400000000000000" pitchFamily="50" charset="0"/>
                <a:cs typeface="Times New Roman" panose="02020603050405020304" pitchFamily="18" charset="0"/>
              </a:rPr>
              <a:t>| </a:t>
            </a:r>
            <a:r>
              <a:rPr lang="fr-BE" sz="800" b="1" dirty="0">
                <a:solidFill>
                  <a:schemeClr val="bg1">
                    <a:lumMod val="50000"/>
                  </a:schemeClr>
                </a:solidFill>
                <a:latin typeface="Montserrat Light" panose="00000400000000000000" pitchFamily="50" charset="0"/>
                <a:cs typeface="Times New Roman" panose="02020603050405020304" pitchFamily="18" charset="0"/>
              </a:rPr>
              <a:t>US:</a:t>
            </a:r>
            <a:r>
              <a:rPr lang="en-BE" sz="800" b="1" dirty="0">
                <a:solidFill>
                  <a:schemeClr val="bg1">
                    <a:lumMod val="50000"/>
                  </a:schemeClr>
                </a:solidFill>
                <a:latin typeface="Montserrat Light" panose="00000400000000000000" pitchFamily="50" charset="0"/>
                <a:cs typeface="Times New Roman" panose="02020603050405020304" pitchFamily="18" charset="0"/>
              </a:rPr>
              <a:t> </a:t>
            </a:r>
            <a:r>
              <a:rPr lang="en-BE" sz="800" dirty="0">
                <a:solidFill>
                  <a:schemeClr val="bg1">
                    <a:lumMod val="50000"/>
                  </a:schemeClr>
                </a:solidFill>
                <a:latin typeface="Montserrat Light" panose="00000400000000000000" pitchFamily="50" charset="0"/>
                <a:cs typeface="Times New Roman" panose="02020603050405020304" pitchFamily="18" charset="0"/>
              </a:rPr>
              <a:t>Edison Share of Ear 2024, pop. 13+</a:t>
            </a:r>
            <a:r>
              <a:rPr lang="fr-BE" sz="800" dirty="0">
                <a:solidFill>
                  <a:schemeClr val="bg1">
                    <a:lumMod val="50000"/>
                  </a:schemeClr>
                </a:solidFill>
                <a:latin typeface="Montserrat Light" panose="00000400000000000000" pitchFamily="50" charset="0"/>
                <a:cs typeface="Times New Roman" panose="02020603050405020304" pitchFamily="18" charset="0"/>
              </a:rPr>
              <a:t> </a:t>
            </a:r>
            <a:r>
              <a:rPr lang="en-BE" sz="800" dirty="0">
                <a:solidFill>
                  <a:schemeClr val="bg1">
                    <a:lumMod val="50000"/>
                  </a:schemeClr>
                </a:solidFill>
                <a:latin typeface="Montserrat Light" panose="00000400000000000000" pitchFamily="50" charset="0"/>
                <a:cs typeface="Times New Roman" panose="02020603050405020304" pitchFamily="18" charset="0"/>
              </a:rPr>
              <a:t>|</a:t>
            </a:r>
            <a:r>
              <a:rPr lang="fr-BE" sz="800" dirty="0">
                <a:solidFill>
                  <a:schemeClr val="bg1">
                    <a:lumMod val="50000"/>
                  </a:schemeClr>
                </a:solidFill>
                <a:latin typeface="Montserrat Light" panose="00000400000000000000" pitchFamily="50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63DD76F-3E7A-277D-72C2-4D7BFD0BA9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210" y="6454542"/>
            <a:ext cx="724191" cy="29305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4959D35-C701-BCC3-FD0C-32FD5761FB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5978" y="6467953"/>
            <a:ext cx="811130" cy="266233"/>
          </a:xfrm>
          <a:prstGeom prst="rect">
            <a:avLst/>
          </a:prstGeom>
        </p:spPr>
      </p:pic>
      <p:graphicFrame>
        <p:nvGraphicFramePr>
          <p:cNvPr id="31" name="Chart 30">
            <a:extLst>
              <a:ext uri="{FF2B5EF4-FFF2-40B4-BE49-F238E27FC236}">
                <a16:creationId xmlns:a16="http://schemas.microsoft.com/office/drawing/2014/main" id="{C9DF944E-9590-76A7-DABB-2334ED89E1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91944910"/>
              </p:ext>
            </p:extLst>
          </p:nvPr>
        </p:nvGraphicFramePr>
        <p:xfrm>
          <a:off x="418344" y="1756743"/>
          <a:ext cx="2134408" cy="1864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71" name="Picture 70">
            <a:extLst>
              <a:ext uri="{FF2B5EF4-FFF2-40B4-BE49-F238E27FC236}">
                <a16:creationId xmlns:a16="http://schemas.microsoft.com/office/drawing/2014/main" id="{F6EA2B84-7C61-1B77-5FB0-E3FAE2B62B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3641" y="2465184"/>
            <a:ext cx="463815" cy="463815"/>
          </a:xfrm>
          <a:prstGeom prst="rect">
            <a:avLst/>
          </a:prstGeom>
        </p:spPr>
      </p:pic>
      <p:graphicFrame>
        <p:nvGraphicFramePr>
          <p:cNvPr id="66" name="Chart 65">
            <a:extLst>
              <a:ext uri="{FF2B5EF4-FFF2-40B4-BE49-F238E27FC236}">
                <a16:creationId xmlns:a16="http://schemas.microsoft.com/office/drawing/2014/main" id="{AF0F8AB2-3A79-D721-68B1-E82BC3349B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88287928"/>
              </p:ext>
            </p:extLst>
          </p:nvPr>
        </p:nvGraphicFramePr>
        <p:xfrm>
          <a:off x="2723257" y="1756742"/>
          <a:ext cx="2134408" cy="186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67" name="Picture 66">
            <a:extLst>
              <a:ext uri="{FF2B5EF4-FFF2-40B4-BE49-F238E27FC236}">
                <a16:creationId xmlns:a16="http://schemas.microsoft.com/office/drawing/2014/main" id="{78729B0D-9DC9-F958-A2C8-946E45C027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58553" y="2465184"/>
            <a:ext cx="463815" cy="463815"/>
          </a:xfrm>
          <a:prstGeom prst="rect">
            <a:avLst/>
          </a:prstGeom>
        </p:spPr>
      </p:pic>
      <p:graphicFrame>
        <p:nvGraphicFramePr>
          <p:cNvPr id="69" name="Chart 68">
            <a:extLst>
              <a:ext uri="{FF2B5EF4-FFF2-40B4-BE49-F238E27FC236}">
                <a16:creationId xmlns:a16="http://schemas.microsoft.com/office/drawing/2014/main" id="{EA91E06E-E773-1F2A-75B9-07BE32DFF1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67598872"/>
              </p:ext>
            </p:extLst>
          </p:nvPr>
        </p:nvGraphicFramePr>
        <p:xfrm>
          <a:off x="5028169" y="1756741"/>
          <a:ext cx="2134408" cy="18648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pic>
        <p:nvPicPr>
          <p:cNvPr id="70" name="Picture 69">
            <a:extLst>
              <a:ext uri="{FF2B5EF4-FFF2-40B4-BE49-F238E27FC236}">
                <a16:creationId xmlns:a16="http://schemas.microsoft.com/office/drawing/2014/main" id="{AF9D41AE-AEEC-8ADE-6E44-2F0F7BFD06C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72609" y="2457233"/>
            <a:ext cx="463815" cy="463815"/>
          </a:xfrm>
          <a:prstGeom prst="rect">
            <a:avLst/>
          </a:prstGeom>
        </p:spPr>
      </p:pic>
      <p:graphicFrame>
        <p:nvGraphicFramePr>
          <p:cNvPr id="82" name="Chart 81">
            <a:extLst>
              <a:ext uri="{FF2B5EF4-FFF2-40B4-BE49-F238E27FC236}">
                <a16:creationId xmlns:a16="http://schemas.microsoft.com/office/drawing/2014/main" id="{4936CF9C-79D0-85E8-EA8D-1AC1A91699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22475197"/>
              </p:ext>
            </p:extLst>
          </p:nvPr>
        </p:nvGraphicFramePr>
        <p:xfrm>
          <a:off x="7333078" y="1756741"/>
          <a:ext cx="2134408" cy="18648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pic>
        <p:nvPicPr>
          <p:cNvPr id="83" name="Picture 82">
            <a:extLst>
              <a:ext uri="{FF2B5EF4-FFF2-40B4-BE49-F238E27FC236}">
                <a16:creationId xmlns:a16="http://schemas.microsoft.com/office/drawing/2014/main" id="{082EB9B1-9629-7B0A-F404-A08FF9C3034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77518" y="2465184"/>
            <a:ext cx="463815" cy="463815"/>
          </a:xfrm>
          <a:prstGeom prst="rect">
            <a:avLst/>
          </a:prstGeom>
        </p:spPr>
      </p:pic>
      <p:graphicFrame>
        <p:nvGraphicFramePr>
          <p:cNvPr id="85" name="Chart 84">
            <a:extLst>
              <a:ext uri="{FF2B5EF4-FFF2-40B4-BE49-F238E27FC236}">
                <a16:creationId xmlns:a16="http://schemas.microsoft.com/office/drawing/2014/main" id="{89E579A9-D4FF-1EC8-743E-B34337035E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03843381"/>
              </p:ext>
            </p:extLst>
          </p:nvPr>
        </p:nvGraphicFramePr>
        <p:xfrm>
          <a:off x="9637991" y="1756741"/>
          <a:ext cx="2134408" cy="18648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pic>
        <p:nvPicPr>
          <p:cNvPr id="86" name="Picture 85">
            <a:extLst>
              <a:ext uri="{FF2B5EF4-FFF2-40B4-BE49-F238E27FC236}">
                <a16:creationId xmlns:a16="http://schemas.microsoft.com/office/drawing/2014/main" id="{75E205E2-253C-6827-05F7-74C6CF6EB9B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82431" y="2465184"/>
            <a:ext cx="463815" cy="463815"/>
          </a:xfrm>
          <a:prstGeom prst="rect">
            <a:avLst/>
          </a:prstGeom>
        </p:spPr>
      </p:pic>
      <p:graphicFrame>
        <p:nvGraphicFramePr>
          <p:cNvPr id="89" name="Chart 88">
            <a:extLst>
              <a:ext uri="{FF2B5EF4-FFF2-40B4-BE49-F238E27FC236}">
                <a16:creationId xmlns:a16="http://schemas.microsoft.com/office/drawing/2014/main" id="{6F137114-3F46-4F01-8F6B-1547E77EA9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47162349"/>
              </p:ext>
            </p:extLst>
          </p:nvPr>
        </p:nvGraphicFramePr>
        <p:xfrm>
          <a:off x="418344" y="3773819"/>
          <a:ext cx="2134408" cy="186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pic>
        <p:nvPicPr>
          <p:cNvPr id="90" name="Picture 89">
            <a:extLst>
              <a:ext uri="{FF2B5EF4-FFF2-40B4-BE49-F238E27FC236}">
                <a16:creationId xmlns:a16="http://schemas.microsoft.com/office/drawing/2014/main" id="{DEFA6BAB-AF38-F603-B9BF-80D3B6695F3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62784" y="4481506"/>
            <a:ext cx="463815" cy="463815"/>
          </a:xfrm>
          <a:prstGeom prst="rect">
            <a:avLst/>
          </a:prstGeom>
        </p:spPr>
      </p:pic>
      <p:graphicFrame>
        <p:nvGraphicFramePr>
          <p:cNvPr id="92" name="Chart 91">
            <a:extLst>
              <a:ext uri="{FF2B5EF4-FFF2-40B4-BE49-F238E27FC236}">
                <a16:creationId xmlns:a16="http://schemas.microsoft.com/office/drawing/2014/main" id="{17DF646E-69E8-F3BB-A2EE-384BC3478D1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24058763"/>
              </p:ext>
            </p:extLst>
          </p:nvPr>
        </p:nvGraphicFramePr>
        <p:xfrm>
          <a:off x="2723257" y="3773819"/>
          <a:ext cx="2134408" cy="186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  <p:pic>
        <p:nvPicPr>
          <p:cNvPr id="93" name="Picture 92">
            <a:extLst>
              <a:ext uri="{FF2B5EF4-FFF2-40B4-BE49-F238E27FC236}">
                <a16:creationId xmlns:a16="http://schemas.microsoft.com/office/drawing/2014/main" id="{CA6772CB-A5CB-1E97-0244-A0532562446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67697" y="4481506"/>
            <a:ext cx="463815" cy="463815"/>
          </a:xfrm>
          <a:prstGeom prst="rect">
            <a:avLst/>
          </a:prstGeom>
        </p:spPr>
      </p:pic>
      <p:graphicFrame>
        <p:nvGraphicFramePr>
          <p:cNvPr id="95" name="Chart 94">
            <a:extLst>
              <a:ext uri="{FF2B5EF4-FFF2-40B4-BE49-F238E27FC236}">
                <a16:creationId xmlns:a16="http://schemas.microsoft.com/office/drawing/2014/main" id="{05C3ABCE-F4B6-E56D-2604-309CC50A0D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00968552"/>
              </p:ext>
            </p:extLst>
          </p:nvPr>
        </p:nvGraphicFramePr>
        <p:xfrm>
          <a:off x="5028169" y="3773819"/>
          <a:ext cx="2134408" cy="186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9"/>
          </a:graphicData>
        </a:graphic>
      </p:graphicFrame>
      <p:pic>
        <p:nvPicPr>
          <p:cNvPr id="96" name="Picture 95">
            <a:extLst>
              <a:ext uri="{FF2B5EF4-FFF2-40B4-BE49-F238E27FC236}">
                <a16:creationId xmlns:a16="http://schemas.microsoft.com/office/drawing/2014/main" id="{A3E539F7-4501-BCD8-5388-382AF483E3E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72609" y="4481506"/>
            <a:ext cx="463815" cy="463815"/>
          </a:xfrm>
          <a:prstGeom prst="rect">
            <a:avLst/>
          </a:prstGeom>
        </p:spPr>
      </p:pic>
      <p:graphicFrame>
        <p:nvGraphicFramePr>
          <p:cNvPr id="98" name="Chart 97">
            <a:extLst>
              <a:ext uri="{FF2B5EF4-FFF2-40B4-BE49-F238E27FC236}">
                <a16:creationId xmlns:a16="http://schemas.microsoft.com/office/drawing/2014/main" id="{9B1E63BA-ECDB-C797-CD3D-0A5F42F46D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58309191"/>
              </p:ext>
            </p:extLst>
          </p:nvPr>
        </p:nvGraphicFramePr>
        <p:xfrm>
          <a:off x="7333078" y="3773819"/>
          <a:ext cx="2134408" cy="186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1"/>
          </a:graphicData>
        </a:graphic>
      </p:graphicFrame>
      <p:pic>
        <p:nvPicPr>
          <p:cNvPr id="99" name="Picture 98">
            <a:extLst>
              <a:ext uri="{FF2B5EF4-FFF2-40B4-BE49-F238E27FC236}">
                <a16:creationId xmlns:a16="http://schemas.microsoft.com/office/drawing/2014/main" id="{1D9898E6-53FE-D638-E5C0-9A0C70C194D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77518" y="4489457"/>
            <a:ext cx="463815" cy="463815"/>
          </a:xfrm>
          <a:prstGeom prst="rect">
            <a:avLst/>
          </a:prstGeom>
        </p:spPr>
      </p:pic>
      <p:sp>
        <p:nvSpPr>
          <p:cNvPr id="104" name="Text Placeholder 5">
            <a:extLst>
              <a:ext uri="{FF2B5EF4-FFF2-40B4-BE49-F238E27FC236}">
                <a16:creationId xmlns:a16="http://schemas.microsoft.com/office/drawing/2014/main" id="{5CEBFB93-9D27-7365-2091-9A7B6DAD6350}"/>
              </a:ext>
            </a:extLst>
          </p:cNvPr>
          <p:cNvSpPr txBox="1">
            <a:spLocks/>
          </p:cNvSpPr>
          <p:nvPr/>
        </p:nvSpPr>
        <p:spPr>
          <a:xfrm>
            <a:off x="418345" y="1098309"/>
            <a:ext cx="11354053" cy="313932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BE" sz="1600" dirty="0">
                <a:latin typeface="+mj-lt"/>
                <a:cs typeface="Times New Roman" panose="02020603050405020304" pitchFamily="18" charset="0"/>
              </a:rPr>
              <a:t>Daily share of audio listening time</a:t>
            </a:r>
            <a:endParaRPr lang="en-GB" sz="16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DA4FFBA7-B408-E648-4C03-D8ED40F70B96}"/>
              </a:ext>
            </a:extLst>
          </p:cNvPr>
          <p:cNvSpPr txBox="1"/>
          <p:nvPr/>
        </p:nvSpPr>
        <p:spPr>
          <a:xfrm>
            <a:off x="9637698" y="3771077"/>
            <a:ext cx="2134408" cy="1864799"/>
          </a:xfrm>
          <a:prstGeom prst="rect">
            <a:avLst/>
          </a:prstGeom>
          <a:solidFill>
            <a:srgbClr val="F8E4F8"/>
          </a:solidFill>
        </p:spPr>
        <p:txBody>
          <a:bodyPr wrap="square" anchor="ctr">
            <a:noAutofit/>
          </a:bodyPr>
          <a:lstStyle/>
          <a:p>
            <a:pPr>
              <a:spcAft>
                <a:spcPts val="600"/>
              </a:spcAft>
            </a:pPr>
            <a:r>
              <a:rPr lang="en-GB" sz="800" b="0" i="0" u="none" strike="noStrike" baseline="0" dirty="0">
                <a:solidFill>
                  <a:srgbClr val="D55DD1"/>
                </a:solidFill>
                <a:sym typeface="Wingdings 2" panose="05020102010507070707" pitchFamily="18" charset="2"/>
              </a:rPr>
              <a:t></a:t>
            </a:r>
            <a:r>
              <a:rPr lang="en-BE" sz="800" b="0" i="0" u="none" strike="noStrike" baseline="0" dirty="0">
                <a:solidFill>
                  <a:srgbClr val="000000"/>
                </a:solidFill>
                <a:sym typeface="Wingdings 2" panose="05020102010507070707" pitchFamily="18" charset="2"/>
              </a:rPr>
              <a:t>  </a:t>
            </a:r>
            <a:r>
              <a:rPr lang="en-GB" sz="900" b="1" i="0" u="none" strike="noStrike" baseline="0" dirty="0">
                <a:solidFill>
                  <a:srgbClr val="000000"/>
                </a:solidFill>
              </a:rPr>
              <a:t>Broadcast radio LIVE </a:t>
            </a:r>
            <a:br>
              <a:rPr lang="en-BE" sz="800" b="0" i="0" u="none" strike="noStrike" baseline="0" dirty="0">
                <a:solidFill>
                  <a:srgbClr val="000000"/>
                </a:solidFill>
              </a:rPr>
            </a:br>
            <a:r>
              <a:rPr lang="en-GB" sz="800" b="0" i="0" u="none" strike="noStrike" baseline="0" dirty="0">
                <a:solidFill>
                  <a:srgbClr val="000000"/>
                </a:solidFill>
              </a:rPr>
              <a:t>(FM / AM / DAB / online radio via app or site / on T</a:t>
            </a:r>
            <a:r>
              <a:rPr lang="en-BE" sz="800" b="0" i="0" u="none" strike="noStrike" baseline="0" dirty="0">
                <a:solidFill>
                  <a:srgbClr val="000000"/>
                </a:solidFill>
              </a:rPr>
              <a:t>V)</a:t>
            </a:r>
            <a:r>
              <a:rPr lang="en-GB" sz="800" b="0" i="0" u="none" strike="noStrike" baseline="0" dirty="0">
                <a:solidFill>
                  <a:srgbClr val="000000"/>
                </a:solidFill>
              </a:rPr>
              <a:t>	</a:t>
            </a:r>
          </a:p>
          <a:p>
            <a:pPr>
              <a:spcAft>
                <a:spcPts val="600"/>
              </a:spcAft>
            </a:pPr>
            <a:r>
              <a:rPr lang="en-GB" sz="800" dirty="0">
                <a:solidFill>
                  <a:srgbClr val="A5A5A5"/>
                </a:solidFill>
                <a:sym typeface="Wingdings 2" panose="05020102010507070707" pitchFamily="18" charset="2"/>
              </a:rPr>
              <a:t></a:t>
            </a:r>
            <a:r>
              <a:rPr lang="en-GB" sz="800" dirty="0">
                <a:solidFill>
                  <a:srgbClr val="92D050"/>
                </a:solidFill>
                <a:sym typeface="Wingdings 2" panose="05020102010507070707" pitchFamily="18" charset="2"/>
              </a:rPr>
              <a:t> </a:t>
            </a:r>
            <a:r>
              <a:rPr lang="en-BE" sz="800" dirty="0">
                <a:solidFill>
                  <a:srgbClr val="92D050"/>
                </a:solidFill>
                <a:sym typeface="Wingdings 2" panose="05020102010507070707" pitchFamily="18" charset="2"/>
              </a:rPr>
              <a:t> </a:t>
            </a:r>
            <a:r>
              <a:rPr lang="en-GB" sz="900" b="1" i="0" u="none" strike="noStrike" baseline="0" dirty="0">
                <a:solidFill>
                  <a:srgbClr val="000000"/>
                </a:solidFill>
              </a:rPr>
              <a:t>Owned music </a:t>
            </a:r>
            <a:r>
              <a:rPr lang="en-BE" sz="900" b="1" dirty="0">
                <a:solidFill>
                  <a:srgbClr val="000000"/>
                </a:solidFill>
              </a:rPr>
              <a:t> </a:t>
            </a:r>
            <a:r>
              <a:rPr lang="en-GB" sz="800" b="0" i="0" u="none" strike="noStrike" baseline="0" dirty="0">
                <a:solidFill>
                  <a:srgbClr val="000000"/>
                </a:solidFill>
              </a:rPr>
              <a:t>(CDs, digital file	</a:t>
            </a:r>
            <a:endParaRPr lang="en-BE" sz="800" b="0" i="0" u="none" strike="noStrike" baseline="0" dirty="0">
              <a:solidFill>
                <a:srgbClr val="000000"/>
              </a:solidFill>
            </a:endParaRPr>
          </a:p>
          <a:p>
            <a:pPr>
              <a:spcAft>
                <a:spcPts val="600"/>
              </a:spcAft>
            </a:pPr>
            <a:r>
              <a:rPr lang="en-GB" sz="800" dirty="0">
                <a:solidFill>
                  <a:srgbClr val="92D050"/>
                </a:solidFill>
                <a:sym typeface="Wingdings 2" panose="05020102010507070707" pitchFamily="18" charset="2"/>
              </a:rPr>
              <a:t></a:t>
            </a:r>
            <a:r>
              <a:rPr lang="en-BE" sz="800" dirty="0">
                <a:solidFill>
                  <a:srgbClr val="000000"/>
                </a:solidFill>
                <a:sym typeface="Wingdings 2" panose="05020102010507070707" pitchFamily="18" charset="2"/>
              </a:rPr>
              <a:t>  </a:t>
            </a:r>
            <a:r>
              <a:rPr lang="en-GB" sz="900" b="1" dirty="0">
                <a:solidFill>
                  <a:srgbClr val="000000"/>
                </a:solidFill>
              </a:rPr>
              <a:t>Music streaming / Music </a:t>
            </a:r>
            <a:r>
              <a:rPr lang="en-BE" sz="900" b="1" dirty="0">
                <a:solidFill>
                  <a:srgbClr val="000000"/>
                </a:solidFill>
              </a:rPr>
              <a:t>on demand</a:t>
            </a:r>
            <a:r>
              <a:rPr lang="en-GB" sz="900" b="1" dirty="0">
                <a:solidFill>
                  <a:srgbClr val="000000"/>
                </a:solidFill>
              </a:rPr>
              <a:t> </a:t>
            </a:r>
            <a:r>
              <a:rPr lang="en-GB" sz="800" dirty="0">
                <a:solidFill>
                  <a:srgbClr val="000000"/>
                </a:solidFill>
              </a:rPr>
              <a:t>(e.g. Spotify)</a:t>
            </a:r>
            <a:endParaRPr lang="en-NL" sz="800" dirty="0">
              <a:solidFill>
                <a:srgbClr val="000000"/>
              </a:solidFill>
            </a:endParaRPr>
          </a:p>
          <a:p>
            <a:pPr>
              <a:spcAft>
                <a:spcPts val="600"/>
              </a:spcAft>
            </a:pPr>
            <a:r>
              <a:rPr lang="en-GB" sz="800" b="0" i="0" u="none" strike="noStrike" baseline="0" dirty="0">
                <a:solidFill>
                  <a:srgbClr val="FAC08F"/>
                </a:solidFill>
                <a:sym typeface="Wingdings 2" panose="05020102010507070707" pitchFamily="18" charset="2"/>
              </a:rPr>
              <a:t></a:t>
            </a:r>
            <a:r>
              <a:rPr lang="en-BE" sz="800" b="0" i="0" u="none" strike="noStrike" baseline="0" dirty="0">
                <a:solidFill>
                  <a:srgbClr val="8EDEF9"/>
                </a:solidFill>
                <a:sym typeface="Wingdings 2" panose="05020102010507070707" pitchFamily="18" charset="2"/>
              </a:rPr>
              <a:t> </a:t>
            </a:r>
            <a:r>
              <a:rPr lang="en-BE" sz="800" b="0" i="0" u="none" strike="noStrike" baseline="0" dirty="0">
                <a:solidFill>
                  <a:srgbClr val="000000"/>
                </a:solidFill>
                <a:sym typeface="Wingdings 2" panose="05020102010507070707" pitchFamily="18" charset="2"/>
              </a:rPr>
              <a:t> </a:t>
            </a:r>
            <a:r>
              <a:rPr lang="fr-BE" sz="900" b="1" i="0" u="none" strike="noStrike" baseline="0" dirty="0">
                <a:solidFill>
                  <a:srgbClr val="000000"/>
                </a:solidFill>
              </a:rPr>
              <a:t>Podcasts</a:t>
            </a:r>
            <a:r>
              <a:rPr lang="fr-BE" sz="800" b="0" i="0" u="none" strike="noStrike" baseline="0" dirty="0">
                <a:solidFill>
                  <a:srgbClr val="000000"/>
                </a:solidFill>
              </a:rPr>
              <a:t>	</a:t>
            </a:r>
          </a:p>
          <a:p>
            <a:pPr>
              <a:spcAft>
                <a:spcPts val="600"/>
              </a:spcAft>
            </a:pPr>
            <a:r>
              <a:rPr lang="en-GB" sz="800" b="0" i="0" u="none" strike="noStrike" baseline="0" dirty="0">
                <a:solidFill>
                  <a:srgbClr val="8EDEF9"/>
                </a:solidFill>
                <a:sym typeface="Wingdings 2" panose="05020102010507070707" pitchFamily="18" charset="2"/>
              </a:rPr>
              <a:t></a:t>
            </a:r>
            <a:r>
              <a:rPr lang="en-BE" sz="800" b="0" i="0" u="none" strike="noStrike" baseline="0" dirty="0">
                <a:solidFill>
                  <a:srgbClr val="000000"/>
                </a:solidFill>
                <a:sym typeface="Wingdings 2" panose="05020102010507070707" pitchFamily="18" charset="2"/>
              </a:rPr>
              <a:t>  </a:t>
            </a:r>
            <a:r>
              <a:rPr lang="en-GB" sz="900" b="1" i="0" u="none" strike="noStrike" baseline="0" dirty="0">
                <a:solidFill>
                  <a:srgbClr val="000000"/>
                </a:solidFill>
              </a:rPr>
              <a:t>Online music video </a:t>
            </a:r>
            <a:r>
              <a:rPr lang="en-GB" sz="800" b="0" i="0" u="none" strike="noStrike" baseline="0" dirty="0">
                <a:solidFill>
                  <a:srgbClr val="000000"/>
                </a:solidFill>
              </a:rPr>
              <a:t>(e.g.</a:t>
            </a:r>
            <a:r>
              <a:rPr lang="en-NL" sz="8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GB" sz="800" b="0" i="0" u="none" strike="noStrike" baseline="0" dirty="0" err="1">
                <a:solidFill>
                  <a:srgbClr val="000000"/>
                </a:solidFill>
              </a:rPr>
              <a:t>YouTub</a:t>
            </a:r>
            <a:r>
              <a:rPr lang="en-BE" sz="800" b="0" i="0" u="none" strike="noStrike" baseline="0" dirty="0">
                <a:solidFill>
                  <a:srgbClr val="000000"/>
                </a:solidFill>
              </a:rPr>
              <a:t>e)</a:t>
            </a:r>
            <a:endParaRPr lang="en-GB" sz="800" b="0" i="0" u="none" strike="noStrike" baseline="0" dirty="0">
              <a:solidFill>
                <a:srgbClr val="000000"/>
              </a:solidFill>
            </a:endParaRPr>
          </a:p>
          <a:p>
            <a:pPr>
              <a:spcAft>
                <a:spcPts val="600"/>
              </a:spcAft>
            </a:pPr>
            <a:r>
              <a:rPr lang="en-GB" sz="800" b="0" i="0" u="none" strike="noStrike" baseline="0" dirty="0">
                <a:solidFill>
                  <a:schemeClr val="bg1"/>
                </a:solidFill>
                <a:sym typeface="Wingdings 2" panose="05020102010507070707" pitchFamily="18" charset="2"/>
              </a:rPr>
              <a:t></a:t>
            </a:r>
            <a:r>
              <a:rPr lang="en-BE" sz="800" b="0" i="0" u="none" strike="noStrike" baseline="0" dirty="0">
                <a:solidFill>
                  <a:srgbClr val="000000"/>
                </a:solidFill>
                <a:sym typeface="Wingdings 2" panose="05020102010507070707" pitchFamily="18" charset="2"/>
              </a:rPr>
              <a:t>  </a:t>
            </a:r>
            <a:r>
              <a:rPr lang="en-GB" sz="900" b="1" i="0" u="none" strike="noStrike" baseline="0" dirty="0">
                <a:solidFill>
                  <a:srgbClr val="000000"/>
                </a:solidFill>
              </a:rPr>
              <a:t>Other</a:t>
            </a:r>
            <a:endParaRPr lang="en-GB" sz="800" b="1" i="0" u="none" strike="noStrike" baseline="0" dirty="0">
              <a:solidFill>
                <a:srgbClr val="0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B6EBDE-7AA9-3A44-53F2-B7DE70763C17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526556" y="4564503"/>
            <a:ext cx="269849" cy="2557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29D975-55D9-0F8C-31D7-1E9298FD7AC5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897104" y="2634544"/>
            <a:ext cx="269849" cy="2557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6D6900-59B4-0A12-D05D-11DC932BBB25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811834" y="4572005"/>
            <a:ext cx="269849" cy="2557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4AFFA6-4FFE-129B-5D16-A63C4AB9956C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215569" y="4572081"/>
            <a:ext cx="269849" cy="2557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582E386-3709-DF84-C219-11280AE1BBC7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869826" y="4564503"/>
            <a:ext cx="269849" cy="25579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BA23412-CF9C-6FC0-9810-4FA861C81BDC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116751" y="2659047"/>
            <a:ext cx="269849" cy="2557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8A3ABF3-71CB-ED48-D333-0B909A5E9A40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811834" y="2640034"/>
            <a:ext cx="269849" cy="25579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4D7EA7E-B0AF-2E65-0F71-D60E50B041F4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506085" y="2643711"/>
            <a:ext cx="269849" cy="25579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A2DC6AD-14FD-BE6D-C6F9-684F9EDC146E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192869" y="2676163"/>
            <a:ext cx="269849" cy="255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6090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1DC53A-136E-0AB2-C550-6B4B1BB700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Rectangle 159">
            <a:extLst>
              <a:ext uri="{FF2B5EF4-FFF2-40B4-BE49-F238E27FC236}">
                <a16:creationId xmlns:a16="http://schemas.microsoft.com/office/drawing/2014/main" id="{922157FF-6468-3851-6E0D-96097D8784F5}"/>
              </a:ext>
            </a:extLst>
          </p:cNvPr>
          <p:cNvSpPr/>
          <p:nvPr/>
        </p:nvSpPr>
        <p:spPr>
          <a:xfrm>
            <a:off x="418345" y="3438526"/>
            <a:ext cx="11354056" cy="2324099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graphicFrame>
        <p:nvGraphicFramePr>
          <p:cNvPr id="190" name="Chart 189">
            <a:extLst>
              <a:ext uri="{FF2B5EF4-FFF2-40B4-BE49-F238E27FC236}">
                <a16:creationId xmlns:a16="http://schemas.microsoft.com/office/drawing/2014/main" id="{E4A91DD2-8BF7-E42B-9BC8-2E6ABFFBD27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79352755"/>
              </p:ext>
            </p:extLst>
          </p:nvPr>
        </p:nvGraphicFramePr>
        <p:xfrm>
          <a:off x="4300446" y="3477278"/>
          <a:ext cx="1765597" cy="17180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C026376F-DFB6-43A1-005E-B1D7596AA4ED}"/>
              </a:ext>
            </a:extLst>
          </p:cNvPr>
          <p:cNvSpPr/>
          <p:nvPr/>
        </p:nvSpPr>
        <p:spPr>
          <a:xfrm>
            <a:off x="418345" y="1758893"/>
            <a:ext cx="11354054" cy="1517708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A72840E-B7E9-07EE-7ABD-FB691E4FAAE2}"/>
              </a:ext>
            </a:extLst>
          </p:cNvPr>
          <p:cNvSpPr/>
          <p:nvPr/>
        </p:nvSpPr>
        <p:spPr>
          <a:xfrm>
            <a:off x="0" y="6305006"/>
            <a:ext cx="12192000" cy="55299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F7B579A-7197-C84B-2F25-D9625A6BB72C}"/>
              </a:ext>
            </a:extLst>
          </p:cNvPr>
          <p:cNvSpPr/>
          <p:nvPr/>
        </p:nvSpPr>
        <p:spPr>
          <a:xfrm>
            <a:off x="818707" y="-2225"/>
            <a:ext cx="11373293" cy="9767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F9A36A6-91D0-3890-082B-40BD8E6CA094}"/>
              </a:ext>
            </a:extLst>
          </p:cNvPr>
          <p:cNvSpPr txBox="1">
            <a:spLocks/>
          </p:cNvSpPr>
          <p:nvPr/>
        </p:nvSpPr>
        <p:spPr>
          <a:xfrm>
            <a:off x="1266764" y="116867"/>
            <a:ext cx="10925236" cy="879343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BE" sz="2400" b="1" dirty="0"/>
              <a:t>1. </a:t>
            </a:r>
            <a:r>
              <a:rPr lang="en-GB" sz="2400" b="1" dirty="0"/>
              <a:t>Live radio is the biggest part of the </a:t>
            </a:r>
            <a:r>
              <a:rPr lang="en-GB" sz="2400" b="1" u="sng" dirty="0"/>
              <a:t>ad-supported</a:t>
            </a:r>
            <a:r>
              <a:rPr lang="en-GB" sz="2400" b="1" dirty="0"/>
              <a:t> audio landscape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A2A2C1-C5AA-12BB-31DB-9BE0E9A3E046}"/>
              </a:ext>
            </a:extLst>
          </p:cNvPr>
          <p:cNvSpPr txBox="1"/>
          <p:nvPr/>
        </p:nvSpPr>
        <p:spPr>
          <a:xfrm>
            <a:off x="349927" y="6472131"/>
            <a:ext cx="2711743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www.</a:t>
            </a:r>
            <a:r>
              <a:rPr lang="en-BE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worldradioalliance</a:t>
            </a:r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.com</a:t>
            </a:r>
            <a:endParaRPr lang="en-BE" sz="900" spc="2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24E37A1-2941-1705-68BE-F7AF21FA45CE}"/>
              </a:ext>
            </a:extLst>
          </p:cNvPr>
          <p:cNvGrpSpPr/>
          <p:nvPr/>
        </p:nvGrpSpPr>
        <p:grpSpPr>
          <a:xfrm>
            <a:off x="0" y="-2225"/>
            <a:ext cx="818707" cy="728330"/>
            <a:chOff x="11373293" y="6129670"/>
            <a:chExt cx="818707" cy="72833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9B4EBED-4050-0455-9C88-C75D8F0655F4}"/>
                </a:ext>
              </a:extLst>
            </p:cNvPr>
            <p:cNvSpPr/>
            <p:nvPr userDrawn="1"/>
          </p:nvSpPr>
          <p:spPr>
            <a:xfrm>
              <a:off x="11373293" y="6129670"/>
              <a:ext cx="818707" cy="72833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3A6D1346-DE67-58DA-16AD-13BA02E4E03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 rot="16200000">
              <a:off x="11682519" y="6430788"/>
              <a:ext cx="218241" cy="126095"/>
            </a:xfrm>
            <a:custGeom>
              <a:avLst/>
              <a:gdLst>
                <a:gd name="T0" fmla="*/ 6475800 w 397"/>
                <a:gd name="T1" fmla="*/ 1966355 h 228"/>
                <a:gd name="T2" fmla="*/ 6475800 w 397"/>
                <a:gd name="T3" fmla="*/ 1966355 h 228"/>
                <a:gd name="T4" fmla="*/ 25644803 w 397"/>
                <a:gd name="T5" fmla="*/ 21367416 h 228"/>
                <a:gd name="T6" fmla="*/ 44943005 w 397"/>
                <a:gd name="T7" fmla="*/ 1048530 h 228"/>
                <a:gd name="T8" fmla="*/ 44943005 w 397"/>
                <a:gd name="T9" fmla="*/ 1048530 h 228"/>
                <a:gd name="T10" fmla="*/ 47662668 w 397"/>
                <a:gd name="T11" fmla="*/ 0 h 228"/>
                <a:gd name="T12" fmla="*/ 51289246 w 397"/>
                <a:gd name="T13" fmla="*/ 3801645 h 228"/>
                <a:gd name="T14" fmla="*/ 50382691 w 397"/>
                <a:gd name="T15" fmla="*/ 6554398 h 228"/>
                <a:gd name="T16" fmla="*/ 50382691 w 397"/>
                <a:gd name="T17" fmla="*/ 6554398 h 228"/>
                <a:gd name="T18" fmla="*/ 28494026 w 397"/>
                <a:gd name="T19" fmla="*/ 28839639 h 228"/>
                <a:gd name="T20" fmla="*/ 28494026 w 397"/>
                <a:gd name="T21" fmla="*/ 28839639 h 228"/>
                <a:gd name="T22" fmla="*/ 25644803 w 397"/>
                <a:gd name="T23" fmla="*/ 29757103 h 228"/>
                <a:gd name="T24" fmla="*/ 25644803 w 397"/>
                <a:gd name="T25" fmla="*/ 29757103 h 228"/>
                <a:gd name="T26" fmla="*/ 25644803 w 397"/>
                <a:gd name="T27" fmla="*/ 29757103 h 228"/>
                <a:gd name="T28" fmla="*/ 22924780 w 397"/>
                <a:gd name="T29" fmla="*/ 28839639 h 228"/>
                <a:gd name="T30" fmla="*/ 22924780 w 397"/>
                <a:gd name="T31" fmla="*/ 28839639 h 228"/>
                <a:gd name="T32" fmla="*/ 906554 w 397"/>
                <a:gd name="T33" fmla="*/ 6554398 h 228"/>
                <a:gd name="T34" fmla="*/ 906554 w 397"/>
                <a:gd name="T35" fmla="*/ 6554398 h 228"/>
                <a:gd name="T36" fmla="*/ 0 w 397"/>
                <a:gd name="T37" fmla="*/ 3801645 h 228"/>
                <a:gd name="T38" fmla="*/ 3756137 w 397"/>
                <a:gd name="T39" fmla="*/ 0 h 228"/>
                <a:gd name="T40" fmla="*/ 6475800 w 397"/>
                <a:gd name="T41" fmla="*/ 1966355 h 22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397" h="228">
                  <a:moveTo>
                    <a:pt x="50" y="15"/>
                  </a:moveTo>
                  <a:lnTo>
                    <a:pt x="50" y="15"/>
                  </a:lnTo>
                  <a:cubicBezTo>
                    <a:pt x="198" y="163"/>
                    <a:pt x="198" y="163"/>
                    <a:pt x="198" y="163"/>
                  </a:cubicBezTo>
                  <a:cubicBezTo>
                    <a:pt x="347" y="8"/>
                    <a:pt x="347" y="8"/>
                    <a:pt x="347" y="8"/>
                  </a:cubicBezTo>
                  <a:cubicBezTo>
                    <a:pt x="354" y="8"/>
                    <a:pt x="361" y="0"/>
                    <a:pt x="368" y="0"/>
                  </a:cubicBezTo>
                  <a:cubicBezTo>
                    <a:pt x="382" y="0"/>
                    <a:pt x="396" y="15"/>
                    <a:pt x="396" y="29"/>
                  </a:cubicBezTo>
                  <a:cubicBezTo>
                    <a:pt x="396" y="36"/>
                    <a:pt x="396" y="43"/>
                    <a:pt x="389" y="50"/>
                  </a:cubicBezTo>
                  <a:cubicBezTo>
                    <a:pt x="220" y="220"/>
                    <a:pt x="220" y="220"/>
                    <a:pt x="220" y="220"/>
                  </a:cubicBezTo>
                  <a:cubicBezTo>
                    <a:pt x="212" y="227"/>
                    <a:pt x="205" y="227"/>
                    <a:pt x="198" y="227"/>
                  </a:cubicBezTo>
                  <a:cubicBezTo>
                    <a:pt x="191" y="227"/>
                    <a:pt x="184" y="227"/>
                    <a:pt x="177" y="220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0" y="43"/>
                    <a:pt x="0" y="36"/>
                    <a:pt x="0" y="29"/>
                  </a:cubicBezTo>
                  <a:cubicBezTo>
                    <a:pt x="0" y="15"/>
                    <a:pt x="15" y="0"/>
                    <a:pt x="29" y="0"/>
                  </a:cubicBezTo>
                  <a:cubicBezTo>
                    <a:pt x="36" y="0"/>
                    <a:pt x="43" y="8"/>
                    <a:pt x="50" y="1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F51A5FF7-5C32-3B32-25A2-989E6570469E}"/>
              </a:ext>
            </a:extLst>
          </p:cNvPr>
          <p:cNvSpPr txBox="1">
            <a:spLocks/>
          </p:cNvSpPr>
          <p:nvPr/>
        </p:nvSpPr>
        <p:spPr>
          <a:xfrm>
            <a:off x="339633" y="5884529"/>
            <a:ext cx="11432765" cy="338554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LID4096" sz="800" b="1" dirty="0">
                <a:solidFill>
                  <a:srgbClr val="D55DD1"/>
                </a:solidFill>
                <a:latin typeface="Montserrat Light" panose="00000400000000000000" pitchFamily="50" charset="0"/>
                <a:cs typeface="Times New Roman" panose="02020603050405020304" pitchFamily="18" charset="0"/>
              </a:rPr>
              <a:t>Source:</a:t>
            </a:r>
            <a:r>
              <a:rPr lang="LID4096" sz="800" dirty="0">
                <a:solidFill>
                  <a:srgbClr val="D55DD1"/>
                </a:solidFill>
                <a:latin typeface="Montserrat Light" panose="00000400000000000000" pitchFamily="50" charset="0"/>
                <a:cs typeface="Times New Roman" panose="02020603050405020304" pitchFamily="18" charset="0"/>
              </a:rPr>
              <a:t> </a:t>
            </a:r>
            <a:r>
              <a:rPr lang="en-BE" sz="800" b="1" dirty="0">
                <a:solidFill>
                  <a:schemeClr val="bg1">
                    <a:lumMod val="50000"/>
                  </a:schemeClr>
                </a:solidFill>
                <a:latin typeface="Montserrat Light" panose="00000400000000000000" pitchFamily="50" charset="0"/>
                <a:cs typeface="Times New Roman" panose="02020603050405020304" pitchFamily="18" charset="0"/>
              </a:rPr>
              <a:t>IE</a:t>
            </a:r>
            <a:r>
              <a:rPr lang="fr-BE" sz="800" b="1" dirty="0">
                <a:solidFill>
                  <a:schemeClr val="bg1">
                    <a:lumMod val="50000"/>
                  </a:schemeClr>
                </a:solidFill>
                <a:latin typeface="Montserrat Light" panose="00000400000000000000" pitchFamily="50" charset="0"/>
                <a:cs typeface="Times New Roman" panose="02020603050405020304" pitchFamily="18" charset="0"/>
              </a:rPr>
              <a:t>: </a:t>
            </a:r>
            <a:r>
              <a:rPr lang="fr-BE" sz="800" dirty="0">
                <a:solidFill>
                  <a:schemeClr val="bg1">
                    <a:lumMod val="50000"/>
                  </a:schemeClr>
                </a:solidFill>
                <a:latin typeface="Montserrat Light" panose="00000400000000000000" pitchFamily="50" charset="0"/>
                <a:cs typeface="Times New Roman" panose="02020603050405020304" pitchFamily="18" charset="0"/>
              </a:rPr>
              <a:t>Ipsos JNLR 2024 2 Audio Module (April 24 – June ’24), pop. 15+ |</a:t>
            </a:r>
            <a:r>
              <a:rPr lang="en-BE" sz="800" dirty="0">
                <a:solidFill>
                  <a:schemeClr val="bg1">
                    <a:lumMod val="50000"/>
                  </a:schemeClr>
                </a:solidFill>
                <a:latin typeface="Montserrat Light" panose="00000400000000000000" pitchFamily="50" charset="0"/>
                <a:cs typeface="Times New Roman" panose="02020603050405020304" pitchFamily="18" charset="0"/>
              </a:rPr>
              <a:t> </a:t>
            </a:r>
            <a:r>
              <a:rPr lang="en-BE" sz="800" b="1" dirty="0">
                <a:solidFill>
                  <a:schemeClr val="bg1">
                    <a:lumMod val="50000"/>
                  </a:schemeClr>
                </a:solidFill>
                <a:latin typeface="Montserrat Light" panose="00000400000000000000" pitchFamily="50" charset="0"/>
                <a:cs typeface="Times New Roman" panose="02020603050405020304" pitchFamily="18" charset="0"/>
              </a:rPr>
              <a:t>BE</a:t>
            </a:r>
            <a:r>
              <a:rPr lang="fr-BE" sz="800" b="1" dirty="0">
                <a:solidFill>
                  <a:schemeClr val="bg1">
                    <a:lumMod val="50000"/>
                  </a:schemeClr>
                </a:solidFill>
                <a:latin typeface="Montserrat Light" panose="00000400000000000000" pitchFamily="50" charset="0"/>
                <a:cs typeface="Times New Roman" panose="02020603050405020304" pitchFamily="18" charset="0"/>
              </a:rPr>
              <a:t>: </a:t>
            </a:r>
            <a:r>
              <a:rPr lang="fr-BE" sz="800" dirty="0">
                <a:solidFill>
                  <a:schemeClr val="bg1">
                    <a:lumMod val="50000"/>
                  </a:schemeClr>
                </a:solidFill>
                <a:latin typeface="Montserrat Light" panose="00000400000000000000" pitchFamily="50" charset="0"/>
                <a:cs typeface="Times New Roman" panose="02020603050405020304" pitchFamily="18" charset="0"/>
              </a:rPr>
              <a:t>CIM Audio Time 2024, pop. 12+ </a:t>
            </a:r>
            <a:r>
              <a:rPr lang="en-BE" sz="800" dirty="0">
                <a:solidFill>
                  <a:schemeClr val="bg1">
                    <a:lumMod val="50000"/>
                  </a:schemeClr>
                </a:solidFill>
                <a:latin typeface="Montserrat Light" panose="00000400000000000000" pitchFamily="50" charset="0"/>
                <a:cs typeface="Times New Roman" panose="02020603050405020304" pitchFamily="18" charset="0"/>
              </a:rPr>
              <a:t>I </a:t>
            </a:r>
            <a:r>
              <a:rPr lang="en-BE" sz="800" b="1" dirty="0">
                <a:solidFill>
                  <a:schemeClr val="bg1">
                    <a:lumMod val="50000"/>
                  </a:schemeClr>
                </a:solidFill>
                <a:latin typeface="Montserrat Light" panose="00000400000000000000" pitchFamily="50" charset="0"/>
                <a:cs typeface="Times New Roman" panose="02020603050405020304" pitchFamily="18" charset="0"/>
              </a:rPr>
              <a:t>NL</a:t>
            </a:r>
            <a:r>
              <a:rPr lang="fr-BE" sz="800" b="1" dirty="0">
                <a:solidFill>
                  <a:schemeClr val="bg1">
                    <a:lumMod val="50000"/>
                  </a:schemeClr>
                </a:solidFill>
                <a:latin typeface="Montserrat Light" panose="00000400000000000000" pitchFamily="50" charset="0"/>
                <a:cs typeface="Times New Roman" panose="02020603050405020304" pitchFamily="18" charset="0"/>
              </a:rPr>
              <a:t>: </a:t>
            </a:r>
            <a:r>
              <a:rPr lang="fr-BE" sz="800" dirty="0">
                <a:solidFill>
                  <a:schemeClr val="bg1">
                    <a:lumMod val="50000"/>
                  </a:schemeClr>
                </a:solidFill>
                <a:latin typeface="Montserrat Light" panose="00000400000000000000" pitchFamily="50" charset="0"/>
                <a:cs typeface="Times New Roman" panose="02020603050405020304" pitchFamily="18" charset="0"/>
              </a:rPr>
              <a:t>NMO </a:t>
            </a:r>
            <a:r>
              <a:rPr lang="fr-BE" sz="800" dirty="0" err="1">
                <a:solidFill>
                  <a:schemeClr val="bg1">
                    <a:lumMod val="50000"/>
                  </a:schemeClr>
                </a:solidFill>
                <a:latin typeface="Montserrat Light" panose="00000400000000000000" pitchFamily="50" charset="0"/>
                <a:cs typeface="Times New Roman" panose="02020603050405020304" pitchFamily="18" charset="0"/>
              </a:rPr>
              <a:t>December</a:t>
            </a:r>
            <a:r>
              <a:rPr lang="fr-BE" sz="800" dirty="0">
                <a:solidFill>
                  <a:schemeClr val="bg1">
                    <a:lumMod val="50000"/>
                  </a:schemeClr>
                </a:solidFill>
                <a:latin typeface="Montserrat Light" panose="00000400000000000000" pitchFamily="50" charset="0"/>
                <a:cs typeface="Times New Roman" panose="02020603050405020304" pitchFamily="18" charset="0"/>
              </a:rPr>
              <a:t> 2024, pop. 13+ | </a:t>
            </a:r>
            <a:r>
              <a:rPr lang="en-BE" sz="800" b="1" dirty="0">
                <a:solidFill>
                  <a:schemeClr val="bg1">
                    <a:lumMod val="50000"/>
                  </a:schemeClr>
                </a:solidFill>
                <a:latin typeface="Montserrat Light" panose="00000400000000000000" pitchFamily="50" charset="0"/>
                <a:cs typeface="Times New Roman" panose="02020603050405020304" pitchFamily="18" charset="0"/>
              </a:rPr>
              <a:t>FR</a:t>
            </a:r>
            <a:r>
              <a:rPr lang="fr-BE" sz="800" b="1" dirty="0">
                <a:solidFill>
                  <a:schemeClr val="bg1">
                    <a:lumMod val="50000"/>
                  </a:schemeClr>
                </a:solidFill>
                <a:latin typeface="Montserrat Light" panose="00000400000000000000" pitchFamily="50" charset="0"/>
                <a:cs typeface="Times New Roman" panose="02020603050405020304" pitchFamily="18" charset="0"/>
              </a:rPr>
              <a:t>: </a:t>
            </a:r>
            <a:r>
              <a:rPr lang="fr-BE" sz="800" dirty="0" err="1">
                <a:solidFill>
                  <a:schemeClr val="bg1">
                    <a:lumMod val="50000"/>
                  </a:schemeClr>
                </a:solidFill>
                <a:latin typeface="Montserrat Light" panose="00000400000000000000" pitchFamily="50" charset="0"/>
                <a:cs typeface="Times New Roman" panose="02020603050405020304" pitchFamily="18" charset="0"/>
              </a:rPr>
              <a:t>Mediametrie</a:t>
            </a:r>
            <a:r>
              <a:rPr lang="fr-BE" sz="800" dirty="0">
                <a:solidFill>
                  <a:schemeClr val="bg1">
                    <a:lumMod val="50000"/>
                  </a:schemeClr>
                </a:solidFill>
                <a:latin typeface="Montserrat Light" panose="00000400000000000000" pitchFamily="50" charset="0"/>
                <a:cs typeface="Times New Roman" panose="02020603050405020304" pitchFamily="18" charset="0"/>
              </a:rPr>
              <a:t> Global Audio 2024, pop. 15-80 </a:t>
            </a:r>
            <a:r>
              <a:rPr lang="fr-BE" sz="800" dirty="0" err="1">
                <a:solidFill>
                  <a:schemeClr val="bg1">
                    <a:lumMod val="50000"/>
                  </a:schemeClr>
                </a:solidFill>
                <a:latin typeface="Montserrat Light" panose="00000400000000000000" pitchFamily="50" charset="0"/>
                <a:cs typeface="Times New Roman" panose="02020603050405020304" pitchFamily="18" charset="0"/>
              </a:rPr>
              <a:t>y.o</a:t>
            </a:r>
            <a:r>
              <a:rPr lang="fr-BE" sz="800" dirty="0">
                <a:solidFill>
                  <a:schemeClr val="bg1">
                    <a:lumMod val="50000"/>
                  </a:schemeClr>
                </a:solidFill>
                <a:latin typeface="Montserrat Light" panose="00000400000000000000" pitchFamily="50" charset="0"/>
                <a:cs typeface="Times New Roman" panose="02020603050405020304" pitchFamily="18" charset="0"/>
              </a:rPr>
              <a:t>.​ |  </a:t>
            </a:r>
            <a:r>
              <a:rPr lang="fr-BE" sz="800" b="1" dirty="0">
                <a:solidFill>
                  <a:schemeClr val="bg1">
                    <a:lumMod val="50000"/>
                  </a:schemeClr>
                </a:solidFill>
                <a:latin typeface="Montserrat Light" panose="00000400000000000000" pitchFamily="50" charset="0"/>
                <a:cs typeface="Times New Roman" panose="02020603050405020304" pitchFamily="18" charset="0"/>
              </a:rPr>
              <a:t>US: </a:t>
            </a:r>
            <a:r>
              <a:rPr lang="en-BE" sz="800" dirty="0">
                <a:solidFill>
                  <a:schemeClr val="bg1">
                    <a:lumMod val="50000"/>
                  </a:schemeClr>
                </a:solidFill>
                <a:latin typeface="Montserrat Light" panose="00000400000000000000" pitchFamily="50" charset="0"/>
                <a:cs typeface="Times New Roman" panose="02020603050405020304" pitchFamily="18" charset="0"/>
              </a:rPr>
              <a:t>Edison Share of Ear 2024</a:t>
            </a:r>
            <a:r>
              <a:rPr lang="fr-BE" sz="800" dirty="0">
                <a:solidFill>
                  <a:schemeClr val="bg1">
                    <a:lumMod val="50000"/>
                  </a:schemeClr>
                </a:solidFill>
                <a:latin typeface="Montserrat Light" panose="00000400000000000000" pitchFamily="50" charset="0"/>
                <a:cs typeface="Times New Roman" panose="02020603050405020304" pitchFamily="18" charset="0"/>
              </a:rPr>
              <a:t> | </a:t>
            </a:r>
            <a:r>
              <a:rPr lang="fr-BE" sz="800" b="1" dirty="0">
                <a:solidFill>
                  <a:schemeClr val="bg1">
                    <a:lumMod val="50000"/>
                  </a:schemeClr>
                </a:solidFill>
                <a:latin typeface="Montserrat Light" panose="00000400000000000000" pitchFamily="50" charset="0"/>
                <a:cs typeface="Times New Roman" panose="02020603050405020304" pitchFamily="18" charset="0"/>
              </a:rPr>
              <a:t>A</a:t>
            </a:r>
            <a:r>
              <a:rPr lang="en-BE" sz="800" b="1" dirty="0">
                <a:solidFill>
                  <a:schemeClr val="bg1">
                    <a:lumMod val="50000"/>
                  </a:schemeClr>
                </a:solidFill>
                <a:latin typeface="Montserrat Light" panose="00000400000000000000" pitchFamily="50" charset="0"/>
                <a:cs typeface="Times New Roman" panose="02020603050405020304" pitchFamily="18" charset="0"/>
              </a:rPr>
              <a:t>U</a:t>
            </a:r>
            <a:r>
              <a:rPr lang="fr-BE" sz="800" b="1" dirty="0">
                <a:solidFill>
                  <a:schemeClr val="bg1">
                    <a:lumMod val="50000"/>
                  </a:schemeClr>
                </a:solidFill>
                <a:latin typeface="Montserrat Light" panose="00000400000000000000" pitchFamily="50" charset="0"/>
                <a:cs typeface="Times New Roman" panose="02020603050405020304" pitchFamily="18" charset="0"/>
              </a:rPr>
              <a:t>: </a:t>
            </a:r>
            <a:r>
              <a:rPr lang="fr-BE" sz="800" dirty="0">
                <a:solidFill>
                  <a:schemeClr val="bg1">
                    <a:lumMod val="50000"/>
                  </a:schemeClr>
                </a:solidFill>
                <a:latin typeface="Montserrat Light" panose="00000400000000000000" pitchFamily="50" charset="0"/>
                <a:cs typeface="Times New Roman" panose="02020603050405020304" pitchFamily="18" charset="0"/>
              </a:rPr>
              <a:t>GFK Share of Audio 2022, Metro, pop. 10+</a:t>
            </a:r>
            <a:endParaRPr lang="en-GB" sz="800" dirty="0">
              <a:solidFill>
                <a:srgbClr val="D55DD1"/>
              </a:solidFill>
              <a:latin typeface="Montserrat Light" panose="00000400000000000000" pitchFamily="50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B00C48F-E101-478D-C81D-6F28AE682C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210" y="6454542"/>
            <a:ext cx="724191" cy="29305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8976A04-5398-B5C7-0650-D780149FE1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65978" y="6467953"/>
            <a:ext cx="811130" cy="266233"/>
          </a:xfrm>
          <a:prstGeom prst="rect">
            <a:avLst/>
          </a:prstGeom>
        </p:spPr>
      </p:pic>
      <p:sp>
        <p:nvSpPr>
          <p:cNvPr id="112" name="Text Placeholder 5">
            <a:extLst>
              <a:ext uri="{FF2B5EF4-FFF2-40B4-BE49-F238E27FC236}">
                <a16:creationId xmlns:a16="http://schemas.microsoft.com/office/drawing/2014/main" id="{7A8D3B79-6E81-B5DF-AB9E-E715EAB77FFB}"/>
              </a:ext>
            </a:extLst>
          </p:cNvPr>
          <p:cNvSpPr txBox="1">
            <a:spLocks/>
          </p:cNvSpPr>
          <p:nvPr/>
        </p:nvSpPr>
        <p:spPr>
          <a:xfrm>
            <a:off x="612089" y="5197541"/>
            <a:ext cx="10972757" cy="258532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200" b="1" dirty="0">
                <a:latin typeface="+mj-lt"/>
                <a:cs typeface="Times New Roman" panose="02020603050405020304" pitchFamily="18" charset="0"/>
              </a:rPr>
              <a:t>Daily share of time spent with </a:t>
            </a:r>
            <a:r>
              <a:rPr lang="en-BE" sz="1200" b="1" dirty="0">
                <a:latin typeface="+mj-lt"/>
                <a:cs typeface="Times New Roman" panose="02020603050405020304" pitchFamily="18" charset="0"/>
              </a:rPr>
              <a:t>LIVE </a:t>
            </a:r>
            <a:r>
              <a:rPr lang="en-GB" sz="1200" b="1" dirty="0">
                <a:latin typeface="+mj-lt"/>
                <a:cs typeface="Times New Roman" panose="02020603050405020304" pitchFamily="18" charset="0"/>
              </a:rPr>
              <a:t>RADIO within </a:t>
            </a:r>
            <a:r>
              <a:rPr lang="en-BE" sz="1200" b="1" u="sng" dirty="0">
                <a:latin typeface="+mj-lt"/>
                <a:cs typeface="Times New Roman" panose="02020603050405020304" pitchFamily="18" charset="0"/>
              </a:rPr>
              <a:t>ad-supported</a:t>
            </a:r>
            <a:r>
              <a:rPr lang="en-BE" sz="12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GB" sz="1200" b="1" dirty="0">
                <a:latin typeface="+mj-lt"/>
                <a:cs typeface="Times New Roman" panose="02020603050405020304" pitchFamily="18" charset="0"/>
              </a:rPr>
              <a:t>audio</a:t>
            </a:r>
            <a:r>
              <a:rPr lang="en-BE" sz="1200" b="1" dirty="0">
                <a:latin typeface="+mj-lt"/>
                <a:cs typeface="Times New Roman" panose="02020603050405020304" pitchFamily="18" charset="0"/>
              </a:rPr>
              <a:t> listening</a:t>
            </a:r>
            <a:endParaRPr lang="en-GB" sz="12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16" name="Text Placeholder 5">
            <a:extLst>
              <a:ext uri="{FF2B5EF4-FFF2-40B4-BE49-F238E27FC236}">
                <a16:creationId xmlns:a16="http://schemas.microsoft.com/office/drawing/2014/main" id="{28F0B06F-9932-7B2A-D2C4-B443A129DD93}"/>
              </a:ext>
            </a:extLst>
          </p:cNvPr>
          <p:cNvSpPr txBox="1">
            <a:spLocks/>
          </p:cNvSpPr>
          <p:nvPr/>
        </p:nvSpPr>
        <p:spPr>
          <a:xfrm>
            <a:off x="612089" y="1848413"/>
            <a:ext cx="10972757" cy="258532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200" b="1" dirty="0">
                <a:latin typeface="+mj-lt"/>
                <a:cs typeface="Times New Roman" panose="02020603050405020304" pitchFamily="18" charset="0"/>
              </a:rPr>
              <a:t>Daily share o</a:t>
            </a:r>
            <a:r>
              <a:rPr lang="en-BE" sz="1200" b="1" dirty="0">
                <a:latin typeface="+mj-lt"/>
                <a:cs typeface="Times New Roman" panose="02020603050405020304" pitchFamily="18" charset="0"/>
              </a:rPr>
              <a:t>f time spent with RADIO within</a:t>
            </a:r>
            <a:r>
              <a:rPr lang="en-GB" sz="12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GB" sz="1200" b="1" u="sng" dirty="0">
                <a:latin typeface="+mj-lt"/>
                <a:cs typeface="Times New Roman" panose="02020603050405020304" pitchFamily="18" charset="0"/>
              </a:rPr>
              <a:t>total</a:t>
            </a:r>
            <a:r>
              <a:rPr lang="en-GB" sz="1200" b="1" dirty="0">
                <a:latin typeface="+mj-lt"/>
                <a:cs typeface="Times New Roman" panose="02020603050405020304" pitchFamily="18" charset="0"/>
              </a:rPr>
              <a:t> audio</a:t>
            </a:r>
            <a:r>
              <a:rPr lang="en-BE" sz="1200" b="1" dirty="0">
                <a:latin typeface="+mj-lt"/>
                <a:cs typeface="Times New Roman" panose="02020603050405020304" pitchFamily="18" charset="0"/>
              </a:rPr>
              <a:t> listening</a:t>
            </a:r>
            <a:endParaRPr lang="en-GB" sz="1200" b="1" dirty="0"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51A058F-0C67-2184-D724-FAE25ECF7DB4}"/>
              </a:ext>
            </a:extLst>
          </p:cNvPr>
          <p:cNvGrpSpPr/>
          <p:nvPr/>
        </p:nvGrpSpPr>
        <p:grpSpPr>
          <a:xfrm>
            <a:off x="933529" y="2090267"/>
            <a:ext cx="1119600" cy="1092110"/>
            <a:chOff x="933529" y="2137892"/>
            <a:chExt cx="1119600" cy="1092110"/>
          </a:xfrm>
        </p:grpSpPr>
        <p:graphicFrame>
          <p:nvGraphicFramePr>
            <p:cNvPr id="31" name="Chart 30">
              <a:extLst>
                <a:ext uri="{FF2B5EF4-FFF2-40B4-BE49-F238E27FC236}">
                  <a16:creationId xmlns:a16="http://schemas.microsoft.com/office/drawing/2014/main" id="{004D9A11-F4A2-1049-5686-EB19037C0D0D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240741337"/>
                </p:ext>
              </p:extLst>
            </p:nvPr>
          </p:nvGraphicFramePr>
          <p:xfrm>
            <a:off x="933529" y="2137892"/>
            <a:ext cx="1119600" cy="109211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8B94F4F4-9DA9-805D-3BB1-E5C5B2D25CC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6764" y="2453784"/>
              <a:ext cx="463815" cy="463815"/>
            </a:xfrm>
            <a:prstGeom prst="rect">
              <a:avLst/>
            </a:prstGeom>
            <a:noFill/>
            <a:ln>
              <a:noFill/>
            </a:ln>
          </p:spPr>
        </p:pic>
      </p:grp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B65F9AA0-A55C-61D7-BF74-8355D9F1483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79035692"/>
              </p:ext>
            </p:extLst>
          </p:nvPr>
        </p:nvGraphicFramePr>
        <p:xfrm>
          <a:off x="612090" y="3477278"/>
          <a:ext cx="1765597" cy="17180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E2060E8C-7D12-16D4-5616-48760B8C502B}"/>
              </a:ext>
            </a:extLst>
          </p:cNvPr>
          <p:cNvSpPr txBox="1"/>
          <p:nvPr/>
        </p:nvSpPr>
        <p:spPr>
          <a:xfrm>
            <a:off x="895277" y="4001329"/>
            <a:ext cx="1200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BE" sz="2400" b="1" dirty="0">
                <a:solidFill>
                  <a:schemeClr val="accent1"/>
                </a:solidFill>
              </a:rPr>
              <a:t>88</a:t>
            </a:r>
            <a:r>
              <a:rPr lang="en-BE" sz="2400" dirty="0">
                <a:solidFill>
                  <a:schemeClr val="accent1"/>
                </a:solidFill>
              </a:rPr>
              <a:t>%</a:t>
            </a:r>
          </a:p>
        </p:txBody>
      </p:sp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F95EC26A-AED0-7D95-DB49-56CD4234B85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53771548"/>
              </p:ext>
            </p:extLst>
          </p:nvPr>
        </p:nvGraphicFramePr>
        <p:xfrm>
          <a:off x="2453601" y="3477278"/>
          <a:ext cx="1765597" cy="17180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12490BB4-F646-3E07-F983-4E326A25AAF8}"/>
              </a:ext>
            </a:extLst>
          </p:cNvPr>
          <p:cNvSpPr txBox="1"/>
          <p:nvPr/>
        </p:nvSpPr>
        <p:spPr>
          <a:xfrm>
            <a:off x="2736126" y="4023325"/>
            <a:ext cx="1200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BE"/>
            </a:defPPr>
            <a:lvl1pPr algn="ctr">
              <a:defRPr sz="2400" b="1">
                <a:solidFill>
                  <a:schemeClr val="accent1"/>
                </a:solidFill>
              </a:defRPr>
            </a:lvl1pPr>
          </a:lstStyle>
          <a:p>
            <a:r>
              <a:rPr lang="en-BE" dirty="0"/>
              <a:t>88%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FDA288A-404B-70DF-1114-052E7914E527}"/>
              </a:ext>
            </a:extLst>
          </p:cNvPr>
          <p:cNvSpPr txBox="1"/>
          <p:nvPr/>
        </p:nvSpPr>
        <p:spPr>
          <a:xfrm>
            <a:off x="4577637" y="4023325"/>
            <a:ext cx="1200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BE"/>
            </a:defPPr>
            <a:lvl1pPr algn="ctr">
              <a:defRPr sz="2400" b="1">
                <a:solidFill>
                  <a:schemeClr val="accent1"/>
                </a:solidFill>
              </a:defRPr>
            </a:lvl1pPr>
          </a:lstStyle>
          <a:p>
            <a:r>
              <a:rPr lang="en-BE" dirty="0"/>
              <a:t>87%</a:t>
            </a:r>
          </a:p>
        </p:txBody>
      </p:sp>
      <p:graphicFrame>
        <p:nvGraphicFramePr>
          <p:cNvPr id="72" name="Chart 71">
            <a:extLst>
              <a:ext uri="{FF2B5EF4-FFF2-40B4-BE49-F238E27FC236}">
                <a16:creationId xmlns:a16="http://schemas.microsoft.com/office/drawing/2014/main" id="{080B979C-DF78-82AA-A17D-49685A750C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53683471"/>
              </p:ext>
            </p:extLst>
          </p:nvPr>
        </p:nvGraphicFramePr>
        <p:xfrm>
          <a:off x="6136623" y="3477278"/>
          <a:ext cx="1765597" cy="17180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73" name="TextBox 72">
            <a:extLst>
              <a:ext uri="{FF2B5EF4-FFF2-40B4-BE49-F238E27FC236}">
                <a16:creationId xmlns:a16="http://schemas.microsoft.com/office/drawing/2014/main" id="{9E8DB3E6-EB95-AFDC-51B5-1E36C4CD8AA9}"/>
              </a:ext>
            </a:extLst>
          </p:cNvPr>
          <p:cNvSpPr txBox="1"/>
          <p:nvPr/>
        </p:nvSpPr>
        <p:spPr>
          <a:xfrm>
            <a:off x="6419148" y="4023325"/>
            <a:ext cx="1200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BE"/>
            </a:defPPr>
            <a:lvl1pPr algn="ctr">
              <a:defRPr sz="2400" b="1">
                <a:solidFill>
                  <a:schemeClr val="accent1"/>
                </a:solidFill>
              </a:defRPr>
            </a:lvl1pPr>
          </a:lstStyle>
          <a:p>
            <a:r>
              <a:rPr lang="en-BE" dirty="0"/>
              <a:t>65%</a:t>
            </a:r>
          </a:p>
        </p:txBody>
      </p:sp>
      <p:graphicFrame>
        <p:nvGraphicFramePr>
          <p:cNvPr id="77" name="Chart 76">
            <a:extLst>
              <a:ext uri="{FF2B5EF4-FFF2-40B4-BE49-F238E27FC236}">
                <a16:creationId xmlns:a16="http://schemas.microsoft.com/office/drawing/2014/main" id="{0E20F3D2-B434-3F23-D47E-03B12A68E5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89326734"/>
              </p:ext>
            </p:extLst>
          </p:nvPr>
        </p:nvGraphicFramePr>
        <p:xfrm>
          <a:off x="7978134" y="3477278"/>
          <a:ext cx="1765597" cy="17180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78" name="TextBox 77">
            <a:extLst>
              <a:ext uri="{FF2B5EF4-FFF2-40B4-BE49-F238E27FC236}">
                <a16:creationId xmlns:a16="http://schemas.microsoft.com/office/drawing/2014/main" id="{32AFAB89-4930-9F63-4628-2A7967EAF83E}"/>
              </a:ext>
            </a:extLst>
          </p:cNvPr>
          <p:cNvSpPr txBox="1"/>
          <p:nvPr/>
        </p:nvSpPr>
        <p:spPr>
          <a:xfrm>
            <a:off x="8260659" y="4023325"/>
            <a:ext cx="1200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BE"/>
            </a:defPPr>
            <a:lvl1pPr algn="ctr">
              <a:defRPr sz="2400" b="1">
                <a:solidFill>
                  <a:schemeClr val="accent1"/>
                </a:solidFill>
              </a:defRPr>
            </a:lvl1pPr>
          </a:lstStyle>
          <a:p>
            <a:r>
              <a:rPr lang="en-BE" dirty="0"/>
              <a:t>70%</a:t>
            </a:r>
          </a:p>
        </p:txBody>
      </p:sp>
      <p:graphicFrame>
        <p:nvGraphicFramePr>
          <p:cNvPr id="103" name="Chart 102">
            <a:extLst>
              <a:ext uri="{FF2B5EF4-FFF2-40B4-BE49-F238E27FC236}">
                <a16:creationId xmlns:a16="http://schemas.microsoft.com/office/drawing/2014/main" id="{D41F8E65-5870-FB9D-4B2E-52706605268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07602997"/>
              </p:ext>
            </p:extLst>
          </p:nvPr>
        </p:nvGraphicFramePr>
        <p:xfrm>
          <a:off x="9819647" y="3477278"/>
          <a:ext cx="1765597" cy="17180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104" name="TextBox 103">
            <a:extLst>
              <a:ext uri="{FF2B5EF4-FFF2-40B4-BE49-F238E27FC236}">
                <a16:creationId xmlns:a16="http://schemas.microsoft.com/office/drawing/2014/main" id="{2DCC4D74-68E6-AD2A-8703-2FC90522E6B2}"/>
              </a:ext>
            </a:extLst>
          </p:cNvPr>
          <p:cNvSpPr txBox="1"/>
          <p:nvPr/>
        </p:nvSpPr>
        <p:spPr>
          <a:xfrm>
            <a:off x="10102172" y="4023325"/>
            <a:ext cx="1200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BE"/>
            </a:defPPr>
            <a:lvl1pPr algn="ctr">
              <a:defRPr sz="2400" b="1">
                <a:solidFill>
                  <a:schemeClr val="accent1"/>
                </a:solidFill>
              </a:defRPr>
            </a:lvl1pPr>
          </a:lstStyle>
          <a:p>
            <a:r>
              <a:rPr lang="en-BE" dirty="0"/>
              <a:t>78%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9856FD8-5DF9-B5B0-04C4-DC77E755BCB5}"/>
              </a:ext>
            </a:extLst>
          </p:cNvPr>
          <p:cNvGrpSpPr/>
          <p:nvPr/>
        </p:nvGrpSpPr>
        <p:grpSpPr>
          <a:xfrm>
            <a:off x="2776026" y="2092732"/>
            <a:ext cx="1119137" cy="1089011"/>
            <a:chOff x="2776026" y="2140357"/>
            <a:chExt cx="1119137" cy="1089011"/>
          </a:xfrm>
        </p:grpSpPr>
        <p:graphicFrame>
          <p:nvGraphicFramePr>
            <p:cNvPr id="119" name="Chart 118">
              <a:extLst>
                <a:ext uri="{FF2B5EF4-FFF2-40B4-BE49-F238E27FC236}">
                  <a16:creationId xmlns:a16="http://schemas.microsoft.com/office/drawing/2014/main" id="{15AA8251-ED32-A577-252E-C0D02E467082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239231227"/>
                </p:ext>
              </p:extLst>
            </p:nvPr>
          </p:nvGraphicFramePr>
          <p:xfrm>
            <a:off x="2776026" y="2140357"/>
            <a:ext cx="1119137" cy="108901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3"/>
            </a:graphicData>
          </a:graphic>
        </p:graphicFrame>
        <p:pic>
          <p:nvPicPr>
            <p:cNvPr id="120" name="Picture 119">
              <a:extLst>
                <a:ext uri="{FF2B5EF4-FFF2-40B4-BE49-F238E27FC236}">
                  <a16:creationId xmlns:a16="http://schemas.microsoft.com/office/drawing/2014/main" id="{4C59EAD1-6AD7-0ECE-0DC7-7074A27B1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03688" y="2453784"/>
              <a:ext cx="463815" cy="46381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328E6D8-2BBF-931C-F1AC-B14DD5AA3969}"/>
              </a:ext>
            </a:extLst>
          </p:cNvPr>
          <p:cNvGrpSpPr/>
          <p:nvPr/>
        </p:nvGrpSpPr>
        <p:grpSpPr>
          <a:xfrm>
            <a:off x="4624022" y="2090267"/>
            <a:ext cx="1119600" cy="1085911"/>
            <a:chOff x="4624022" y="2137892"/>
            <a:chExt cx="1119600" cy="1085911"/>
          </a:xfrm>
        </p:grpSpPr>
        <p:graphicFrame>
          <p:nvGraphicFramePr>
            <p:cNvPr id="122" name="Chart 121">
              <a:extLst>
                <a:ext uri="{FF2B5EF4-FFF2-40B4-BE49-F238E27FC236}">
                  <a16:creationId xmlns:a16="http://schemas.microsoft.com/office/drawing/2014/main" id="{4334E0B8-4013-2863-26B3-CB1C07D90879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03545719"/>
                </p:ext>
              </p:extLst>
            </p:nvPr>
          </p:nvGraphicFramePr>
          <p:xfrm>
            <a:off x="4624022" y="2137892"/>
            <a:ext cx="1119600" cy="108591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5"/>
            </a:graphicData>
          </a:graphic>
        </p:graphicFrame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id="{561E473C-5102-B05D-7484-B29A1F3CC2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52573" y="2453784"/>
              <a:ext cx="463815" cy="46381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4796D17-9408-CA31-A80C-09ECAE6DDE1D}"/>
              </a:ext>
            </a:extLst>
          </p:cNvPr>
          <p:cNvGrpSpPr/>
          <p:nvPr/>
        </p:nvGrpSpPr>
        <p:grpSpPr>
          <a:xfrm>
            <a:off x="6459048" y="2090267"/>
            <a:ext cx="1119137" cy="1089011"/>
            <a:chOff x="6459048" y="2137892"/>
            <a:chExt cx="1119137" cy="1089011"/>
          </a:xfrm>
        </p:grpSpPr>
        <p:graphicFrame>
          <p:nvGraphicFramePr>
            <p:cNvPr id="125" name="Chart 124">
              <a:extLst>
                <a:ext uri="{FF2B5EF4-FFF2-40B4-BE49-F238E27FC236}">
                  <a16:creationId xmlns:a16="http://schemas.microsoft.com/office/drawing/2014/main" id="{71B50128-F2E8-1C8C-BA75-4E2908A04B00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281021647"/>
                </p:ext>
              </p:extLst>
            </p:nvPr>
          </p:nvGraphicFramePr>
          <p:xfrm>
            <a:off x="6459048" y="2137892"/>
            <a:ext cx="1119137" cy="108901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7"/>
            </a:graphicData>
          </a:graphic>
        </p:graphicFrame>
        <p:pic>
          <p:nvPicPr>
            <p:cNvPr id="126" name="Picture 125">
              <a:extLst>
                <a:ext uri="{FF2B5EF4-FFF2-40B4-BE49-F238E27FC236}">
                  <a16:creationId xmlns:a16="http://schemas.microsoft.com/office/drawing/2014/main" id="{24C7AD11-7942-31DF-62C9-FBB06BADC0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94084" y="2453784"/>
              <a:ext cx="463815" cy="46381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3D7DC17-844C-4738-FC27-83120AA91F1B}"/>
              </a:ext>
            </a:extLst>
          </p:cNvPr>
          <p:cNvGrpSpPr/>
          <p:nvPr/>
        </p:nvGrpSpPr>
        <p:grpSpPr>
          <a:xfrm>
            <a:off x="8300559" y="2090267"/>
            <a:ext cx="1119137" cy="1089011"/>
            <a:chOff x="8300559" y="2137892"/>
            <a:chExt cx="1119137" cy="1089011"/>
          </a:xfrm>
        </p:grpSpPr>
        <p:graphicFrame>
          <p:nvGraphicFramePr>
            <p:cNvPr id="128" name="Chart 127">
              <a:extLst>
                <a:ext uri="{FF2B5EF4-FFF2-40B4-BE49-F238E27FC236}">
                  <a16:creationId xmlns:a16="http://schemas.microsoft.com/office/drawing/2014/main" id="{653687AA-8F68-0956-6AED-4A0CC34CE433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236580303"/>
                </p:ext>
              </p:extLst>
            </p:nvPr>
          </p:nvGraphicFramePr>
          <p:xfrm>
            <a:off x="8300559" y="2137892"/>
            <a:ext cx="1119137" cy="108901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9"/>
            </a:graphicData>
          </a:graphic>
        </p:graphicFrame>
        <p:pic>
          <p:nvPicPr>
            <p:cNvPr id="129" name="Picture 128">
              <a:extLst>
                <a:ext uri="{FF2B5EF4-FFF2-40B4-BE49-F238E27FC236}">
                  <a16:creationId xmlns:a16="http://schemas.microsoft.com/office/drawing/2014/main" id="{4A44D163-2AE8-A98A-8335-F10CBFD30C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28221" y="2453784"/>
              <a:ext cx="463815" cy="46381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B0DAA3D-EBC3-1F5E-DA41-25938272449F}"/>
              </a:ext>
            </a:extLst>
          </p:cNvPr>
          <p:cNvGrpSpPr/>
          <p:nvPr/>
        </p:nvGrpSpPr>
        <p:grpSpPr>
          <a:xfrm>
            <a:off x="10143664" y="2090267"/>
            <a:ext cx="1115954" cy="1085913"/>
            <a:chOff x="10143664" y="2137892"/>
            <a:chExt cx="1115954" cy="1085913"/>
          </a:xfrm>
        </p:grpSpPr>
        <p:graphicFrame>
          <p:nvGraphicFramePr>
            <p:cNvPr id="131" name="Chart 130">
              <a:extLst>
                <a:ext uri="{FF2B5EF4-FFF2-40B4-BE49-F238E27FC236}">
                  <a16:creationId xmlns:a16="http://schemas.microsoft.com/office/drawing/2014/main" id="{43A5791C-8E98-ACC0-9F30-27B12D731EBE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010371046"/>
                </p:ext>
              </p:extLst>
            </p:nvPr>
          </p:nvGraphicFramePr>
          <p:xfrm>
            <a:off x="10143664" y="2137892"/>
            <a:ext cx="1115954" cy="108591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1"/>
            </a:graphicData>
          </a:graphic>
        </p:graphicFrame>
        <p:pic>
          <p:nvPicPr>
            <p:cNvPr id="132" name="Picture 131">
              <a:extLst>
                <a:ext uri="{FF2B5EF4-FFF2-40B4-BE49-F238E27FC236}">
                  <a16:creationId xmlns:a16="http://schemas.microsoft.com/office/drawing/2014/main" id="{043107D4-BBD1-4EA0-7FD8-3A5C6BDD4D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469734" y="2453784"/>
              <a:ext cx="463815" cy="463815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0190411C-E155-0476-4405-BAD6F2F46FB2}"/>
              </a:ext>
            </a:extLst>
          </p:cNvPr>
          <p:cNvCxnSpPr>
            <a:cxnSpLocks/>
          </p:cNvCxnSpPr>
          <p:nvPr/>
        </p:nvCxnSpPr>
        <p:spPr>
          <a:xfrm>
            <a:off x="1504215" y="3075248"/>
            <a:ext cx="0" cy="572910"/>
          </a:xfrm>
          <a:prstGeom prst="line">
            <a:avLst/>
          </a:prstGeom>
          <a:ln>
            <a:solidFill>
              <a:srgbClr val="D55D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Text Placeholder 5">
            <a:extLst>
              <a:ext uri="{FF2B5EF4-FFF2-40B4-BE49-F238E27FC236}">
                <a16:creationId xmlns:a16="http://schemas.microsoft.com/office/drawing/2014/main" id="{5A039A5D-0659-525F-3259-8A8426548058}"/>
              </a:ext>
            </a:extLst>
          </p:cNvPr>
          <p:cNvSpPr txBox="1">
            <a:spLocks/>
          </p:cNvSpPr>
          <p:nvPr/>
        </p:nvSpPr>
        <p:spPr>
          <a:xfrm>
            <a:off x="418345" y="1098309"/>
            <a:ext cx="11354053" cy="313932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600" dirty="0">
                <a:latin typeface="+mj-lt"/>
                <a:cs typeface="Times New Roman" panose="02020603050405020304" pitchFamily="18" charset="0"/>
              </a:rPr>
              <a:t>Radio is the only </a:t>
            </a:r>
            <a:r>
              <a:rPr lang="en-BE" sz="1600" dirty="0">
                <a:latin typeface="+mj-lt"/>
                <a:cs typeface="Times New Roman" panose="02020603050405020304" pitchFamily="18" charset="0"/>
              </a:rPr>
              <a:t>medium </a:t>
            </a:r>
            <a:r>
              <a:rPr lang="en-GB" sz="1600" dirty="0">
                <a:latin typeface="+mj-lt"/>
                <a:cs typeface="Times New Roman" panose="02020603050405020304" pitchFamily="18" charset="0"/>
              </a:rPr>
              <a:t>that offers scale for brands to reach their consumers within the audio landscape</a:t>
            </a:r>
          </a:p>
        </p:txBody>
      </p:sp>
      <p:cxnSp>
        <p:nvCxnSpPr>
          <p:cNvPr id="184" name="Straight Connector 183">
            <a:extLst>
              <a:ext uri="{FF2B5EF4-FFF2-40B4-BE49-F238E27FC236}">
                <a16:creationId xmlns:a16="http://schemas.microsoft.com/office/drawing/2014/main" id="{DF486D1A-7115-202C-362D-289A85350232}"/>
              </a:ext>
            </a:extLst>
          </p:cNvPr>
          <p:cNvCxnSpPr>
            <a:cxnSpLocks/>
          </p:cNvCxnSpPr>
          <p:nvPr/>
        </p:nvCxnSpPr>
        <p:spPr>
          <a:xfrm>
            <a:off x="3345119" y="3075248"/>
            <a:ext cx="0" cy="572910"/>
          </a:xfrm>
          <a:prstGeom prst="line">
            <a:avLst/>
          </a:prstGeom>
          <a:ln>
            <a:solidFill>
              <a:srgbClr val="D55D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Connector 184">
            <a:extLst>
              <a:ext uri="{FF2B5EF4-FFF2-40B4-BE49-F238E27FC236}">
                <a16:creationId xmlns:a16="http://schemas.microsoft.com/office/drawing/2014/main" id="{9E69E06C-0CE8-494A-352B-295C8410D4A4}"/>
              </a:ext>
            </a:extLst>
          </p:cNvPr>
          <p:cNvCxnSpPr>
            <a:cxnSpLocks/>
          </p:cNvCxnSpPr>
          <p:nvPr/>
        </p:nvCxnSpPr>
        <p:spPr>
          <a:xfrm>
            <a:off x="5191625" y="3075248"/>
            <a:ext cx="0" cy="572910"/>
          </a:xfrm>
          <a:prstGeom prst="line">
            <a:avLst/>
          </a:prstGeom>
          <a:ln>
            <a:solidFill>
              <a:srgbClr val="D55D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Connector 185">
            <a:extLst>
              <a:ext uri="{FF2B5EF4-FFF2-40B4-BE49-F238E27FC236}">
                <a16:creationId xmlns:a16="http://schemas.microsoft.com/office/drawing/2014/main" id="{13D47260-663F-D875-E6A7-CF2C3F798A26}"/>
              </a:ext>
            </a:extLst>
          </p:cNvPr>
          <p:cNvCxnSpPr>
            <a:cxnSpLocks/>
          </p:cNvCxnSpPr>
          <p:nvPr/>
        </p:nvCxnSpPr>
        <p:spPr>
          <a:xfrm>
            <a:off x="7025991" y="3075248"/>
            <a:ext cx="0" cy="572910"/>
          </a:xfrm>
          <a:prstGeom prst="line">
            <a:avLst/>
          </a:prstGeom>
          <a:ln>
            <a:solidFill>
              <a:srgbClr val="D55D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Connector 186">
            <a:extLst>
              <a:ext uri="{FF2B5EF4-FFF2-40B4-BE49-F238E27FC236}">
                <a16:creationId xmlns:a16="http://schemas.microsoft.com/office/drawing/2014/main" id="{5924A8BE-AD69-7A1F-3233-73348F36E0C3}"/>
              </a:ext>
            </a:extLst>
          </p:cNvPr>
          <p:cNvCxnSpPr>
            <a:cxnSpLocks/>
          </p:cNvCxnSpPr>
          <p:nvPr/>
        </p:nvCxnSpPr>
        <p:spPr>
          <a:xfrm>
            <a:off x="8869652" y="3075248"/>
            <a:ext cx="0" cy="572910"/>
          </a:xfrm>
          <a:prstGeom prst="line">
            <a:avLst/>
          </a:prstGeom>
          <a:ln>
            <a:solidFill>
              <a:srgbClr val="D55D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Connector 187">
            <a:extLst>
              <a:ext uri="{FF2B5EF4-FFF2-40B4-BE49-F238E27FC236}">
                <a16:creationId xmlns:a16="http://schemas.microsoft.com/office/drawing/2014/main" id="{57CB3A0B-20A5-02A8-A66F-BCFDD710FF5B}"/>
              </a:ext>
            </a:extLst>
          </p:cNvPr>
          <p:cNvCxnSpPr>
            <a:cxnSpLocks/>
          </p:cNvCxnSpPr>
          <p:nvPr/>
        </p:nvCxnSpPr>
        <p:spPr>
          <a:xfrm>
            <a:off x="10701641" y="3075248"/>
            <a:ext cx="0" cy="572910"/>
          </a:xfrm>
          <a:prstGeom prst="line">
            <a:avLst/>
          </a:prstGeom>
          <a:ln>
            <a:solidFill>
              <a:srgbClr val="D55D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9D6C6ABA-BD81-BF72-BD98-90B53DEB0DCE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358404" y="4434092"/>
            <a:ext cx="269849" cy="2557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40DEEF-F883-6299-BC96-9ED8638CEEE6}"/>
              </a:ext>
            </a:extLst>
          </p:cNvPr>
          <p:cNvSpPr txBox="1"/>
          <p:nvPr/>
        </p:nvSpPr>
        <p:spPr>
          <a:xfrm>
            <a:off x="1143000" y="5415330"/>
            <a:ext cx="9790549" cy="272888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GB" sz="800" b="0" i="0" u="none" strike="noStrike" baseline="0" dirty="0">
                <a:solidFill>
                  <a:srgbClr val="D55DD1"/>
                </a:solidFill>
                <a:latin typeface="+mj-lt"/>
                <a:sym typeface="Wingdings 2" panose="05020102010507070707" pitchFamily="18" charset="2"/>
              </a:rPr>
              <a:t></a:t>
            </a:r>
            <a:r>
              <a:rPr lang="en-BE" sz="800" b="0" i="0" u="none" strike="noStrike" baseline="0" dirty="0">
                <a:solidFill>
                  <a:srgbClr val="000000"/>
                </a:solidFill>
                <a:latin typeface="+mj-lt"/>
                <a:sym typeface="Wingdings 2" panose="05020102010507070707" pitchFamily="18" charset="2"/>
              </a:rPr>
              <a:t>  </a:t>
            </a:r>
            <a:r>
              <a:rPr lang="en-GB" sz="800" b="1" i="0" u="none" strike="noStrike" baseline="0" dirty="0">
                <a:solidFill>
                  <a:srgbClr val="000000"/>
                </a:solidFill>
                <a:latin typeface="+mj-lt"/>
              </a:rPr>
              <a:t>Broadcast radio LIVE </a:t>
            </a:r>
            <a:r>
              <a:rPr lang="en-GB" sz="800" b="0" i="0" u="none" strike="noStrike" baseline="0" dirty="0">
                <a:solidFill>
                  <a:srgbClr val="000000"/>
                </a:solidFill>
                <a:latin typeface="+mj-lt"/>
              </a:rPr>
              <a:t>(FM / AM / DAB / online radio via app or site / on T</a:t>
            </a:r>
            <a:r>
              <a:rPr lang="en-BE" sz="800" b="0" i="0" u="none" strike="noStrike" baseline="0" dirty="0">
                <a:solidFill>
                  <a:srgbClr val="000000"/>
                </a:solidFill>
                <a:latin typeface="+mj-lt"/>
              </a:rPr>
              <a:t>V)     </a:t>
            </a:r>
            <a:r>
              <a:rPr lang="en-GB" sz="800" dirty="0">
                <a:solidFill>
                  <a:srgbClr val="92D050"/>
                </a:solidFill>
                <a:latin typeface="+mj-lt"/>
                <a:sym typeface="Wingdings 2" panose="05020102010507070707" pitchFamily="18" charset="2"/>
              </a:rPr>
              <a:t></a:t>
            </a:r>
            <a:r>
              <a:rPr lang="en-BE" sz="800" dirty="0">
                <a:solidFill>
                  <a:srgbClr val="000000"/>
                </a:solidFill>
                <a:latin typeface="+mj-lt"/>
                <a:sym typeface="Wingdings 2" panose="05020102010507070707" pitchFamily="18" charset="2"/>
              </a:rPr>
              <a:t>  </a:t>
            </a:r>
            <a:r>
              <a:rPr lang="en-GB" sz="800" b="1" dirty="0">
                <a:solidFill>
                  <a:srgbClr val="000000"/>
                </a:solidFill>
                <a:latin typeface="+mj-lt"/>
              </a:rPr>
              <a:t>Music streaming / Music </a:t>
            </a:r>
            <a:r>
              <a:rPr lang="en-BE" sz="800" b="1" dirty="0">
                <a:solidFill>
                  <a:srgbClr val="000000"/>
                </a:solidFill>
                <a:latin typeface="+mj-lt"/>
              </a:rPr>
              <a:t>on demand</a:t>
            </a:r>
            <a:r>
              <a:rPr lang="en-GB" sz="8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800" dirty="0">
                <a:solidFill>
                  <a:srgbClr val="000000"/>
                </a:solidFill>
                <a:latin typeface="+mj-lt"/>
              </a:rPr>
              <a:t>(e.g. Spotify)</a:t>
            </a:r>
            <a:r>
              <a:rPr lang="en-NL" sz="800" dirty="0">
                <a:solidFill>
                  <a:srgbClr val="000000"/>
                </a:solidFill>
                <a:latin typeface="+mj-lt"/>
              </a:rPr>
              <a:t>   </a:t>
            </a:r>
            <a:r>
              <a:rPr lang="en-BE" sz="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800" b="0" i="0" u="none" strike="noStrike" baseline="0" dirty="0">
                <a:solidFill>
                  <a:srgbClr val="FAC08F"/>
                </a:solidFill>
                <a:latin typeface="+mj-lt"/>
                <a:sym typeface="Wingdings 2" panose="05020102010507070707" pitchFamily="18" charset="2"/>
              </a:rPr>
              <a:t></a:t>
            </a:r>
            <a:r>
              <a:rPr lang="en-BE" sz="800" b="0" i="0" u="none" strike="noStrike" baseline="0" dirty="0">
                <a:solidFill>
                  <a:srgbClr val="8EDEF9"/>
                </a:solidFill>
                <a:latin typeface="+mj-lt"/>
                <a:sym typeface="Wingdings 2" panose="05020102010507070707" pitchFamily="18" charset="2"/>
              </a:rPr>
              <a:t> </a:t>
            </a:r>
            <a:r>
              <a:rPr lang="en-BE" sz="800" b="0" i="0" u="none" strike="noStrike" baseline="0" dirty="0">
                <a:solidFill>
                  <a:srgbClr val="000000"/>
                </a:solidFill>
                <a:latin typeface="+mj-lt"/>
                <a:sym typeface="Wingdings 2" panose="05020102010507070707" pitchFamily="18" charset="2"/>
              </a:rPr>
              <a:t> </a:t>
            </a:r>
            <a:r>
              <a:rPr lang="fr-BE" sz="800" b="1" i="0" u="none" strike="noStrike" baseline="0" dirty="0">
                <a:solidFill>
                  <a:srgbClr val="000000"/>
                </a:solidFill>
                <a:latin typeface="+mj-lt"/>
              </a:rPr>
              <a:t>Podcasts</a:t>
            </a:r>
            <a:r>
              <a:rPr lang="en-NL" sz="800" b="1" i="0" u="none" strike="noStrike" baseline="0" dirty="0">
                <a:solidFill>
                  <a:srgbClr val="000000"/>
                </a:solidFill>
                <a:latin typeface="+mj-lt"/>
              </a:rPr>
              <a:t>    </a:t>
            </a:r>
            <a:r>
              <a:rPr lang="en-BE" sz="800" b="0" i="0" u="none" strike="noStrike" baseline="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800" b="0" i="0" u="none" strike="noStrike" baseline="0" dirty="0">
                <a:solidFill>
                  <a:schemeClr val="bg1"/>
                </a:solidFill>
                <a:latin typeface="+mj-lt"/>
                <a:sym typeface="Wingdings 2" panose="05020102010507070707" pitchFamily="18" charset="2"/>
              </a:rPr>
              <a:t></a:t>
            </a:r>
            <a:r>
              <a:rPr lang="en-BE" sz="800" b="0" i="0" u="none" strike="noStrike" baseline="0" dirty="0">
                <a:solidFill>
                  <a:srgbClr val="000000"/>
                </a:solidFill>
                <a:latin typeface="+mj-lt"/>
                <a:sym typeface="Wingdings 2" panose="05020102010507070707" pitchFamily="18" charset="2"/>
              </a:rPr>
              <a:t>  </a:t>
            </a:r>
            <a:r>
              <a:rPr lang="en-GB" sz="800" b="1" i="0" u="none" strike="noStrike" baseline="0" dirty="0">
                <a:solidFill>
                  <a:srgbClr val="000000"/>
                </a:solidFill>
                <a:latin typeface="+mj-lt"/>
              </a:rPr>
              <a:t>Other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580567-D311-239F-7296-3651B7A59BCB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200669" y="4434092"/>
            <a:ext cx="269849" cy="2557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A3070E6-02BD-F80E-A1EC-EE4D5493A132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048319" y="4434092"/>
            <a:ext cx="269849" cy="25579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9E557B9-33A8-27DA-44D1-0285CE24EB9C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891066" y="4434092"/>
            <a:ext cx="269849" cy="25579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7A0B34-94A0-1083-C1B2-B4DE19FCB271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725202" y="4434092"/>
            <a:ext cx="269849" cy="25579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F3AF599-026F-7C1C-531E-E4D3B5473410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566716" y="4434092"/>
            <a:ext cx="269849" cy="255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7029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337A2B-33EE-0EA0-3F9A-40BCDAFA32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70D79C-BF1C-B86D-2D57-52EDAFB9AF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30"/>
          <a:stretch/>
        </p:blipFill>
        <p:spPr>
          <a:xfrm>
            <a:off x="0" y="0"/>
            <a:ext cx="12191999" cy="630487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1AB725A-EC10-A2CA-CB69-98418C178915}"/>
              </a:ext>
            </a:extLst>
          </p:cNvPr>
          <p:cNvSpPr txBox="1"/>
          <p:nvPr/>
        </p:nvSpPr>
        <p:spPr>
          <a:xfrm>
            <a:off x="349927" y="6472131"/>
            <a:ext cx="2711743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www.</a:t>
            </a:r>
            <a:r>
              <a:rPr lang="en-BE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worldradioalliance</a:t>
            </a:r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.com</a:t>
            </a:r>
            <a:endParaRPr lang="en-BE" sz="900" spc="2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41BA89A-188E-A880-3B5C-5A9D8656A0C2}"/>
              </a:ext>
            </a:extLst>
          </p:cNvPr>
          <p:cNvGrpSpPr/>
          <p:nvPr/>
        </p:nvGrpSpPr>
        <p:grpSpPr>
          <a:xfrm>
            <a:off x="9540886" y="4487107"/>
            <a:ext cx="2313784" cy="1527679"/>
            <a:chOff x="-1114920" y="721606"/>
            <a:chExt cx="4333522" cy="2861215"/>
          </a:xfrm>
          <a:solidFill>
            <a:schemeClr val="bg1">
              <a:alpha val="50000"/>
            </a:schemeClr>
          </a:solidFill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3E0E033D-ECD5-5A75-2118-24B5E57ABC14}"/>
                </a:ext>
              </a:extLst>
            </p:cNvPr>
            <p:cNvGrpSpPr/>
            <p:nvPr/>
          </p:nvGrpSpPr>
          <p:grpSpPr>
            <a:xfrm>
              <a:off x="-1114920" y="721606"/>
              <a:ext cx="4333522" cy="745848"/>
              <a:chOff x="1918322" y="2097364"/>
              <a:chExt cx="913008" cy="157139"/>
            </a:xfrm>
            <a:grpFill/>
          </p:grpSpPr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F5B3A547-5AF2-E4E1-A725-F9AECD276E9A}"/>
                  </a:ext>
                </a:extLst>
              </p:cNvPr>
              <p:cNvSpPr/>
              <p:nvPr/>
            </p:nvSpPr>
            <p:spPr>
              <a:xfrm>
                <a:off x="191832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E1B1E972-E241-0EBC-EAD6-0F1604C22171}"/>
                  </a:ext>
                </a:extLst>
              </p:cNvPr>
              <p:cNvSpPr/>
              <p:nvPr/>
            </p:nvSpPr>
            <p:spPr>
              <a:xfrm>
                <a:off x="204447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B4ACEB2C-1077-B0FA-6541-B890A65E6614}"/>
                  </a:ext>
                </a:extLst>
              </p:cNvPr>
              <p:cNvSpPr/>
              <p:nvPr/>
            </p:nvSpPr>
            <p:spPr>
              <a:xfrm>
                <a:off x="216536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32DEB292-BB72-B354-5D06-27A40A978F63}"/>
                  </a:ext>
                </a:extLst>
              </p:cNvPr>
              <p:cNvSpPr/>
              <p:nvPr/>
            </p:nvSpPr>
            <p:spPr>
              <a:xfrm>
                <a:off x="229152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20022AB9-7CA3-6594-343B-5FA6FCF7FAA5}"/>
                  </a:ext>
                </a:extLst>
              </p:cNvPr>
              <p:cNvSpPr/>
              <p:nvPr/>
            </p:nvSpPr>
            <p:spPr>
              <a:xfrm>
                <a:off x="241241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7DAFE6C4-84D7-BDD7-EB8E-A2815B4FE14C}"/>
                  </a:ext>
                </a:extLst>
              </p:cNvPr>
              <p:cNvSpPr/>
              <p:nvPr/>
            </p:nvSpPr>
            <p:spPr>
              <a:xfrm>
                <a:off x="253856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7DFC716E-C940-92AC-BDFD-86A8FE9941F4}"/>
                  </a:ext>
                </a:extLst>
              </p:cNvPr>
              <p:cNvSpPr/>
              <p:nvPr/>
            </p:nvSpPr>
            <p:spPr>
              <a:xfrm>
                <a:off x="265945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40F05AB0-F7F8-32DF-5C40-D220AF6853F8}"/>
                  </a:ext>
                </a:extLst>
              </p:cNvPr>
              <p:cNvSpPr/>
              <p:nvPr/>
            </p:nvSpPr>
            <p:spPr>
              <a:xfrm>
                <a:off x="278561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E71D4EBF-0070-3491-EF66-CC438551D304}"/>
                  </a:ext>
                </a:extLst>
              </p:cNvPr>
              <p:cNvSpPr/>
              <p:nvPr/>
            </p:nvSpPr>
            <p:spPr>
              <a:xfrm>
                <a:off x="191832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AE445971-39EF-0030-CF7C-8AB9DC17E29E}"/>
                  </a:ext>
                </a:extLst>
              </p:cNvPr>
              <p:cNvSpPr/>
              <p:nvPr/>
            </p:nvSpPr>
            <p:spPr>
              <a:xfrm>
                <a:off x="204447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9F1027F1-6BC1-4CE9-D2ED-689F1D77E983}"/>
                  </a:ext>
                </a:extLst>
              </p:cNvPr>
              <p:cNvSpPr/>
              <p:nvPr/>
            </p:nvSpPr>
            <p:spPr>
              <a:xfrm>
                <a:off x="216536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1EE5309D-921D-17C4-F21D-C1C338D8A0F3}"/>
                  </a:ext>
                </a:extLst>
              </p:cNvPr>
              <p:cNvSpPr/>
              <p:nvPr/>
            </p:nvSpPr>
            <p:spPr>
              <a:xfrm>
                <a:off x="229152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086630AE-7537-8259-7094-8A0EB094328C}"/>
                  </a:ext>
                </a:extLst>
              </p:cNvPr>
              <p:cNvSpPr/>
              <p:nvPr/>
            </p:nvSpPr>
            <p:spPr>
              <a:xfrm>
                <a:off x="241241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B98B9844-D00D-2337-2B95-C3B79034CC78}"/>
                  </a:ext>
                </a:extLst>
              </p:cNvPr>
              <p:cNvSpPr/>
              <p:nvPr/>
            </p:nvSpPr>
            <p:spPr>
              <a:xfrm>
                <a:off x="253856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37037F27-CCD6-11EB-71C9-237B621F7CF5}"/>
                  </a:ext>
                </a:extLst>
              </p:cNvPr>
              <p:cNvSpPr/>
              <p:nvPr/>
            </p:nvSpPr>
            <p:spPr>
              <a:xfrm>
                <a:off x="265945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9AF146D0-C152-1FF8-14C7-D64D4689A3B3}"/>
                  </a:ext>
                </a:extLst>
              </p:cNvPr>
              <p:cNvSpPr/>
              <p:nvPr/>
            </p:nvSpPr>
            <p:spPr>
              <a:xfrm>
                <a:off x="278561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F6EF24CB-BCCF-C72C-5D0B-8DBA7781BEC3}"/>
                </a:ext>
              </a:extLst>
            </p:cNvPr>
            <p:cNvGrpSpPr/>
            <p:nvPr/>
          </p:nvGrpSpPr>
          <p:grpSpPr>
            <a:xfrm>
              <a:off x="-1114920" y="1779289"/>
              <a:ext cx="4333522" cy="745848"/>
              <a:chOff x="1918322" y="2097364"/>
              <a:chExt cx="913008" cy="157139"/>
            </a:xfrm>
            <a:grpFill/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3DC27857-926E-FBAC-BFF2-AE020DC272FF}"/>
                  </a:ext>
                </a:extLst>
              </p:cNvPr>
              <p:cNvSpPr/>
              <p:nvPr/>
            </p:nvSpPr>
            <p:spPr>
              <a:xfrm>
                <a:off x="191832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89AD2B8C-3822-0705-79E9-C73F8E3B77A2}"/>
                  </a:ext>
                </a:extLst>
              </p:cNvPr>
              <p:cNvSpPr/>
              <p:nvPr/>
            </p:nvSpPr>
            <p:spPr>
              <a:xfrm>
                <a:off x="204447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A7F10DE5-CEB9-634D-B5E4-D80DC6B02273}"/>
                  </a:ext>
                </a:extLst>
              </p:cNvPr>
              <p:cNvSpPr/>
              <p:nvPr/>
            </p:nvSpPr>
            <p:spPr>
              <a:xfrm>
                <a:off x="216536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B2F0035F-E3EE-B037-C41C-22B4F6E26834}"/>
                  </a:ext>
                </a:extLst>
              </p:cNvPr>
              <p:cNvSpPr/>
              <p:nvPr/>
            </p:nvSpPr>
            <p:spPr>
              <a:xfrm>
                <a:off x="229152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BCAAA866-E3AB-48F2-6C1B-85A6429D6A8D}"/>
                  </a:ext>
                </a:extLst>
              </p:cNvPr>
              <p:cNvSpPr/>
              <p:nvPr/>
            </p:nvSpPr>
            <p:spPr>
              <a:xfrm>
                <a:off x="241241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4017E0DA-1232-6039-6387-AB6F2594C61A}"/>
                  </a:ext>
                </a:extLst>
              </p:cNvPr>
              <p:cNvSpPr/>
              <p:nvPr/>
            </p:nvSpPr>
            <p:spPr>
              <a:xfrm>
                <a:off x="253856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4EC32CE8-B672-C8CC-A5EA-F9265738A12E}"/>
                  </a:ext>
                </a:extLst>
              </p:cNvPr>
              <p:cNvSpPr/>
              <p:nvPr/>
            </p:nvSpPr>
            <p:spPr>
              <a:xfrm>
                <a:off x="265945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F751EDE7-5DEF-4EC4-6251-461D8B1DD9F9}"/>
                  </a:ext>
                </a:extLst>
              </p:cNvPr>
              <p:cNvSpPr/>
              <p:nvPr/>
            </p:nvSpPr>
            <p:spPr>
              <a:xfrm>
                <a:off x="278561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30D0A83E-FA95-1BD7-F0B0-0EF88E6482BA}"/>
                  </a:ext>
                </a:extLst>
              </p:cNvPr>
              <p:cNvSpPr/>
              <p:nvPr/>
            </p:nvSpPr>
            <p:spPr>
              <a:xfrm>
                <a:off x="191832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91A53A2A-21E7-5AF8-F9D9-5E0CC116D058}"/>
                  </a:ext>
                </a:extLst>
              </p:cNvPr>
              <p:cNvSpPr/>
              <p:nvPr/>
            </p:nvSpPr>
            <p:spPr>
              <a:xfrm>
                <a:off x="204447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5EDC28CA-327E-A09C-515E-8D44E3A86903}"/>
                  </a:ext>
                </a:extLst>
              </p:cNvPr>
              <p:cNvSpPr/>
              <p:nvPr/>
            </p:nvSpPr>
            <p:spPr>
              <a:xfrm>
                <a:off x="216536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AAF2E3DB-AA92-3F3A-541A-70A73717960E}"/>
                  </a:ext>
                </a:extLst>
              </p:cNvPr>
              <p:cNvSpPr/>
              <p:nvPr/>
            </p:nvSpPr>
            <p:spPr>
              <a:xfrm>
                <a:off x="229152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15664A0F-EA83-7CD4-657C-B87A7581C046}"/>
                  </a:ext>
                </a:extLst>
              </p:cNvPr>
              <p:cNvSpPr/>
              <p:nvPr/>
            </p:nvSpPr>
            <p:spPr>
              <a:xfrm>
                <a:off x="241241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2B8037B3-8B96-C479-5A53-1F7D09DE8FD2}"/>
                  </a:ext>
                </a:extLst>
              </p:cNvPr>
              <p:cNvSpPr/>
              <p:nvPr/>
            </p:nvSpPr>
            <p:spPr>
              <a:xfrm>
                <a:off x="253856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AAD7A5BF-3F9C-B710-223C-7228A9078C6A}"/>
                  </a:ext>
                </a:extLst>
              </p:cNvPr>
              <p:cNvSpPr/>
              <p:nvPr/>
            </p:nvSpPr>
            <p:spPr>
              <a:xfrm>
                <a:off x="265945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34976847-1E3E-3DD9-4075-8107FF9BB223}"/>
                  </a:ext>
                </a:extLst>
              </p:cNvPr>
              <p:cNvSpPr/>
              <p:nvPr/>
            </p:nvSpPr>
            <p:spPr>
              <a:xfrm>
                <a:off x="278561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0249CED9-3D52-4E1A-CCFB-3634121B2395}"/>
                </a:ext>
              </a:extLst>
            </p:cNvPr>
            <p:cNvGrpSpPr/>
            <p:nvPr/>
          </p:nvGrpSpPr>
          <p:grpSpPr>
            <a:xfrm>
              <a:off x="-1114920" y="2836973"/>
              <a:ext cx="4333522" cy="745848"/>
              <a:chOff x="1918322" y="2097364"/>
              <a:chExt cx="913008" cy="157139"/>
            </a:xfrm>
            <a:grpFill/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539D1E0E-8F08-1DE2-4438-F475D15B55AA}"/>
                  </a:ext>
                </a:extLst>
              </p:cNvPr>
              <p:cNvSpPr/>
              <p:nvPr/>
            </p:nvSpPr>
            <p:spPr>
              <a:xfrm>
                <a:off x="191832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47127287-3495-7A0D-7F36-898BBFF43DDF}"/>
                  </a:ext>
                </a:extLst>
              </p:cNvPr>
              <p:cNvSpPr/>
              <p:nvPr/>
            </p:nvSpPr>
            <p:spPr>
              <a:xfrm>
                <a:off x="204447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A32844E5-857C-DD1E-55A6-9DD060A0A47A}"/>
                  </a:ext>
                </a:extLst>
              </p:cNvPr>
              <p:cNvSpPr/>
              <p:nvPr/>
            </p:nvSpPr>
            <p:spPr>
              <a:xfrm>
                <a:off x="216536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3A8E712D-032C-8643-3C6C-033617D31C8A}"/>
                  </a:ext>
                </a:extLst>
              </p:cNvPr>
              <p:cNvSpPr/>
              <p:nvPr/>
            </p:nvSpPr>
            <p:spPr>
              <a:xfrm>
                <a:off x="229152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2D7C297D-E63E-DF1A-A22E-49B7542D9A34}"/>
                  </a:ext>
                </a:extLst>
              </p:cNvPr>
              <p:cNvSpPr/>
              <p:nvPr/>
            </p:nvSpPr>
            <p:spPr>
              <a:xfrm>
                <a:off x="241241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6929CAAF-ECD0-1013-9480-7DE8A1E48EA8}"/>
                  </a:ext>
                </a:extLst>
              </p:cNvPr>
              <p:cNvSpPr/>
              <p:nvPr/>
            </p:nvSpPr>
            <p:spPr>
              <a:xfrm>
                <a:off x="253856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8CDCB785-6F30-666C-171D-3DA678A7D9BB}"/>
                  </a:ext>
                </a:extLst>
              </p:cNvPr>
              <p:cNvSpPr/>
              <p:nvPr/>
            </p:nvSpPr>
            <p:spPr>
              <a:xfrm>
                <a:off x="265945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0E69CF55-CFCB-FC93-36F3-11871213C9FF}"/>
                  </a:ext>
                </a:extLst>
              </p:cNvPr>
              <p:cNvSpPr/>
              <p:nvPr/>
            </p:nvSpPr>
            <p:spPr>
              <a:xfrm>
                <a:off x="278561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8CC5806F-A3FC-48A7-FF1A-28213BD7C273}"/>
                  </a:ext>
                </a:extLst>
              </p:cNvPr>
              <p:cNvSpPr/>
              <p:nvPr/>
            </p:nvSpPr>
            <p:spPr>
              <a:xfrm>
                <a:off x="191832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8B409908-AEB0-06F5-809F-4F985A9B6394}"/>
                  </a:ext>
                </a:extLst>
              </p:cNvPr>
              <p:cNvSpPr/>
              <p:nvPr/>
            </p:nvSpPr>
            <p:spPr>
              <a:xfrm>
                <a:off x="204447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6555A77F-003D-3497-A4D8-FB29270BC9A7}"/>
                  </a:ext>
                </a:extLst>
              </p:cNvPr>
              <p:cNvSpPr/>
              <p:nvPr/>
            </p:nvSpPr>
            <p:spPr>
              <a:xfrm>
                <a:off x="216536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F5FF8D10-A14B-C920-1A5A-795CBAF95A23}"/>
                  </a:ext>
                </a:extLst>
              </p:cNvPr>
              <p:cNvSpPr/>
              <p:nvPr/>
            </p:nvSpPr>
            <p:spPr>
              <a:xfrm>
                <a:off x="229152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5D4E06FD-2C6D-DB0B-6D88-836C2A1D628A}"/>
                  </a:ext>
                </a:extLst>
              </p:cNvPr>
              <p:cNvSpPr/>
              <p:nvPr/>
            </p:nvSpPr>
            <p:spPr>
              <a:xfrm>
                <a:off x="241241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6F7ED41E-6EF0-34B4-CB4D-2F8AE6EB1C79}"/>
                  </a:ext>
                </a:extLst>
              </p:cNvPr>
              <p:cNvSpPr/>
              <p:nvPr/>
            </p:nvSpPr>
            <p:spPr>
              <a:xfrm>
                <a:off x="253856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35E58320-4A0C-8957-756B-362766ED4FAE}"/>
                  </a:ext>
                </a:extLst>
              </p:cNvPr>
              <p:cNvSpPr/>
              <p:nvPr/>
            </p:nvSpPr>
            <p:spPr>
              <a:xfrm>
                <a:off x="265945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0F90819A-5215-66C8-B261-EB984683CF15}"/>
                  </a:ext>
                </a:extLst>
              </p:cNvPr>
              <p:cNvSpPr/>
              <p:nvPr/>
            </p:nvSpPr>
            <p:spPr>
              <a:xfrm>
                <a:off x="278561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79" name="Rectangle 78">
            <a:extLst>
              <a:ext uri="{FF2B5EF4-FFF2-40B4-BE49-F238E27FC236}">
                <a16:creationId xmlns:a16="http://schemas.microsoft.com/office/drawing/2014/main" id="{74C6ABA5-FF73-C771-BC6D-5F9E1584ED7C}"/>
              </a:ext>
            </a:extLst>
          </p:cNvPr>
          <p:cNvSpPr/>
          <p:nvPr/>
        </p:nvSpPr>
        <p:spPr>
          <a:xfrm>
            <a:off x="1" y="2679591"/>
            <a:ext cx="6094415" cy="3625288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4093D48E-E0F3-EB90-D4B9-931938373E17}"/>
              </a:ext>
            </a:extLst>
          </p:cNvPr>
          <p:cNvSpPr txBox="1"/>
          <p:nvPr/>
        </p:nvSpPr>
        <p:spPr>
          <a:xfrm>
            <a:off x="349928" y="2913153"/>
            <a:ext cx="5423855" cy="313932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spcAft>
                <a:spcPts val="1200"/>
              </a:spcAft>
            </a:pPr>
            <a:r>
              <a:rPr lang="en-GB" sz="3700" b="1" spc="60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Radio has an unmatched reach</a:t>
            </a:r>
          </a:p>
          <a:p>
            <a:pPr>
              <a:spcAft>
                <a:spcPts val="1200"/>
              </a:spcAft>
            </a:pPr>
            <a:r>
              <a:rPr lang="en-GB" sz="2400" spc="200" dirty="0">
                <a:solidFill>
                  <a:schemeClr val="bg1"/>
                </a:solidFill>
                <a:latin typeface="+mj-lt"/>
                <a:sym typeface="Wingdings 2" panose="05020102010507070707" pitchFamily="18" charset="2"/>
              </a:rPr>
              <a:t></a:t>
            </a:r>
            <a:endParaRPr lang="en-BE" sz="2400" spc="200" dirty="0">
              <a:solidFill>
                <a:schemeClr val="bg1"/>
              </a:solidFill>
              <a:latin typeface="+mj-lt"/>
              <a:sym typeface="Wingdings 2" panose="05020102010507070707" pitchFamily="18" charset="2"/>
            </a:endParaRPr>
          </a:p>
          <a:p>
            <a:pPr>
              <a:spcAft>
                <a:spcPts val="600"/>
              </a:spcAft>
            </a:pPr>
            <a:r>
              <a:rPr lang="en-GB" sz="2000" spc="60" dirty="0">
                <a:solidFill>
                  <a:schemeClr val="bg1"/>
                </a:solidFill>
                <a:latin typeface="+mj-lt"/>
              </a:rPr>
              <a:t>Radio offers brands a powerful platform to connect with large audiences, making it an essential tool for maximising visibility and impact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AE500EFB-4A48-5CD9-4226-2E0F1C72BED0}"/>
              </a:ext>
            </a:extLst>
          </p:cNvPr>
          <p:cNvSpPr/>
          <p:nvPr userDrawn="1"/>
        </p:nvSpPr>
        <p:spPr>
          <a:xfrm>
            <a:off x="0" y="1656954"/>
            <a:ext cx="1149531" cy="10226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E" sz="5400" b="1" dirty="0">
                <a:solidFill>
                  <a:schemeClr val="bg1"/>
                </a:solidFill>
              </a:rPr>
              <a:t>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0A87E4-6F67-E539-CBF9-02CC6FB163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210" y="6454542"/>
            <a:ext cx="724191" cy="2930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C6D391-433B-5E10-B8A2-DF261D581C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5978" y="6467953"/>
            <a:ext cx="811130" cy="266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8996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50F70A-FF67-94AC-143F-7B7726DCA5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79">
            <a:extLst>
              <a:ext uri="{FF2B5EF4-FFF2-40B4-BE49-F238E27FC236}">
                <a16:creationId xmlns:a16="http://schemas.microsoft.com/office/drawing/2014/main" id="{44B4CB8A-732A-69BF-8A10-5C910B9DBB64}"/>
              </a:ext>
            </a:extLst>
          </p:cNvPr>
          <p:cNvSpPr/>
          <p:nvPr/>
        </p:nvSpPr>
        <p:spPr>
          <a:xfrm>
            <a:off x="418345" y="2158576"/>
            <a:ext cx="11354056" cy="347187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CC47A04C-BE56-D510-4610-A8025171BDA9}"/>
              </a:ext>
            </a:extLst>
          </p:cNvPr>
          <p:cNvGrpSpPr/>
          <p:nvPr/>
        </p:nvGrpSpPr>
        <p:grpSpPr>
          <a:xfrm>
            <a:off x="1899454" y="4056254"/>
            <a:ext cx="1495386" cy="1455129"/>
            <a:chOff x="1882132" y="4056254"/>
            <a:chExt cx="1495386" cy="1455129"/>
          </a:xfrm>
        </p:grpSpPr>
        <p:graphicFrame>
          <p:nvGraphicFramePr>
            <p:cNvPr id="138" name="Chart 137">
              <a:extLst>
                <a:ext uri="{FF2B5EF4-FFF2-40B4-BE49-F238E27FC236}">
                  <a16:creationId xmlns:a16="http://schemas.microsoft.com/office/drawing/2014/main" id="{9AC4D6FC-A1E7-9448-1694-1D36BE9C230C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720538360"/>
                </p:ext>
              </p:extLst>
            </p:nvPr>
          </p:nvGraphicFramePr>
          <p:xfrm>
            <a:off x="1882132" y="4056254"/>
            <a:ext cx="1495386" cy="145512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pic>
          <p:nvPicPr>
            <p:cNvPr id="139" name="Picture 138">
              <a:extLst>
                <a:ext uri="{FF2B5EF4-FFF2-40B4-BE49-F238E27FC236}">
                  <a16:creationId xmlns:a16="http://schemas.microsoft.com/office/drawing/2014/main" id="{AE604628-2167-1820-7765-9E278D341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55518" y="4422705"/>
              <a:ext cx="361294" cy="361294"/>
            </a:xfrm>
            <a:prstGeom prst="rect">
              <a:avLst/>
            </a:prstGeom>
          </p:spPr>
        </p:pic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F2915061-7B6F-6B93-C648-066B63B17DA7}"/>
                </a:ext>
              </a:extLst>
            </p:cNvPr>
            <p:cNvSpPr txBox="1"/>
            <p:nvPr/>
          </p:nvSpPr>
          <p:spPr>
            <a:xfrm>
              <a:off x="2032620" y="4770643"/>
              <a:ext cx="12001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BE"/>
              </a:defPPr>
              <a:lvl1pPr algn="ctr">
                <a:defRPr sz="2000" b="1">
                  <a:solidFill>
                    <a:schemeClr val="accent1"/>
                  </a:solidFill>
                </a:defRPr>
              </a:lvl1pPr>
            </a:lstStyle>
            <a:p>
              <a:r>
                <a:rPr lang="en-BE" dirty="0"/>
                <a:t>84%</a:t>
              </a:r>
            </a:p>
          </p:txBody>
        </p:sp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3080310F-A255-BBD8-0F9B-35E90DB7B708}"/>
              </a:ext>
            </a:extLst>
          </p:cNvPr>
          <p:cNvGrpSpPr/>
          <p:nvPr/>
        </p:nvGrpSpPr>
        <p:grpSpPr>
          <a:xfrm>
            <a:off x="3288261" y="4056254"/>
            <a:ext cx="1495386" cy="1455129"/>
            <a:chOff x="3274097" y="4056254"/>
            <a:chExt cx="1495386" cy="1455129"/>
          </a:xfrm>
        </p:grpSpPr>
        <p:graphicFrame>
          <p:nvGraphicFramePr>
            <p:cNvPr id="135" name="Chart 134">
              <a:extLst>
                <a:ext uri="{FF2B5EF4-FFF2-40B4-BE49-F238E27FC236}">
                  <a16:creationId xmlns:a16="http://schemas.microsoft.com/office/drawing/2014/main" id="{081B7028-8877-C19B-CA38-8E39B05996A1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824439326"/>
                </p:ext>
              </p:extLst>
            </p:nvPr>
          </p:nvGraphicFramePr>
          <p:xfrm>
            <a:off x="3274097" y="4056254"/>
            <a:ext cx="1495386" cy="145512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pic>
          <p:nvPicPr>
            <p:cNvPr id="136" name="Picture 135">
              <a:extLst>
                <a:ext uri="{FF2B5EF4-FFF2-40B4-BE49-F238E27FC236}">
                  <a16:creationId xmlns:a16="http://schemas.microsoft.com/office/drawing/2014/main" id="{E02238AC-33E3-8B7B-ED9C-559598991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47483" y="4422705"/>
              <a:ext cx="361294" cy="361294"/>
            </a:xfrm>
            <a:prstGeom prst="rect">
              <a:avLst/>
            </a:prstGeom>
          </p:spPr>
        </p:pic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BC2BBF6C-54AE-D4BB-F629-22F0A64EF7AC}"/>
                </a:ext>
              </a:extLst>
            </p:cNvPr>
            <p:cNvSpPr txBox="1"/>
            <p:nvPr/>
          </p:nvSpPr>
          <p:spPr>
            <a:xfrm>
              <a:off x="3424585" y="4770643"/>
              <a:ext cx="12001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BE"/>
              </a:defPPr>
              <a:lvl1pPr algn="ctr">
                <a:defRPr sz="2000" b="1">
                  <a:solidFill>
                    <a:schemeClr val="accent6"/>
                  </a:solidFill>
                </a:defRPr>
              </a:lvl1pPr>
            </a:lstStyle>
            <a:p>
              <a:r>
                <a:rPr lang="en-BE" dirty="0">
                  <a:solidFill>
                    <a:schemeClr val="accent1"/>
                  </a:solidFill>
                </a:rPr>
                <a:t>80%</a:t>
              </a:r>
            </a:p>
          </p:txBody>
        </p:sp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59C82DED-81DB-B381-0D54-CBCCC423D7E3}"/>
              </a:ext>
            </a:extLst>
          </p:cNvPr>
          <p:cNvGrpSpPr/>
          <p:nvPr/>
        </p:nvGrpSpPr>
        <p:grpSpPr>
          <a:xfrm>
            <a:off x="4677068" y="4056254"/>
            <a:ext cx="1495386" cy="1455129"/>
            <a:chOff x="4666062" y="4056254"/>
            <a:chExt cx="1495386" cy="1455129"/>
          </a:xfrm>
        </p:grpSpPr>
        <p:graphicFrame>
          <p:nvGraphicFramePr>
            <p:cNvPr id="132" name="Chart 131">
              <a:extLst>
                <a:ext uri="{FF2B5EF4-FFF2-40B4-BE49-F238E27FC236}">
                  <a16:creationId xmlns:a16="http://schemas.microsoft.com/office/drawing/2014/main" id="{DDC3E768-E823-BFFB-DA7F-878AD27BB6A3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486743737"/>
                </p:ext>
              </p:extLst>
            </p:nvPr>
          </p:nvGraphicFramePr>
          <p:xfrm>
            <a:off x="4666062" y="4056254"/>
            <a:ext cx="1495386" cy="145512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pic>
          <p:nvPicPr>
            <p:cNvPr id="133" name="Picture 132">
              <a:extLst>
                <a:ext uri="{FF2B5EF4-FFF2-40B4-BE49-F238E27FC236}">
                  <a16:creationId xmlns:a16="http://schemas.microsoft.com/office/drawing/2014/main" id="{89419811-583E-5EBF-7042-52A8E90D36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39448" y="4422705"/>
              <a:ext cx="361294" cy="361294"/>
            </a:xfrm>
            <a:prstGeom prst="rect">
              <a:avLst/>
            </a:prstGeom>
          </p:spPr>
        </p:pic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4B16E6C0-01EE-3907-24F1-4410A1EB0F34}"/>
                </a:ext>
              </a:extLst>
            </p:cNvPr>
            <p:cNvSpPr txBox="1"/>
            <p:nvPr/>
          </p:nvSpPr>
          <p:spPr>
            <a:xfrm>
              <a:off x="4816550" y="4770643"/>
              <a:ext cx="12001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BE"/>
              </a:defPPr>
              <a:lvl1pPr algn="ctr">
                <a:defRPr sz="2000" b="1">
                  <a:solidFill>
                    <a:schemeClr val="accent1"/>
                  </a:solidFill>
                </a:defRPr>
              </a:lvl1pPr>
            </a:lstStyle>
            <a:p>
              <a:r>
                <a:rPr lang="en-BE" dirty="0"/>
                <a:t>82%</a:t>
              </a:r>
            </a:p>
          </p:txBody>
        </p:sp>
      </p:grp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2C883C66-0644-962A-F52D-C8D933F3BB55}"/>
              </a:ext>
            </a:extLst>
          </p:cNvPr>
          <p:cNvGrpSpPr/>
          <p:nvPr/>
        </p:nvGrpSpPr>
        <p:grpSpPr>
          <a:xfrm>
            <a:off x="6065875" y="4056254"/>
            <a:ext cx="1495386" cy="1455129"/>
            <a:chOff x="6058027" y="4056254"/>
            <a:chExt cx="1495386" cy="1455129"/>
          </a:xfrm>
        </p:grpSpPr>
        <p:graphicFrame>
          <p:nvGraphicFramePr>
            <p:cNvPr id="129" name="Chart 128">
              <a:extLst>
                <a:ext uri="{FF2B5EF4-FFF2-40B4-BE49-F238E27FC236}">
                  <a16:creationId xmlns:a16="http://schemas.microsoft.com/office/drawing/2014/main" id="{E60D39A9-0132-2BAA-9454-2623CC787B24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009496907"/>
                </p:ext>
              </p:extLst>
            </p:nvPr>
          </p:nvGraphicFramePr>
          <p:xfrm>
            <a:off x="6058027" y="4056254"/>
            <a:ext cx="1495386" cy="145512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9"/>
            </a:graphicData>
          </a:graphic>
        </p:graphicFrame>
        <p:pic>
          <p:nvPicPr>
            <p:cNvPr id="130" name="Picture 129">
              <a:extLst>
                <a:ext uri="{FF2B5EF4-FFF2-40B4-BE49-F238E27FC236}">
                  <a16:creationId xmlns:a16="http://schemas.microsoft.com/office/drawing/2014/main" id="{D7694287-DA03-B95D-FC42-C96089D800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31413" y="4422705"/>
              <a:ext cx="361294" cy="361294"/>
            </a:xfrm>
            <a:prstGeom prst="rect">
              <a:avLst/>
            </a:prstGeom>
          </p:spPr>
        </p:pic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86B1AB00-D7EB-2670-F79B-44F7954D5E0B}"/>
                </a:ext>
              </a:extLst>
            </p:cNvPr>
            <p:cNvSpPr txBox="1"/>
            <p:nvPr/>
          </p:nvSpPr>
          <p:spPr>
            <a:xfrm>
              <a:off x="6208515" y="4770643"/>
              <a:ext cx="12001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BE"/>
              </a:defPPr>
              <a:lvl1pPr algn="ctr">
                <a:defRPr sz="2000" b="1">
                  <a:solidFill>
                    <a:schemeClr val="accent1"/>
                  </a:solidFill>
                </a:defRPr>
              </a:lvl1pPr>
            </a:lstStyle>
            <a:p>
              <a:r>
                <a:rPr lang="en-BE" dirty="0"/>
                <a:t>74%</a:t>
              </a:r>
            </a:p>
          </p:txBody>
        </p:sp>
      </p:grp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8AC26A1B-1E3E-C0D6-C731-ADD6CB7B8499}"/>
              </a:ext>
            </a:extLst>
          </p:cNvPr>
          <p:cNvGrpSpPr/>
          <p:nvPr/>
        </p:nvGrpSpPr>
        <p:grpSpPr>
          <a:xfrm>
            <a:off x="7454682" y="4056254"/>
            <a:ext cx="1495386" cy="1455129"/>
            <a:chOff x="7445411" y="4056254"/>
            <a:chExt cx="1495386" cy="1455129"/>
          </a:xfrm>
        </p:grpSpPr>
        <p:graphicFrame>
          <p:nvGraphicFramePr>
            <p:cNvPr id="126" name="Chart 125">
              <a:extLst>
                <a:ext uri="{FF2B5EF4-FFF2-40B4-BE49-F238E27FC236}">
                  <a16:creationId xmlns:a16="http://schemas.microsoft.com/office/drawing/2014/main" id="{6C1E0B05-297D-554A-3A70-5B2B29113BBB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804016226"/>
                </p:ext>
              </p:extLst>
            </p:nvPr>
          </p:nvGraphicFramePr>
          <p:xfrm>
            <a:off x="7445411" y="4056254"/>
            <a:ext cx="1495386" cy="145512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1"/>
            </a:graphicData>
          </a:graphic>
        </p:graphicFrame>
        <p:pic>
          <p:nvPicPr>
            <p:cNvPr id="127" name="Picture 126">
              <a:extLst>
                <a:ext uri="{FF2B5EF4-FFF2-40B4-BE49-F238E27FC236}">
                  <a16:creationId xmlns:a16="http://schemas.microsoft.com/office/drawing/2014/main" id="{689A0D88-93EF-516F-1AF7-50295B60C0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18797" y="4422705"/>
              <a:ext cx="361294" cy="361294"/>
            </a:xfrm>
            <a:prstGeom prst="rect">
              <a:avLst/>
            </a:prstGeom>
          </p:spPr>
        </p:pic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81C97A9F-40A8-33A9-B604-87589BD46DFD}"/>
                </a:ext>
              </a:extLst>
            </p:cNvPr>
            <p:cNvSpPr txBox="1"/>
            <p:nvPr/>
          </p:nvSpPr>
          <p:spPr>
            <a:xfrm>
              <a:off x="7595899" y="4770643"/>
              <a:ext cx="12001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BE"/>
              </a:defPPr>
              <a:lvl1pPr algn="ctr">
                <a:defRPr sz="2000" b="1">
                  <a:solidFill>
                    <a:schemeClr val="accent1"/>
                  </a:solidFill>
                </a:defRPr>
              </a:lvl1pPr>
            </a:lstStyle>
            <a:p>
              <a:r>
                <a:rPr lang="en-BE" dirty="0"/>
                <a:t>81%</a:t>
              </a:r>
            </a:p>
          </p:txBody>
        </p:sp>
      </p:grp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D7912160-795F-C4D1-3D49-ADEBD85C2F4F}"/>
              </a:ext>
            </a:extLst>
          </p:cNvPr>
          <p:cNvGrpSpPr/>
          <p:nvPr/>
        </p:nvGrpSpPr>
        <p:grpSpPr>
          <a:xfrm>
            <a:off x="8843489" y="4056254"/>
            <a:ext cx="1495386" cy="1455129"/>
            <a:chOff x="8841957" y="4056254"/>
            <a:chExt cx="1495386" cy="1455129"/>
          </a:xfrm>
        </p:grpSpPr>
        <p:graphicFrame>
          <p:nvGraphicFramePr>
            <p:cNvPr id="123" name="Chart 122">
              <a:extLst>
                <a:ext uri="{FF2B5EF4-FFF2-40B4-BE49-F238E27FC236}">
                  <a16:creationId xmlns:a16="http://schemas.microsoft.com/office/drawing/2014/main" id="{B0CE203F-84FE-0EAE-6FA6-5EFE1B72F0A1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198207055"/>
                </p:ext>
              </p:extLst>
            </p:nvPr>
          </p:nvGraphicFramePr>
          <p:xfrm>
            <a:off x="8841957" y="4056254"/>
            <a:ext cx="1495386" cy="145512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3"/>
            </a:graphicData>
          </a:graphic>
        </p:graphicFrame>
        <p:pic>
          <p:nvPicPr>
            <p:cNvPr id="124" name="Picture 123">
              <a:extLst>
                <a:ext uri="{FF2B5EF4-FFF2-40B4-BE49-F238E27FC236}">
                  <a16:creationId xmlns:a16="http://schemas.microsoft.com/office/drawing/2014/main" id="{001A2907-DFB1-CDD2-6241-ED0406020D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415343" y="4422705"/>
              <a:ext cx="361294" cy="361294"/>
            </a:xfrm>
            <a:prstGeom prst="rect">
              <a:avLst/>
            </a:prstGeom>
          </p:spPr>
        </p:pic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B8FFE248-01B4-952A-A75C-E45F20465112}"/>
                </a:ext>
              </a:extLst>
            </p:cNvPr>
            <p:cNvSpPr txBox="1"/>
            <p:nvPr/>
          </p:nvSpPr>
          <p:spPr>
            <a:xfrm>
              <a:off x="8992445" y="4770643"/>
              <a:ext cx="12001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BE"/>
              </a:defPPr>
              <a:lvl1pPr algn="ctr">
                <a:defRPr sz="2000" b="1">
                  <a:solidFill>
                    <a:schemeClr val="accent1"/>
                  </a:solidFill>
                </a:defRPr>
              </a:lvl1pPr>
            </a:lstStyle>
            <a:p>
              <a:r>
                <a:rPr lang="en-BE" dirty="0"/>
                <a:t>74%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92EC7B09-F829-4B82-F3B9-8CC62F6D8CEB}"/>
              </a:ext>
            </a:extLst>
          </p:cNvPr>
          <p:cNvSpPr/>
          <p:nvPr/>
        </p:nvSpPr>
        <p:spPr>
          <a:xfrm>
            <a:off x="0" y="6305006"/>
            <a:ext cx="12192000" cy="55299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3128E40-C267-FC55-B509-C3F9A8DDFADA}"/>
              </a:ext>
            </a:extLst>
          </p:cNvPr>
          <p:cNvSpPr/>
          <p:nvPr/>
        </p:nvSpPr>
        <p:spPr>
          <a:xfrm>
            <a:off x="818707" y="-2225"/>
            <a:ext cx="9319206" cy="113926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B2A3D7C-4DAF-2373-CDF3-62F6CE1C7C9E}"/>
              </a:ext>
            </a:extLst>
          </p:cNvPr>
          <p:cNvSpPr txBox="1">
            <a:spLocks/>
          </p:cNvSpPr>
          <p:nvPr/>
        </p:nvSpPr>
        <p:spPr>
          <a:xfrm>
            <a:off x="1266763" y="116867"/>
            <a:ext cx="10505637" cy="473078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BE" sz="2400" b="1" dirty="0"/>
              <a:t>2. </a:t>
            </a:r>
            <a:r>
              <a:rPr lang="en-GB" sz="2400" b="1" dirty="0"/>
              <a:t>Radio </a:t>
            </a:r>
            <a:r>
              <a:rPr lang="en-BE" sz="2400" b="1" dirty="0"/>
              <a:t>has an incomparable reach </a:t>
            </a:r>
            <a:r>
              <a:rPr lang="en-GB" sz="2400" b="1" dirty="0"/>
              <a:t>across the world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E9D2FF-C3C0-50F9-01D0-F27DA9CE6185}"/>
              </a:ext>
            </a:extLst>
          </p:cNvPr>
          <p:cNvSpPr txBox="1"/>
          <p:nvPr/>
        </p:nvSpPr>
        <p:spPr>
          <a:xfrm>
            <a:off x="349927" y="6472131"/>
            <a:ext cx="2711743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www.</a:t>
            </a:r>
            <a:r>
              <a:rPr lang="en-BE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worldradioalliance</a:t>
            </a:r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.com</a:t>
            </a:r>
            <a:endParaRPr lang="en-BE" sz="900" spc="2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2D41726-0227-1A38-F2D9-97FA2BC246CB}"/>
              </a:ext>
            </a:extLst>
          </p:cNvPr>
          <p:cNvGrpSpPr/>
          <p:nvPr/>
        </p:nvGrpSpPr>
        <p:grpSpPr>
          <a:xfrm>
            <a:off x="0" y="-2225"/>
            <a:ext cx="818707" cy="728330"/>
            <a:chOff x="11373293" y="6129670"/>
            <a:chExt cx="818707" cy="72833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BE7667F-8D59-5EA3-FC73-FEDC91BBC864}"/>
                </a:ext>
              </a:extLst>
            </p:cNvPr>
            <p:cNvSpPr/>
            <p:nvPr userDrawn="1"/>
          </p:nvSpPr>
          <p:spPr>
            <a:xfrm>
              <a:off x="11373293" y="6129670"/>
              <a:ext cx="818707" cy="72833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57D97FE6-0362-8C54-8348-2E002FA391F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 rot="16200000">
              <a:off x="11682519" y="6430788"/>
              <a:ext cx="218241" cy="126095"/>
            </a:xfrm>
            <a:custGeom>
              <a:avLst/>
              <a:gdLst>
                <a:gd name="T0" fmla="*/ 6475800 w 397"/>
                <a:gd name="T1" fmla="*/ 1966355 h 228"/>
                <a:gd name="T2" fmla="*/ 6475800 w 397"/>
                <a:gd name="T3" fmla="*/ 1966355 h 228"/>
                <a:gd name="T4" fmla="*/ 25644803 w 397"/>
                <a:gd name="T5" fmla="*/ 21367416 h 228"/>
                <a:gd name="T6" fmla="*/ 44943005 w 397"/>
                <a:gd name="T7" fmla="*/ 1048530 h 228"/>
                <a:gd name="T8" fmla="*/ 44943005 w 397"/>
                <a:gd name="T9" fmla="*/ 1048530 h 228"/>
                <a:gd name="T10" fmla="*/ 47662668 w 397"/>
                <a:gd name="T11" fmla="*/ 0 h 228"/>
                <a:gd name="T12" fmla="*/ 51289246 w 397"/>
                <a:gd name="T13" fmla="*/ 3801645 h 228"/>
                <a:gd name="T14" fmla="*/ 50382691 w 397"/>
                <a:gd name="T15" fmla="*/ 6554398 h 228"/>
                <a:gd name="T16" fmla="*/ 50382691 w 397"/>
                <a:gd name="T17" fmla="*/ 6554398 h 228"/>
                <a:gd name="T18" fmla="*/ 28494026 w 397"/>
                <a:gd name="T19" fmla="*/ 28839639 h 228"/>
                <a:gd name="T20" fmla="*/ 28494026 w 397"/>
                <a:gd name="T21" fmla="*/ 28839639 h 228"/>
                <a:gd name="T22" fmla="*/ 25644803 w 397"/>
                <a:gd name="T23" fmla="*/ 29757103 h 228"/>
                <a:gd name="T24" fmla="*/ 25644803 w 397"/>
                <a:gd name="T25" fmla="*/ 29757103 h 228"/>
                <a:gd name="T26" fmla="*/ 25644803 w 397"/>
                <a:gd name="T27" fmla="*/ 29757103 h 228"/>
                <a:gd name="T28" fmla="*/ 22924780 w 397"/>
                <a:gd name="T29" fmla="*/ 28839639 h 228"/>
                <a:gd name="T30" fmla="*/ 22924780 w 397"/>
                <a:gd name="T31" fmla="*/ 28839639 h 228"/>
                <a:gd name="T32" fmla="*/ 906554 w 397"/>
                <a:gd name="T33" fmla="*/ 6554398 h 228"/>
                <a:gd name="T34" fmla="*/ 906554 w 397"/>
                <a:gd name="T35" fmla="*/ 6554398 h 228"/>
                <a:gd name="T36" fmla="*/ 0 w 397"/>
                <a:gd name="T37" fmla="*/ 3801645 h 228"/>
                <a:gd name="T38" fmla="*/ 3756137 w 397"/>
                <a:gd name="T39" fmla="*/ 0 h 228"/>
                <a:gd name="T40" fmla="*/ 6475800 w 397"/>
                <a:gd name="T41" fmla="*/ 1966355 h 22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397" h="228">
                  <a:moveTo>
                    <a:pt x="50" y="15"/>
                  </a:moveTo>
                  <a:lnTo>
                    <a:pt x="50" y="15"/>
                  </a:lnTo>
                  <a:cubicBezTo>
                    <a:pt x="198" y="163"/>
                    <a:pt x="198" y="163"/>
                    <a:pt x="198" y="163"/>
                  </a:cubicBezTo>
                  <a:cubicBezTo>
                    <a:pt x="347" y="8"/>
                    <a:pt x="347" y="8"/>
                    <a:pt x="347" y="8"/>
                  </a:cubicBezTo>
                  <a:cubicBezTo>
                    <a:pt x="354" y="8"/>
                    <a:pt x="361" y="0"/>
                    <a:pt x="368" y="0"/>
                  </a:cubicBezTo>
                  <a:cubicBezTo>
                    <a:pt x="382" y="0"/>
                    <a:pt x="396" y="15"/>
                    <a:pt x="396" y="29"/>
                  </a:cubicBezTo>
                  <a:cubicBezTo>
                    <a:pt x="396" y="36"/>
                    <a:pt x="396" y="43"/>
                    <a:pt x="389" y="50"/>
                  </a:cubicBezTo>
                  <a:cubicBezTo>
                    <a:pt x="220" y="220"/>
                    <a:pt x="220" y="220"/>
                    <a:pt x="220" y="220"/>
                  </a:cubicBezTo>
                  <a:cubicBezTo>
                    <a:pt x="212" y="227"/>
                    <a:pt x="205" y="227"/>
                    <a:pt x="198" y="227"/>
                  </a:cubicBezTo>
                  <a:cubicBezTo>
                    <a:pt x="191" y="227"/>
                    <a:pt x="184" y="227"/>
                    <a:pt x="177" y="220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0" y="43"/>
                    <a:pt x="0" y="36"/>
                    <a:pt x="0" y="29"/>
                  </a:cubicBezTo>
                  <a:cubicBezTo>
                    <a:pt x="0" y="15"/>
                    <a:pt x="15" y="0"/>
                    <a:pt x="29" y="0"/>
                  </a:cubicBezTo>
                  <a:cubicBezTo>
                    <a:pt x="36" y="0"/>
                    <a:pt x="43" y="8"/>
                    <a:pt x="50" y="1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D4736139-1348-B15A-6451-918D9502E273}"/>
              </a:ext>
            </a:extLst>
          </p:cNvPr>
          <p:cNvSpPr txBox="1">
            <a:spLocks/>
          </p:cNvSpPr>
          <p:nvPr/>
        </p:nvSpPr>
        <p:spPr>
          <a:xfrm>
            <a:off x="339633" y="5747868"/>
            <a:ext cx="11502439" cy="424732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LID4096" sz="800" b="1" dirty="0">
                <a:solidFill>
                  <a:srgbClr val="D55DD1"/>
                </a:solidFill>
                <a:latin typeface="Montserrat Light" panose="00000400000000000000" pitchFamily="50" charset="0"/>
                <a:cs typeface="Times New Roman" panose="02020603050405020304" pitchFamily="18" charset="0"/>
              </a:rPr>
              <a:t>Source:</a:t>
            </a:r>
            <a:r>
              <a:rPr lang="LID4096" sz="800" dirty="0">
                <a:solidFill>
                  <a:srgbClr val="D55DD1"/>
                </a:solidFill>
                <a:latin typeface="Montserrat Light" panose="00000400000000000000" pitchFamily="50" charset="0"/>
                <a:cs typeface="Times New Roman" panose="02020603050405020304" pitchFamily="18" charset="0"/>
              </a:rPr>
              <a:t> </a:t>
            </a:r>
            <a:r>
              <a:rPr lang="en-BE" sz="800" dirty="0">
                <a:solidFill>
                  <a:schemeClr val="bg1">
                    <a:lumMod val="50000"/>
                  </a:schemeClr>
                </a:solidFill>
                <a:latin typeface="Montserrat Light" panose="00000400000000000000" pitchFamily="50" charset="0"/>
              </a:rPr>
              <a:t>DE: </a:t>
            </a:r>
            <a:r>
              <a:rPr lang="fr-BE" sz="800" dirty="0">
                <a:solidFill>
                  <a:schemeClr val="bg1">
                    <a:lumMod val="50000"/>
                  </a:schemeClr>
                </a:solidFill>
                <a:latin typeface="Montserrat Light" panose="00000400000000000000" pitchFamily="50" charset="0"/>
              </a:rPr>
              <a:t>ARD/ZDF-</a:t>
            </a:r>
            <a:r>
              <a:rPr lang="fr-BE" sz="800" dirty="0" err="1">
                <a:solidFill>
                  <a:schemeClr val="bg1">
                    <a:lumMod val="50000"/>
                  </a:schemeClr>
                </a:solidFill>
                <a:latin typeface="Montserrat Light" panose="00000400000000000000" pitchFamily="50" charset="0"/>
              </a:rPr>
              <a:t>Medienstudie</a:t>
            </a:r>
            <a:r>
              <a:rPr lang="fr-BE" sz="800" dirty="0">
                <a:solidFill>
                  <a:schemeClr val="bg1">
                    <a:lumMod val="50000"/>
                  </a:schemeClr>
                </a:solidFill>
                <a:latin typeface="Montserrat Light" panose="00000400000000000000" pitchFamily="50" charset="0"/>
              </a:rPr>
              <a:t> 2024, pop. 14+</a:t>
            </a:r>
            <a:r>
              <a:rPr lang="en-BE" sz="800" dirty="0">
                <a:solidFill>
                  <a:schemeClr val="bg1">
                    <a:lumMod val="50000"/>
                  </a:schemeClr>
                </a:solidFill>
                <a:latin typeface="Montserrat Light" panose="00000400000000000000" pitchFamily="50" charset="0"/>
              </a:rPr>
              <a:t> | UK: </a:t>
            </a:r>
            <a:r>
              <a:rPr lang="en-BE" sz="800" dirty="0" err="1">
                <a:solidFill>
                  <a:schemeClr val="bg1">
                    <a:lumMod val="50000"/>
                  </a:schemeClr>
                </a:solidFill>
                <a:latin typeface="Montserrat Light" panose="00000400000000000000" pitchFamily="50" charset="0"/>
              </a:rPr>
              <a:t>RajarMidas</a:t>
            </a:r>
            <a:r>
              <a:rPr lang="en-BE" sz="800" dirty="0">
                <a:solidFill>
                  <a:schemeClr val="bg1">
                    <a:lumMod val="50000"/>
                  </a:schemeClr>
                </a:solidFill>
                <a:latin typeface="Montserrat Light" panose="00000400000000000000" pitchFamily="50" charset="0"/>
              </a:rPr>
              <a:t> 2024 | IE: </a:t>
            </a:r>
            <a:r>
              <a:rPr lang="en-GB" sz="800" dirty="0">
                <a:solidFill>
                  <a:schemeClr val="bg1">
                    <a:lumMod val="50000"/>
                  </a:schemeClr>
                </a:solidFill>
                <a:latin typeface="Montserrat Light" panose="00000400000000000000" pitchFamily="50" charset="0"/>
              </a:rPr>
              <a:t>Ipsos JNLR 2024 2 Audio Module April 24 – June ’24</a:t>
            </a:r>
            <a:r>
              <a:rPr lang="en-BE" sz="800" dirty="0">
                <a:solidFill>
                  <a:schemeClr val="bg1">
                    <a:lumMod val="50000"/>
                  </a:schemeClr>
                </a:solidFill>
                <a:latin typeface="Montserrat Light" panose="00000400000000000000" pitchFamily="50" charset="0"/>
              </a:rPr>
              <a:t>, pop.</a:t>
            </a:r>
            <a:r>
              <a:rPr lang="en-GB" sz="800" dirty="0">
                <a:solidFill>
                  <a:schemeClr val="bg1">
                    <a:lumMod val="50000"/>
                  </a:schemeClr>
                </a:solidFill>
                <a:latin typeface="Montserrat Light" panose="00000400000000000000" pitchFamily="50" charset="0"/>
              </a:rPr>
              <a:t> 15</a:t>
            </a:r>
            <a:r>
              <a:rPr lang="en-BE" sz="800" dirty="0">
                <a:solidFill>
                  <a:schemeClr val="bg1">
                    <a:lumMod val="50000"/>
                  </a:schemeClr>
                </a:solidFill>
                <a:latin typeface="Montserrat Light" panose="00000400000000000000" pitchFamily="50" charset="0"/>
              </a:rPr>
              <a:t>+ | NL: </a:t>
            </a:r>
            <a:r>
              <a:rPr lang="fr-BE" sz="800" dirty="0">
                <a:solidFill>
                  <a:schemeClr val="bg1">
                    <a:lumMod val="50000"/>
                  </a:schemeClr>
                </a:solidFill>
                <a:latin typeface="Montserrat Light" panose="00000400000000000000" pitchFamily="50" charset="0"/>
              </a:rPr>
              <a:t>NMO</a:t>
            </a:r>
            <a:r>
              <a:rPr lang="en-BE" sz="800" dirty="0">
                <a:solidFill>
                  <a:schemeClr val="bg1">
                    <a:lumMod val="50000"/>
                  </a:schemeClr>
                </a:solidFill>
                <a:latin typeface="Montserrat Light" panose="00000400000000000000" pitchFamily="50" charset="0"/>
              </a:rPr>
              <a:t> </a:t>
            </a:r>
            <a:r>
              <a:rPr lang="fr-BE" sz="800" dirty="0" err="1">
                <a:solidFill>
                  <a:schemeClr val="bg1">
                    <a:lumMod val="50000"/>
                  </a:schemeClr>
                </a:solidFill>
                <a:latin typeface="Montserrat Light" panose="00000400000000000000" pitchFamily="50" charset="0"/>
              </a:rPr>
              <a:t>December</a:t>
            </a:r>
            <a:r>
              <a:rPr lang="fr-BE" sz="800" dirty="0">
                <a:solidFill>
                  <a:schemeClr val="bg1">
                    <a:lumMod val="50000"/>
                  </a:schemeClr>
                </a:solidFill>
                <a:latin typeface="Montserrat Light" panose="00000400000000000000" pitchFamily="50" charset="0"/>
              </a:rPr>
              <a:t> 2024</a:t>
            </a:r>
            <a:r>
              <a:rPr lang="en-BE" sz="800" dirty="0">
                <a:solidFill>
                  <a:schemeClr val="bg1">
                    <a:lumMod val="50000"/>
                  </a:schemeClr>
                </a:solidFill>
                <a:latin typeface="Montserrat Light" panose="00000400000000000000" pitchFamily="50" charset="0"/>
              </a:rPr>
              <a:t>, pop. 13+ | IT: </a:t>
            </a:r>
            <a:r>
              <a:rPr lang="it-IT" sz="800" dirty="0">
                <a:solidFill>
                  <a:schemeClr val="bg1">
                    <a:lumMod val="50000"/>
                  </a:schemeClr>
                </a:solidFill>
                <a:latin typeface="Montserrat Light" panose="00000400000000000000" pitchFamily="50" charset="0"/>
              </a:rPr>
              <a:t>ER (Tavolo Editori Riuniti), total 2024, pop. 14+</a:t>
            </a:r>
            <a:r>
              <a:rPr lang="en-BE" sz="800" dirty="0">
                <a:solidFill>
                  <a:schemeClr val="bg1">
                    <a:lumMod val="50000"/>
                  </a:schemeClr>
                </a:solidFill>
                <a:latin typeface="Montserrat Light" panose="00000400000000000000" pitchFamily="50" charset="0"/>
              </a:rPr>
              <a:t> | FR: </a:t>
            </a:r>
            <a:r>
              <a:rPr lang="en-GB" sz="800" dirty="0">
                <a:solidFill>
                  <a:schemeClr val="bg1">
                    <a:lumMod val="50000"/>
                  </a:schemeClr>
                </a:solidFill>
                <a:latin typeface="Montserrat Light" panose="00000400000000000000" pitchFamily="50" charset="0"/>
              </a:rPr>
              <a:t>EAR</a:t>
            </a:r>
            <a:r>
              <a:rPr lang="en-BE" sz="800" dirty="0">
                <a:solidFill>
                  <a:schemeClr val="bg1">
                    <a:lumMod val="50000"/>
                  </a:schemeClr>
                </a:solidFill>
                <a:latin typeface="Montserrat Light" panose="00000400000000000000" pitchFamily="50" charset="0"/>
              </a:rPr>
              <a:t> </a:t>
            </a:r>
            <a:r>
              <a:rPr lang="en-GB" sz="800" dirty="0">
                <a:solidFill>
                  <a:schemeClr val="bg1">
                    <a:lumMod val="50000"/>
                  </a:schemeClr>
                </a:solidFill>
                <a:latin typeface="Montserrat Light" panose="00000400000000000000" pitchFamily="50" charset="0"/>
              </a:rPr>
              <a:t>Insights</a:t>
            </a:r>
            <a:r>
              <a:rPr lang="en-BE" sz="800" dirty="0">
                <a:solidFill>
                  <a:schemeClr val="bg1">
                    <a:lumMod val="50000"/>
                  </a:schemeClr>
                </a:solidFill>
                <a:latin typeface="Montserrat Light" panose="00000400000000000000" pitchFamily="50" charset="0"/>
              </a:rPr>
              <a:t>, </a:t>
            </a:r>
            <a:r>
              <a:rPr lang="en-GB" sz="800" dirty="0">
                <a:solidFill>
                  <a:schemeClr val="bg1">
                    <a:lumMod val="50000"/>
                  </a:schemeClr>
                </a:solidFill>
                <a:latin typeface="Montserrat Light" panose="00000400000000000000" pitchFamily="50" charset="0"/>
              </a:rPr>
              <a:t>Sept-Oct24</a:t>
            </a:r>
            <a:r>
              <a:rPr lang="en-BE" sz="800" dirty="0">
                <a:solidFill>
                  <a:schemeClr val="bg1">
                    <a:lumMod val="50000"/>
                  </a:schemeClr>
                </a:solidFill>
                <a:latin typeface="Montserrat Light" panose="00000400000000000000" pitchFamily="50" charset="0"/>
              </a:rPr>
              <a:t>, pop. 13+ | BE : </a:t>
            </a:r>
            <a:r>
              <a:rPr lang="en-GB" sz="800" dirty="0">
                <a:solidFill>
                  <a:schemeClr val="bg1">
                    <a:lumMod val="50000"/>
                  </a:schemeClr>
                </a:solidFill>
                <a:latin typeface="Montserrat Light" panose="00000400000000000000" pitchFamily="50" charset="0"/>
              </a:rPr>
              <a:t>CIM RAM sept23-aug24, pop. 13+</a:t>
            </a:r>
            <a:r>
              <a:rPr lang="en-BE" sz="800" dirty="0">
                <a:solidFill>
                  <a:schemeClr val="bg1">
                    <a:lumMod val="50000"/>
                  </a:schemeClr>
                </a:solidFill>
                <a:latin typeface="Montserrat Light" panose="00000400000000000000" pitchFamily="50" charset="0"/>
              </a:rPr>
              <a:t> |  ES: </a:t>
            </a:r>
            <a:r>
              <a:rPr lang="fr-BE" sz="800" dirty="0">
                <a:solidFill>
                  <a:schemeClr val="bg1">
                    <a:lumMod val="50000"/>
                  </a:schemeClr>
                </a:solidFill>
                <a:latin typeface="Montserrat Light" panose="00000400000000000000" pitchFamily="50" charset="0"/>
              </a:rPr>
              <a:t>EGM 3rd </a:t>
            </a:r>
            <a:r>
              <a:rPr lang="fr-BE" sz="800" dirty="0" err="1">
                <a:solidFill>
                  <a:schemeClr val="bg1">
                    <a:lumMod val="50000"/>
                  </a:schemeClr>
                </a:solidFill>
                <a:latin typeface="Montserrat Light" panose="00000400000000000000" pitchFamily="50" charset="0"/>
              </a:rPr>
              <a:t>wave</a:t>
            </a:r>
            <a:r>
              <a:rPr lang="fr-BE" sz="800" dirty="0">
                <a:solidFill>
                  <a:schemeClr val="bg1">
                    <a:lumMod val="50000"/>
                  </a:schemeClr>
                </a:solidFill>
                <a:latin typeface="Montserrat Light" panose="00000400000000000000" pitchFamily="50" charset="0"/>
              </a:rPr>
              <a:t> 2024</a:t>
            </a:r>
            <a:r>
              <a:rPr lang="en-BE" sz="800" dirty="0">
                <a:solidFill>
                  <a:schemeClr val="bg1">
                    <a:lumMod val="50000"/>
                  </a:schemeClr>
                </a:solidFill>
                <a:latin typeface="Montserrat Light" panose="00000400000000000000" pitchFamily="50" charset="0"/>
              </a:rPr>
              <a:t> | PT: </a:t>
            </a:r>
            <a:r>
              <a:rPr lang="fr-BE" sz="800" dirty="0" err="1">
                <a:solidFill>
                  <a:schemeClr val="bg1">
                    <a:lumMod val="50000"/>
                  </a:schemeClr>
                </a:solidFill>
                <a:latin typeface="Montserrat Light" panose="00000400000000000000" pitchFamily="50" charset="0"/>
              </a:rPr>
              <a:t>Marktest</a:t>
            </a:r>
            <a:r>
              <a:rPr lang="fr-BE" sz="800" dirty="0">
                <a:solidFill>
                  <a:schemeClr val="bg1">
                    <a:lumMod val="50000"/>
                  </a:schemeClr>
                </a:solidFill>
                <a:latin typeface="Montserrat Light" panose="00000400000000000000" pitchFamily="50" charset="0"/>
              </a:rPr>
              <a:t> </a:t>
            </a:r>
            <a:r>
              <a:rPr lang="fr-BE" sz="800" dirty="0" err="1">
                <a:solidFill>
                  <a:schemeClr val="bg1">
                    <a:lumMod val="50000"/>
                  </a:schemeClr>
                </a:solidFill>
                <a:latin typeface="Montserrat Light" panose="00000400000000000000" pitchFamily="50" charset="0"/>
              </a:rPr>
              <a:t>Bareme</a:t>
            </a:r>
            <a:r>
              <a:rPr lang="fr-BE" sz="800" dirty="0">
                <a:solidFill>
                  <a:schemeClr val="bg1">
                    <a:lumMod val="50000"/>
                  </a:schemeClr>
                </a:solidFill>
                <a:latin typeface="Montserrat Light" panose="00000400000000000000" pitchFamily="50" charset="0"/>
              </a:rPr>
              <a:t> Radio, Jan-</a:t>
            </a:r>
            <a:r>
              <a:rPr lang="fr-BE" sz="800" dirty="0" err="1">
                <a:solidFill>
                  <a:schemeClr val="bg1">
                    <a:lumMod val="50000"/>
                  </a:schemeClr>
                </a:solidFill>
                <a:latin typeface="Montserrat Light" panose="00000400000000000000" pitchFamily="50" charset="0"/>
              </a:rPr>
              <a:t>Dec</a:t>
            </a:r>
            <a:r>
              <a:rPr lang="fr-BE" sz="800" dirty="0">
                <a:solidFill>
                  <a:schemeClr val="bg1">
                    <a:lumMod val="50000"/>
                  </a:schemeClr>
                </a:solidFill>
                <a:latin typeface="Montserrat Light" panose="00000400000000000000" pitchFamily="50" charset="0"/>
              </a:rPr>
              <a:t> 2024, </a:t>
            </a:r>
            <a:r>
              <a:rPr lang="en-BE" sz="800" dirty="0">
                <a:solidFill>
                  <a:schemeClr val="bg1">
                    <a:lumMod val="50000"/>
                  </a:schemeClr>
                </a:solidFill>
                <a:latin typeface="Montserrat Light" panose="00000400000000000000" pitchFamily="50" charset="0"/>
              </a:rPr>
              <a:t>pop.</a:t>
            </a:r>
            <a:r>
              <a:rPr lang="fr-BE" sz="800" dirty="0">
                <a:solidFill>
                  <a:schemeClr val="bg1">
                    <a:lumMod val="50000"/>
                  </a:schemeClr>
                </a:solidFill>
                <a:latin typeface="Montserrat Light" panose="00000400000000000000" pitchFamily="50" charset="0"/>
              </a:rPr>
              <a:t> 15+</a:t>
            </a:r>
            <a:r>
              <a:rPr lang="en-BE" sz="800" dirty="0">
                <a:solidFill>
                  <a:schemeClr val="bg1">
                    <a:lumMod val="50000"/>
                  </a:schemeClr>
                </a:solidFill>
                <a:latin typeface="Montserrat Light" panose="00000400000000000000" pitchFamily="50" charset="0"/>
              </a:rPr>
              <a:t> | FI:</a:t>
            </a:r>
            <a:r>
              <a:rPr lang="en-GB" sz="800" dirty="0">
                <a:solidFill>
                  <a:schemeClr val="bg1">
                    <a:lumMod val="50000"/>
                  </a:schemeClr>
                </a:solidFill>
                <a:latin typeface="Montserrat Light" panose="00000400000000000000" pitchFamily="50" charset="0"/>
              </a:rPr>
              <a:t> National Radio Survey, </a:t>
            </a:r>
            <a:r>
              <a:rPr lang="en-GB" sz="800" dirty="0" err="1">
                <a:solidFill>
                  <a:schemeClr val="bg1">
                    <a:lumMod val="50000"/>
                  </a:schemeClr>
                </a:solidFill>
                <a:latin typeface="Montserrat Light" panose="00000400000000000000" pitchFamily="50" charset="0"/>
              </a:rPr>
              <a:t>Finnpanel</a:t>
            </a:r>
            <a:r>
              <a:rPr lang="en-GB" sz="800" dirty="0">
                <a:solidFill>
                  <a:schemeClr val="bg1">
                    <a:lumMod val="50000"/>
                  </a:schemeClr>
                </a:solidFill>
                <a:latin typeface="Montserrat Light" panose="00000400000000000000" pitchFamily="50" charset="0"/>
              </a:rPr>
              <a:t>, Jan-Nov 2024</a:t>
            </a:r>
            <a:r>
              <a:rPr lang="en-BE" sz="800" dirty="0">
                <a:solidFill>
                  <a:schemeClr val="bg1">
                    <a:lumMod val="50000"/>
                  </a:schemeClr>
                </a:solidFill>
                <a:latin typeface="Montserrat Light" panose="00000400000000000000" pitchFamily="50" charset="0"/>
              </a:rPr>
              <a:t>, pop. 9+ | US: Nielsen Radar 162 2024, pop. 12+ | CA: </a:t>
            </a:r>
            <a:r>
              <a:rPr lang="fr-BE" sz="800" dirty="0">
                <a:solidFill>
                  <a:schemeClr val="bg1">
                    <a:lumMod val="50000"/>
                  </a:schemeClr>
                </a:solidFill>
                <a:latin typeface="Montserrat Light" panose="00000400000000000000" pitchFamily="50" charset="0"/>
              </a:rPr>
              <a:t>Numeris PPM Total </a:t>
            </a:r>
            <a:r>
              <a:rPr lang="fr-BE" sz="800" dirty="0" err="1">
                <a:solidFill>
                  <a:schemeClr val="bg1">
                    <a:lumMod val="50000"/>
                  </a:schemeClr>
                </a:solidFill>
                <a:latin typeface="Montserrat Light" panose="00000400000000000000" pitchFamily="50" charset="0"/>
              </a:rPr>
              <a:t>Meter</a:t>
            </a:r>
            <a:r>
              <a:rPr lang="fr-BE" sz="800" dirty="0">
                <a:solidFill>
                  <a:schemeClr val="bg1">
                    <a:lumMod val="50000"/>
                  </a:schemeClr>
                </a:solidFill>
                <a:latin typeface="Montserrat Light" panose="00000400000000000000" pitchFamily="50" charset="0"/>
              </a:rPr>
              <a:t> CTRL, </a:t>
            </a:r>
            <a:r>
              <a:rPr lang="fr-BE" sz="800" dirty="0" err="1">
                <a:solidFill>
                  <a:schemeClr val="bg1">
                    <a:lumMod val="50000"/>
                  </a:schemeClr>
                </a:solidFill>
                <a:latin typeface="Montserrat Light" panose="00000400000000000000" pitchFamily="50" charset="0"/>
              </a:rPr>
              <a:t>Fall</a:t>
            </a:r>
            <a:r>
              <a:rPr lang="fr-BE" sz="800" dirty="0">
                <a:solidFill>
                  <a:schemeClr val="bg1">
                    <a:lumMod val="50000"/>
                  </a:schemeClr>
                </a:solidFill>
                <a:latin typeface="Montserrat Light" panose="00000400000000000000" pitchFamily="50" charset="0"/>
              </a:rPr>
              <a:t> 2024</a:t>
            </a:r>
            <a:r>
              <a:rPr lang="en-BE" sz="800" dirty="0">
                <a:solidFill>
                  <a:schemeClr val="bg1">
                    <a:lumMod val="50000"/>
                  </a:schemeClr>
                </a:solidFill>
                <a:latin typeface="Montserrat Light" panose="00000400000000000000" pitchFamily="50" charset="0"/>
              </a:rPr>
              <a:t>, pop. 18+  | ZA: </a:t>
            </a:r>
            <a:r>
              <a:rPr lang="fr-BE" sz="800" dirty="0">
                <a:solidFill>
                  <a:schemeClr val="bg1">
                    <a:lumMod val="50000"/>
                  </a:schemeClr>
                </a:solidFill>
                <a:latin typeface="Montserrat Light" panose="00000400000000000000" pitchFamily="50" charset="0"/>
              </a:rPr>
              <a:t>BRC RAM data for Jan 22 - </a:t>
            </a:r>
            <a:r>
              <a:rPr lang="fr-BE" sz="800" dirty="0" err="1">
                <a:solidFill>
                  <a:schemeClr val="bg1">
                    <a:lumMod val="50000"/>
                  </a:schemeClr>
                </a:solidFill>
                <a:latin typeface="Montserrat Light" panose="00000400000000000000" pitchFamily="50" charset="0"/>
              </a:rPr>
              <a:t>Dec</a:t>
            </a:r>
            <a:r>
              <a:rPr lang="fr-BE" sz="800" dirty="0">
                <a:solidFill>
                  <a:schemeClr val="bg1">
                    <a:lumMod val="50000"/>
                  </a:schemeClr>
                </a:solidFill>
                <a:latin typeface="Montserrat Light" panose="00000400000000000000" pitchFamily="50" charset="0"/>
              </a:rPr>
              <a:t> 23, pop</a:t>
            </a:r>
            <a:r>
              <a:rPr lang="en-BE" sz="800" dirty="0">
                <a:solidFill>
                  <a:schemeClr val="bg1">
                    <a:lumMod val="50000"/>
                  </a:schemeClr>
                </a:solidFill>
                <a:latin typeface="Montserrat Light" panose="00000400000000000000" pitchFamily="50" charset="0"/>
              </a:rPr>
              <a:t>.</a:t>
            </a:r>
            <a:r>
              <a:rPr lang="fr-BE" sz="800" dirty="0">
                <a:solidFill>
                  <a:schemeClr val="bg1">
                    <a:lumMod val="50000"/>
                  </a:schemeClr>
                </a:solidFill>
                <a:latin typeface="Montserrat Light" panose="00000400000000000000" pitchFamily="50" charset="0"/>
              </a:rPr>
              <a:t> 15+</a:t>
            </a:r>
            <a:r>
              <a:rPr lang="en-BE" sz="800" dirty="0">
                <a:solidFill>
                  <a:schemeClr val="bg1">
                    <a:lumMod val="50000"/>
                  </a:schemeClr>
                </a:solidFill>
                <a:latin typeface="Montserrat Light" panose="00000400000000000000" pitchFamily="50" charset="0"/>
              </a:rPr>
              <a:t> | AU: The Infinite Dial 2024, total pop. 12+ | NZ: The Infinite Dial 2023, total pop. 16+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5C250DD-C42F-2B55-49F0-FD3592E099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210" y="6454542"/>
            <a:ext cx="724191" cy="29305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8A38F6B-4F96-A037-EA6A-DAF1479A113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065978" y="6467953"/>
            <a:ext cx="811130" cy="266233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6EF16485-726B-AE9F-F86E-308DEC550650}"/>
              </a:ext>
            </a:extLst>
          </p:cNvPr>
          <p:cNvSpPr txBox="1">
            <a:spLocks/>
          </p:cNvSpPr>
          <p:nvPr/>
        </p:nvSpPr>
        <p:spPr>
          <a:xfrm>
            <a:off x="418345" y="1494794"/>
            <a:ext cx="11354053" cy="313932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600" dirty="0">
                <a:latin typeface="+mj-lt"/>
                <a:cs typeface="Times New Roman" panose="02020603050405020304" pitchFamily="18" charset="0"/>
              </a:rPr>
              <a:t>Radio is the only </a:t>
            </a:r>
            <a:r>
              <a:rPr lang="en-BE" sz="1600" dirty="0">
                <a:latin typeface="+mj-lt"/>
                <a:cs typeface="Times New Roman" panose="02020603050405020304" pitchFamily="18" charset="0"/>
              </a:rPr>
              <a:t>medium</a:t>
            </a:r>
            <a:r>
              <a:rPr lang="en-GB" sz="1600" dirty="0">
                <a:latin typeface="+mj-lt"/>
                <a:cs typeface="Times New Roman" panose="02020603050405020304" pitchFamily="18" charset="0"/>
              </a:rPr>
              <a:t> that offers scale for brands to reach their consumers within the audio landscape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C8322633-2528-ED64-79C8-C1E7F214A328}"/>
              </a:ext>
            </a:extLst>
          </p:cNvPr>
          <p:cNvSpPr txBox="1">
            <a:spLocks/>
          </p:cNvSpPr>
          <p:nvPr/>
        </p:nvSpPr>
        <p:spPr>
          <a:xfrm>
            <a:off x="608992" y="2292825"/>
            <a:ext cx="10972757" cy="286232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BE" sz="1400" b="1" dirty="0">
                <a:latin typeface="+mj-lt"/>
                <a:cs typeface="Times New Roman" panose="02020603050405020304" pitchFamily="18" charset="0"/>
              </a:rPr>
              <a:t>% of population listening to radio every week</a:t>
            </a:r>
            <a:endParaRPr lang="en-GB" sz="1400" b="1" dirty="0"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037769A8-4420-A51C-873B-CFA380A35071}"/>
              </a:ext>
            </a:extLst>
          </p:cNvPr>
          <p:cNvGrpSpPr/>
          <p:nvPr/>
        </p:nvGrpSpPr>
        <p:grpSpPr>
          <a:xfrm>
            <a:off x="510647" y="2601125"/>
            <a:ext cx="1495386" cy="1455129"/>
            <a:chOff x="493778" y="2589467"/>
            <a:chExt cx="1495386" cy="1455129"/>
          </a:xfrm>
        </p:grpSpPr>
        <p:graphicFrame>
          <p:nvGraphicFramePr>
            <p:cNvPr id="78" name="Chart 77">
              <a:extLst>
                <a:ext uri="{FF2B5EF4-FFF2-40B4-BE49-F238E27FC236}">
                  <a16:creationId xmlns:a16="http://schemas.microsoft.com/office/drawing/2014/main" id="{9E5AEBC6-A235-FC3D-E0EB-84A9B4B0975B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909665254"/>
                </p:ext>
              </p:extLst>
            </p:nvPr>
          </p:nvGraphicFramePr>
          <p:xfrm>
            <a:off x="493778" y="2589467"/>
            <a:ext cx="1495386" cy="145512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7"/>
            </a:graphicData>
          </a:graphic>
        </p:graphicFrame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17055B96-64A6-7890-6180-46C0102A19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67164" y="2955918"/>
              <a:ext cx="361294" cy="361294"/>
            </a:xfrm>
            <a:prstGeom prst="rect">
              <a:avLst/>
            </a:prstGeom>
          </p:spPr>
        </p:pic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E977C059-063B-DFFA-C478-331962192925}"/>
                </a:ext>
              </a:extLst>
            </p:cNvPr>
            <p:cNvSpPr txBox="1"/>
            <p:nvPr/>
          </p:nvSpPr>
          <p:spPr>
            <a:xfrm>
              <a:off x="644266" y="3303856"/>
              <a:ext cx="12001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BE" sz="2000" b="1" dirty="0">
                  <a:solidFill>
                    <a:schemeClr val="accent1"/>
                  </a:solidFill>
                </a:rPr>
                <a:t>78%</a:t>
              </a:r>
            </a:p>
          </p:txBody>
        </p: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ED62712A-4C7B-3CC0-CB69-2D57585786BC}"/>
              </a:ext>
            </a:extLst>
          </p:cNvPr>
          <p:cNvGrpSpPr/>
          <p:nvPr/>
        </p:nvGrpSpPr>
        <p:grpSpPr>
          <a:xfrm>
            <a:off x="1899454" y="2589467"/>
            <a:ext cx="1495386" cy="1455129"/>
            <a:chOff x="1882132" y="2589467"/>
            <a:chExt cx="1495386" cy="1455129"/>
          </a:xfrm>
        </p:grpSpPr>
        <p:graphicFrame>
          <p:nvGraphicFramePr>
            <p:cNvPr id="83" name="Chart 82">
              <a:extLst>
                <a:ext uri="{FF2B5EF4-FFF2-40B4-BE49-F238E27FC236}">
                  <a16:creationId xmlns:a16="http://schemas.microsoft.com/office/drawing/2014/main" id="{121D1ADC-8C62-F4B3-F239-5E7F5A739C2C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966431835"/>
                </p:ext>
              </p:extLst>
            </p:nvPr>
          </p:nvGraphicFramePr>
          <p:xfrm>
            <a:off x="1882132" y="2589467"/>
            <a:ext cx="1495386" cy="145512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9"/>
            </a:graphicData>
          </a:graphic>
        </p:graphicFrame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665BE47B-CBF4-6906-C411-8C978DFFC8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55518" y="2955918"/>
              <a:ext cx="361294" cy="361294"/>
            </a:xfrm>
            <a:prstGeom prst="rect">
              <a:avLst/>
            </a:prstGeom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B419A253-4968-B8CE-0471-FC171043BD39}"/>
                </a:ext>
              </a:extLst>
            </p:cNvPr>
            <p:cNvSpPr txBox="1"/>
            <p:nvPr/>
          </p:nvSpPr>
          <p:spPr>
            <a:xfrm>
              <a:off x="2032620" y="3303856"/>
              <a:ext cx="12001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BE" sz="2000" b="1" dirty="0">
                  <a:solidFill>
                    <a:schemeClr val="accent1"/>
                  </a:solidFill>
                </a:rPr>
                <a:t>88</a:t>
              </a:r>
              <a:r>
                <a:rPr lang="en-BE" sz="2000" dirty="0">
                  <a:solidFill>
                    <a:schemeClr val="accent1"/>
                  </a:solidFill>
                </a:rPr>
                <a:t>%</a:t>
              </a:r>
            </a:p>
          </p:txBody>
        </p:sp>
      </p:grp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383859BF-37F5-07D3-B23E-EC1FC4C3EA25}"/>
              </a:ext>
            </a:extLst>
          </p:cNvPr>
          <p:cNvGrpSpPr/>
          <p:nvPr/>
        </p:nvGrpSpPr>
        <p:grpSpPr>
          <a:xfrm>
            <a:off x="3288261" y="2589467"/>
            <a:ext cx="1495386" cy="1455129"/>
            <a:chOff x="3274097" y="2589467"/>
            <a:chExt cx="1495386" cy="1455129"/>
          </a:xfrm>
        </p:grpSpPr>
        <p:graphicFrame>
          <p:nvGraphicFramePr>
            <p:cNvPr id="87" name="Chart 86">
              <a:extLst>
                <a:ext uri="{FF2B5EF4-FFF2-40B4-BE49-F238E27FC236}">
                  <a16:creationId xmlns:a16="http://schemas.microsoft.com/office/drawing/2014/main" id="{0369C6EF-7DE5-9A3D-2786-0E6080C09ECA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444544043"/>
                </p:ext>
              </p:extLst>
            </p:nvPr>
          </p:nvGraphicFramePr>
          <p:xfrm>
            <a:off x="3274097" y="2589467"/>
            <a:ext cx="1495386" cy="145512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1"/>
            </a:graphicData>
          </a:graphic>
        </p:graphicFrame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70BB4FC4-533E-8291-732A-BF15CD83A9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47483" y="2955918"/>
              <a:ext cx="361294" cy="361294"/>
            </a:xfrm>
            <a:prstGeom prst="rect">
              <a:avLst/>
            </a:prstGeom>
          </p:spPr>
        </p:pic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E0642343-D773-A8EE-5C18-4EB46D994B3D}"/>
                </a:ext>
              </a:extLst>
            </p:cNvPr>
            <p:cNvSpPr txBox="1"/>
            <p:nvPr/>
          </p:nvSpPr>
          <p:spPr>
            <a:xfrm>
              <a:off x="3424585" y="3303856"/>
              <a:ext cx="12001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BE"/>
              </a:defPPr>
              <a:lvl1pPr algn="ctr">
                <a:defRPr sz="2000" b="1">
                  <a:solidFill>
                    <a:schemeClr val="accent1"/>
                  </a:solidFill>
                </a:defRPr>
              </a:lvl1pPr>
            </a:lstStyle>
            <a:p>
              <a:r>
                <a:rPr lang="en-BE" dirty="0"/>
                <a:t>90%</a:t>
              </a:r>
            </a:p>
          </p:txBody>
        </p:sp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3465B6F6-8F35-9DF1-181C-D4852571A0D1}"/>
              </a:ext>
            </a:extLst>
          </p:cNvPr>
          <p:cNvGrpSpPr/>
          <p:nvPr/>
        </p:nvGrpSpPr>
        <p:grpSpPr>
          <a:xfrm>
            <a:off x="6065875" y="2589467"/>
            <a:ext cx="1495386" cy="1455129"/>
            <a:chOff x="4666062" y="2589467"/>
            <a:chExt cx="1495386" cy="1455129"/>
          </a:xfrm>
        </p:grpSpPr>
        <p:graphicFrame>
          <p:nvGraphicFramePr>
            <p:cNvPr id="91" name="Chart 90">
              <a:extLst>
                <a:ext uri="{FF2B5EF4-FFF2-40B4-BE49-F238E27FC236}">
                  <a16:creationId xmlns:a16="http://schemas.microsoft.com/office/drawing/2014/main" id="{D43FF14E-982E-D2BD-E92C-B16BCBB0CD92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769010100"/>
                </p:ext>
              </p:extLst>
            </p:nvPr>
          </p:nvGraphicFramePr>
          <p:xfrm>
            <a:off x="4666062" y="2589467"/>
            <a:ext cx="1495386" cy="145512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3"/>
            </a:graphicData>
          </a:graphic>
        </p:graphicFrame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F182AE24-1878-E1DE-9DF2-EE6A6E047D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39448" y="2955918"/>
              <a:ext cx="361294" cy="361294"/>
            </a:xfrm>
            <a:prstGeom prst="rect">
              <a:avLst/>
            </a:prstGeom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7B8F82F-43B8-3615-321F-D3553311289D}"/>
                </a:ext>
              </a:extLst>
            </p:cNvPr>
            <p:cNvSpPr txBox="1"/>
            <p:nvPr/>
          </p:nvSpPr>
          <p:spPr>
            <a:xfrm>
              <a:off x="4816550" y="3303856"/>
              <a:ext cx="12001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BE"/>
              </a:defPPr>
              <a:lvl1pPr algn="ctr">
                <a:defRPr sz="2000" b="1">
                  <a:solidFill>
                    <a:schemeClr val="accent1"/>
                  </a:solidFill>
                </a:defRPr>
              </a:lvl1pPr>
            </a:lstStyle>
            <a:p>
              <a:r>
                <a:rPr lang="en-BE" dirty="0"/>
                <a:t>90%</a:t>
              </a:r>
            </a:p>
          </p:txBody>
        </p:sp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483ACC9A-9EE8-E2CE-02A5-868F6BC1AEF5}"/>
              </a:ext>
            </a:extLst>
          </p:cNvPr>
          <p:cNvGrpSpPr/>
          <p:nvPr/>
        </p:nvGrpSpPr>
        <p:grpSpPr>
          <a:xfrm>
            <a:off x="7454682" y="2589467"/>
            <a:ext cx="1495386" cy="1455129"/>
            <a:chOff x="6058027" y="2589467"/>
            <a:chExt cx="1495386" cy="1455129"/>
          </a:xfrm>
        </p:grpSpPr>
        <p:graphicFrame>
          <p:nvGraphicFramePr>
            <p:cNvPr id="95" name="Chart 94">
              <a:extLst>
                <a:ext uri="{FF2B5EF4-FFF2-40B4-BE49-F238E27FC236}">
                  <a16:creationId xmlns:a16="http://schemas.microsoft.com/office/drawing/2014/main" id="{BE0A0BE3-104E-FD65-AB70-2A3B4E2872C8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891322759"/>
                </p:ext>
              </p:extLst>
            </p:nvPr>
          </p:nvGraphicFramePr>
          <p:xfrm>
            <a:off x="6058027" y="2589467"/>
            <a:ext cx="1495386" cy="145512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5"/>
            </a:graphicData>
          </a:graphic>
        </p:graphicFrame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DB15875E-5E16-7705-95F8-4F618B19D9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31413" y="2955918"/>
              <a:ext cx="361294" cy="361294"/>
            </a:xfrm>
            <a:prstGeom prst="rect">
              <a:avLst/>
            </a:prstGeom>
          </p:spPr>
        </p:pic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1B067EF4-3886-F299-92E1-190A3C48AC12}"/>
                </a:ext>
              </a:extLst>
            </p:cNvPr>
            <p:cNvSpPr txBox="1"/>
            <p:nvPr/>
          </p:nvSpPr>
          <p:spPr>
            <a:xfrm>
              <a:off x="6208515" y="3303856"/>
              <a:ext cx="12001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BE"/>
              </a:defPPr>
              <a:lvl1pPr algn="ctr">
                <a:defRPr sz="2000" b="1">
                  <a:solidFill>
                    <a:schemeClr val="accent1"/>
                  </a:solidFill>
                </a:defRPr>
              </a:lvl1pPr>
            </a:lstStyle>
            <a:p>
              <a:r>
                <a:rPr lang="en-BE" dirty="0"/>
                <a:t>84%</a:t>
              </a:r>
            </a:p>
          </p:txBody>
        </p:sp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7CD96A08-6937-4C3B-71D4-DC13E5C12B11}"/>
              </a:ext>
            </a:extLst>
          </p:cNvPr>
          <p:cNvGrpSpPr/>
          <p:nvPr/>
        </p:nvGrpSpPr>
        <p:grpSpPr>
          <a:xfrm>
            <a:off x="8843489" y="2589467"/>
            <a:ext cx="1495386" cy="1455129"/>
            <a:chOff x="7445411" y="2589467"/>
            <a:chExt cx="1495386" cy="1455129"/>
          </a:xfrm>
        </p:grpSpPr>
        <p:graphicFrame>
          <p:nvGraphicFramePr>
            <p:cNvPr id="99" name="Chart 98">
              <a:extLst>
                <a:ext uri="{FF2B5EF4-FFF2-40B4-BE49-F238E27FC236}">
                  <a16:creationId xmlns:a16="http://schemas.microsoft.com/office/drawing/2014/main" id="{19854AA6-0746-296D-32BF-5732434479EA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976726150"/>
                </p:ext>
              </p:extLst>
            </p:nvPr>
          </p:nvGraphicFramePr>
          <p:xfrm>
            <a:off x="7445411" y="2589467"/>
            <a:ext cx="1495386" cy="145512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7"/>
            </a:graphicData>
          </a:graphic>
        </p:graphicFrame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id="{F3DE562C-6D77-8066-2613-A87C7C9E2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18797" y="2955918"/>
              <a:ext cx="361294" cy="361294"/>
            </a:xfrm>
            <a:prstGeom prst="rect">
              <a:avLst/>
            </a:prstGeom>
          </p:spPr>
        </p:pic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69E72449-4FE8-85D9-DB9A-DE1F43443F4C}"/>
                </a:ext>
              </a:extLst>
            </p:cNvPr>
            <p:cNvSpPr txBox="1"/>
            <p:nvPr/>
          </p:nvSpPr>
          <p:spPr>
            <a:xfrm>
              <a:off x="7595899" y="3303856"/>
              <a:ext cx="12001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BE"/>
              </a:defPPr>
              <a:lvl1pPr algn="ctr">
                <a:defRPr sz="2000" b="1">
                  <a:solidFill>
                    <a:schemeClr val="accent1"/>
                  </a:solidFill>
                </a:defRPr>
              </a:lvl1pPr>
            </a:lstStyle>
            <a:p>
              <a:r>
                <a:rPr lang="en-BE" dirty="0"/>
                <a:t>86%</a:t>
              </a:r>
            </a:p>
          </p:txBody>
        </p:sp>
      </p:grp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62949EFB-3380-2424-BBCD-A1C629E56B9A}"/>
              </a:ext>
            </a:extLst>
          </p:cNvPr>
          <p:cNvGrpSpPr/>
          <p:nvPr/>
        </p:nvGrpSpPr>
        <p:grpSpPr>
          <a:xfrm>
            <a:off x="10232294" y="2589467"/>
            <a:ext cx="1495386" cy="1455129"/>
            <a:chOff x="8841957" y="2589467"/>
            <a:chExt cx="1495386" cy="1455129"/>
          </a:xfrm>
        </p:grpSpPr>
        <p:graphicFrame>
          <p:nvGraphicFramePr>
            <p:cNvPr id="103" name="Chart 102">
              <a:extLst>
                <a:ext uri="{FF2B5EF4-FFF2-40B4-BE49-F238E27FC236}">
                  <a16:creationId xmlns:a16="http://schemas.microsoft.com/office/drawing/2014/main" id="{8BF96AD9-6721-A34F-822E-687211B6794E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778273552"/>
                </p:ext>
              </p:extLst>
            </p:nvPr>
          </p:nvGraphicFramePr>
          <p:xfrm>
            <a:off x="8841957" y="2589467"/>
            <a:ext cx="1495386" cy="145512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9"/>
            </a:graphicData>
          </a:graphic>
        </p:graphicFrame>
        <p:pic>
          <p:nvPicPr>
            <p:cNvPr id="104" name="Picture 103">
              <a:extLst>
                <a:ext uri="{FF2B5EF4-FFF2-40B4-BE49-F238E27FC236}">
                  <a16:creationId xmlns:a16="http://schemas.microsoft.com/office/drawing/2014/main" id="{CF35A402-1E93-08FC-50F3-109D09EFE0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415343" y="2955918"/>
              <a:ext cx="361294" cy="361294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51B37D2C-DD6F-37F1-E7BC-C57F09E5ABDF}"/>
                </a:ext>
              </a:extLst>
            </p:cNvPr>
            <p:cNvSpPr txBox="1"/>
            <p:nvPr/>
          </p:nvSpPr>
          <p:spPr>
            <a:xfrm>
              <a:off x="8992445" y="3303856"/>
              <a:ext cx="12001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BE"/>
              </a:defPPr>
              <a:lvl1pPr algn="ctr">
                <a:defRPr sz="2000" b="1">
                  <a:solidFill>
                    <a:schemeClr val="accent6"/>
                  </a:solidFill>
                </a:defRPr>
              </a:lvl1pPr>
            </a:lstStyle>
            <a:p>
              <a:r>
                <a:rPr lang="en-BE" dirty="0">
                  <a:solidFill>
                    <a:schemeClr val="accent1"/>
                  </a:solidFill>
                </a:rPr>
                <a:t>64%</a:t>
              </a:r>
            </a:p>
          </p:txBody>
        </p: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3C1158E9-77D4-8DDB-CC0A-518A61166E52}"/>
              </a:ext>
            </a:extLst>
          </p:cNvPr>
          <p:cNvGrpSpPr/>
          <p:nvPr/>
        </p:nvGrpSpPr>
        <p:grpSpPr>
          <a:xfrm>
            <a:off x="510647" y="4081516"/>
            <a:ext cx="1495386" cy="1455129"/>
            <a:chOff x="10233923" y="2589467"/>
            <a:chExt cx="1495386" cy="1455129"/>
          </a:xfrm>
        </p:grpSpPr>
        <p:graphicFrame>
          <p:nvGraphicFramePr>
            <p:cNvPr id="107" name="Chart 106">
              <a:extLst>
                <a:ext uri="{FF2B5EF4-FFF2-40B4-BE49-F238E27FC236}">
                  <a16:creationId xmlns:a16="http://schemas.microsoft.com/office/drawing/2014/main" id="{9126449D-ECBE-2D66-7D21-71E597A151F7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782391183"/>
                </p:ext>
              </p:extLst>
            </p:nvPr>
          </p:nvGraphicFramePr>
          <p:xfrm>
            <a:off x="10233923" y="2589467"/>
            <a:ext cx="1495386" cy="145512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1"/>
            </a:graphicData>
          </a:graphic>
        </p:graphicFrame>
        <p:pic>
          <p:nvPicPr>
            <p:cNvPr id="108" name="Picture 107">
              <a:extLst>
                <a:ext uri="{FF2B5EF4-FFF2-40B4-BE49-F238E27FC236}">
                  <a16:creationId xmlns:a16="http://schemas.microsoft.com/office/drawing/2014/main" id="{0E8380F6-D373-A205-6712-DEEF7BB8A1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807309" y="2955918"/>
              <a:ext cx="361294" cy="361294"/>
            </a:xfrm>
            <a:prstGeom prst="rect">
              <a:avLst/>
            </a:prstGeom>
          </p:spPr>
        </p:pic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D0E6B692-AC7C-5349-7DF9-6C187D7938F8}"/>
                </a:ext>
              </a:extLst>
            </p:cNvPr>
            <p:cNvSpPr txBox="1"/>
            <p:nvPr/>
          </p:nvSpPr>
          <p:spPr>
            <a:xfrm>
              <a:off x="10384411" y="3303856"/>
              <a:ext cx="12001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BE" sz="2000" b="1" dirty="0">
                  <a:solidFill>
                    <a:schemeClr val="accent1"/>
                  </a:solidFill>
                </a:rPr>
                <a:t>83%</a:t>
              </a:r>
              <a:endParaRPr lang="en-BE" sz="2000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2E58FD8-67FA-7D3E-6A57-EF860A18A46A}"/>
              </a:ext>
            </a:extLst>
          </p:cNvPr>
          <p:cNvGrpSpPr/>
          <p:nvPr/>
        </p:nvGrpSpPr>
        <p:grpSpPr>
          <a:xfrm>
            <a:off x="4677068" y="2589467"/>
            <a:ext cx="1495386" cy="1455129"/>
            <a:chOff x="3274097" y="2589467"/>
            <a:chExt cx="1495386" cy="1455129"/>
          </a:xfrm>
        </p:grpSpPr>
        <p:graphicFrame>
          <p:nvGraphicFramePr>
            <p:cNvPr id="7" name="Chart 6">
              <a:extLst>
                <a:ext uri="{FF2B5EF4-FFF2-40B4-BE49-F238E27FC236}">
                  <a16:creationId xmlns:a16="http://schemas.microsoft.com/office/drawing/2014/main" id="{B5AF62D3-589B-5EBA-FA63-7A251BD1AD39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911279265"/>
                </p:ext>
              </p:extLst>
            </p:nvPr>
          </p:nvGraphicFramePr>
          <p:xfrm>
            <a:off x="3274097" y="2589467"/>
            <a:ext cx="1495386" cy="145512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3"/>
            </a:graphicData>
          </a:graphic>
        </p:graphicFrame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C7146E3-0958-150C-D243-5189086E8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47483" y="2955918"/>
              <a:ext cx="361294" cy="361294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34CEB2C-B176-8711-EDB1-2F02C7471499}"/>
                </a:ext>
              </a:extLst>
            </p:cNvPr>
            <p:cNvSpPr txBox="1"/>
            <p:nvPr/>
          </p:nvSpPr>
          <p:spPr>
            <a:xfrm>
              <a:off x="3424585" y="3303856"/>
              <a:ext cx="12001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BE"/>
              </a:defPPr>
              <a:lvl1pPr algn="ctr">
                <a:defRPr sz="2000" b="1">
                  <a:solidFill>
                    <a:schemeClr val="accent1"/>
                  </a:solidFill>
                </a:defRPr>
              </a:lvl1pPr>
            </a:lstStyle>
            <a:p>
              <a:r>
                <a:rPr lang="en-BE" dirty="0"/>
                <a:t>84%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37331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095225-F362-91E4-4A22-9E866F2FEF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6109BE7-52AC-9EC2-F982-BD4C56A09AE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296" t="19539" r="19539"/>
          <a:stretch/>
        </p:blipFill>
        <p:spPr>
          <a:xfrm>
            <a:off x="0" y="0"/>
            <a:ext cx="12190416" cy="6304877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2CE88CD-EE2E-B7EC-D8C5-6672C87ACAE2}"/>
              </a:ext>
            </a:extLst>
          </p:cNvPr>
          <p:cNvSpPr txBox="1"/>
          <p:nvPr/>
        </p:nvSpPr>
        <p:spPr>
          <a:xfrm>
            <a:off x="349927" y="6472131"/>
            <a:ext cx="2711743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www.</a:t>
            </a:r>
            <a:r>
              <a:rPr lang="en-BE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worldradioalliance</a:t>
            </a:r>
            <a:r>
              <a:rPr lang="en-GB" sz="900" spc="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.com</a:t>
            </a:r>
            <a:endParaRPr lang="en-BE" sz="900" spc="2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746672C-9624-8690-644D-8B774D4F9966}"/>
              </a:ext>
            </a:extLst>
          </p:cNvPr>
          <p:cNvGrpSpPr/>
          <p:nvPr/>
        </p:nvGrpSpPr>
        <p:grpSpPr>
          <a:xfrm>
            <a:off x="9540886" y="4487107"/>
            <a:ext cx="2313784" cy="1527679"/>
            <a:chOff x="-1114920" y="721606"/>
            <a:chExt cx="4333522" cy="2861215"/>
          </a:xfrm>
          <a:solidFill>
            <a:schemeClr val="bg1">
              <a:alpha val="50000"/>
            </a:schemeClr>
          </a:solidFill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1B250702-BA9A-CB8A-0AB6-BE95F56DCBC0}"/>
                </a:ext>
              </a:extLst>
            </p:cNvPr>
            <p:cNvGrpSpPr/>
            <p:nvPr/>
          </p:nvGrpSpPr>
          <p:grpSpPr>
            <a:xfrm>
              <a:off x="-1114920" y="721606"/>
              <a:ext cx="4333522" cy="745848"/>
              <a:chOff x="1918322" y="2097364"/>
              <a:chExt cx="913008" cy="157139"/>
            </a:xfrm>
            <a:grpFill/>
          </p:grpSpPr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5BA592AB-80CF-BCB4-9126-47CADF1B00BE}"/>
                  </a:ext>
                </a:extLst>
              </p:cNvPr>
              <p:cNvSpPr/>
              <p:nvPr/>
            </p:nvSpPr>
            <p:spPr>
              <a:xfrm>
                <a:off x="191832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C752662D-5DA2-06B2-3606-0442F8711D28}"/>
                  </a:ext>
                </a:extLst>
              </p:cNvPr>
              <p:cNvSpPr/>
              <p:nvPr/>
            </p:nvSpPr>
            <p:spPr>
              <a:xfrm>
                <a:off x="204447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5C25216C-9F84-E417-FE2E-BADA3DC23FA5}"/>
                  </a:ext>
                </a:extLst>
              </p:cNvPr>
              <p:cNvSpPr/>
              <p:nvPr/>
            </p:nvSpPr>
            <p:spPr>
              <a:xfrm>
                <a:off x="216536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3E2ADD6E-149E-071F-B93A-6C84E9141D6F}"/>
                  </a:ext>
                </a:extLst>
              </p:cNvPr>
              <p:cNvSpPr/>
              <p:nvPr/>
            </p:nvSpPr>
            <p:spPr>
              <a:xfrm>
                <a:off x="229152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C96F162D-31D3-2800-35F8-BDA130D9752D}"/>
                  </a:ext>
                </a:extLst>
              </p:cNvPr>
              <p:cNvSpPr/>
              <p:nvPr/>
            </p:nvSpPr>
            <p:spPr>
              <a:xfrm>
                <a:off x="241241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B36798A0-14C5-E8D2-31BA-2387224AB57C}"/>
                  </a:ext>
                </a:extLst>
              </p:cNvPr>
              <p:cNvSpPr/>
              <p:nvPr/>
            </p:nvSpPr>
            <p:spPr>
              <a:xfrm>
                <a:off x="253856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284B2E33-4CF7-AB74-93E8-BF9C8A632640}"/>
                  </a:ext>
                </a:extLst>
              </p:cNvPr>
              <p:cNvSpPr/>
              <p:nvPr/>
            </p:nvSpPr>
            <p:spPr>
              <a:xfrm>
                <a:off x="265945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E65C59A4-2CA1-4E47-322A-1BE0E213F088}"/>
                  </a:ext>
                </a:extLst>
              </p:cNvPr>
              <p:cNvSpPr/>
              <p:nvPr/>
            </p:nvSpPr>
            <p:spPr>
              <a:xfrm>
                <a:off x="278561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B2FAFAFD-D720-8086-F78A-0A1F3F41EF7A}"/>
                  </a:ext>
                </a:extLst>
              </p:cNvPr>
              <p:cNvSpPr/>
              <p:nvPr/>
            </p:nvSpPr>
            <p:spPr>
              <a:xfrm>
                <a:off x="191832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D9F1C63E-90DF-CB37-A8A1-8439FF9E1142}"/>
                  </a:ext>
                </a:extLst>
              </p:cNvPr>
              <p:cNvSpPr/>
              <p:nvPr/>
            </p:nvSpPr>
            <p:spPr>
              <a:xfrm>
                <a:off x="204447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2E4D521F-C326-AAD2-EE25-3B6D323374DB}"/>
                  </a:ext>
                </a:extLst>
              </p:cNvPr>
              <p:cNvSpPr/>
              <p:nvPr/>
            </p:nvSpPr>
            <p:spPr>
              <a:xfrm>
                <a:off x="216536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EB14B6FE-8665-7EEE-7D2E-F550D2759CC8}"/>
                  </a:ext>
                </a:extLst>
              </p:cNvPr>
              <p:cNvSpPr/>
              <p:nvPr/>
            </p:nvSpPr>
            <p:spPr>
              <a:xfrm>
                <a:off x="229152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A4D77AE7-30A7-FCE8-84AE-76A99133DFC8}"/>
                  </a:ext>
                </a:extLst>
              </p:cNvPr>
              <p:cNvSpPr/>
              <p:nvPr/>
            </p:nvSpPr>
            <p:spPr>
              <a:xfrm>
                <a:off x="241241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EDDAB56D-9C82-CFF7-2BDF-E08AE7E11838}"/>
                  </a:ext>
                </a:extLst>
              </p:cNvPr>
              <p:cNvSpPr/>
              <p:nvPr/>
            </p:nvSpPr>
            <p:spPr>
              <a:xfrm>
                <a:off x="253856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E781ABEA-9483-7F01-A86A-AC18344DD0E8}"/>
                  </a:ext>
                </a:extLst>
              </p:cNvPr>
              <p:cNvSpPr/>
              <p:nvPr/>
            </p:nvSpPr>
            <p:spPr>
              <a:xfrm>
                <a:off x="265945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AE9D9FDC-4797-706B-77C2-BFA0D70E981E}"/>
                  </a:ext>
                </a:extLst>
              </p:cNvPr>
              <p:cNvSpPr/>
              <p:nvPr/>
            </p:nvSpPr>
            <p:spPr>
              <a:xfrm>
                <a:off x="278561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1EBA8186-3A28-393E-11B4-579A0EB67E1E}"/>
                </a:ext>
              </a:extLst>
            </p:cNvPr>
            <p:cNvGrpSpPr/>
            <p:nvPr/>
          </p:nvGrpSpPr>
          <p:grpSpPr>
            <a:xfrm>
              <a:off x="-1114920" y="1779289"/>
              <a:ext cx="4333522" cy="745848"/>
              <a:chOff x="1918322" y="2097364"/>
              <a:chExt cx="913008" cy="157139"/>
            </a:xfrm>
            <a:grpFill/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AA829C81-3090-322F-AC9F-CFB8246E5AF8}"/>
                  </a:ext>
                </a:extLst>
              </p:cNvPr>
              <p:cNvSpPr/>
              <p:nvPr/>
            </p:nvSpPr>
            <p:spPr>
              <a:xfrm>
                <a:off x="191832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DAC36FB7-EA31-E17E-BE3F-24ADA56AA44F}"/>
                  </a:ext>
                </a:extLst>
              </p:cNvPr>
              <p:cNvSpPr/>
              <p:nvPr/>
            </p:nvSpPr>
            <p:spPr>
              <a:xfrm>
                <a:off x="204447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967642C1-33FC-905E-58D0-0B9B4D6F1108}"/>
                  </a:ext>
                </a:extLst>
              </p:cNvPr>
              <p:cNvSpPr/>
              <p:nvPr/>
            </p:nvSpPr>
            <p:spPr>
              <a:xfrm>
                <a:off x="216536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02759BC9-A50A-AA46-C249-C6A2019CE967}"/>
                  </a:ext>
                </a:extLst>
              </p:cNvPr>
              <p:cNvSpPr/>
              <p:nvPr/>
            </p:nvSpPr>
            <p:spPr>
              <a:xfrm>
                <a:off x="229152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00911560-1B0B-DD80-C7E2-7CFD3DCEE89B}"/>
                  </a:ext>
                </a:extLst>
              </p:cNvPr>
              <p:cNvSpPr/>
              <p:nvPr/>
            </p:nvSpPr>
            <p:spPr>
              <a:xfrm>
                <a:off x="241241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EE793C3C-342B-1AEA-5022-5D0C02AD5F23}"/>
                  </a:ext>
                </a:extLst>
              </p:cNvPr>
              <p:cNvSpPr/>
              <p:nvPr/>
            </p:nvSpPr>
            <p:spPr>
              <a:xfrm>
                <a:off x="253856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6D8048CA-48CD-B571-D96E-5AC1C470A9B5}"/>
                  </a:ext>
                </a:extLst>
              </p:cNvPr>
              <p:cNvSpPr/>
              <p:nvPr/>
            </p:nvSpPr>
            <p:spPr>
              <a:xfrm>
                <a:off x="265945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15984320-C1E1-85EA-5159-81216BF27554}"/>
                  </a:ext>
                </a:extLst>
              </p:cNvPr>
              <p:cNvSpPr/>
              <p:nvPr/>
            </p:nvSpPr>
            <p:spPr>
              <a:xfrm>
                <a:off x="278561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BE800977-4EBB-8177-C2F4-A143808D7ACB}"/>
                  </a:ext>
                </a:extLst>
              </p:cNvPr>
              <p:cNvSpPr/>
              <p:nvPr/>
            </p:nvSpPr>
            <p:spPr>
              <a:xfrm>
                <a:off x="191832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2ACFBF34-AEAA-681B-BF03-015839C0D6F8}"/>
                  </a:ext>
                </a:extLst>
              </p:cNvPr>
              <p:cNvSpPr/>
              <p:nvPr/>
            </p:nvSpPr>
            <p:spPr>
              <a:xfrm>
                <a:off x="204447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8E79067B-89CA-AB36-2BD2-7A48F353CE1D}"/>
                  </a:ext>
                </a:extLst>
              </p:cNvPr>
              <p:cNvSpPr/>
              <p:nvPr/>
            </p:nvSpPr>
            <p:spPr>
              <a:xfrm>
                <a:off x="216536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6E11169D-2E15-7FB8-BC4B-A8AB41ECC1C7}"/>
                  </a:ext>
                </a:extLst>
              </p:cNvPr>
              <p:cNvSpPr/>
              <p:nvPr/>
            </p:nvSpPr>
            <p:spPr>
              <a:xfrm>
                <a:off x="229152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618F376C-FF2A-1E83-AC30-F1B5B0361024}"/>
                  </a:ext>
                </a:extLst>
              </p:cNvPr>
              <p:cNvSpPr/>
              <p:nvPr/>
            </p:nvSpPr>
            <p:spPr>
              <a:xfrm>
                <a:off x="241241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4E1C2069-5369-01BD-73DF-F60A8951D01F}"/>
                  </a:ext>
                </a:extLst>
              </p:cNvPr>
              <p:cNvSpPr/>
              <p:nvPr/>
            </p:nvSpPr>
            <p:spPr>
              <a:xfrm>
                <a:off x="253856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04FEB479-DD51-A1E7-56FE-C9E6585C2232}"/>
                  </a:ext>
                </a:extLst>
              </p:cNvPr>
              <p:cNvSpPr/>
              <p:nvPr/>
            </p:nvSpPr>
            <p:spPr>
              <a:xfrm>
                <a:off x="265945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3BA05CFF-240C-1B4A-1147-2119BD516A3D}"/>
                  </a:ext>
                </a:extLst>
              </p:cNvPr>
              <p:cNvSpPr/>
              <p:nvPr/>
            </p:nvSpPr>
            <p:spPr>
              <a:xfrm>
                <a:off x="278561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3A67F651-6967-179C-0C2A-F8EDC9850E71}"/>
                </a:ext>
              </a:extLst>
            </p:cNvPr>
            <p:cNvGrpSpPr/>
            <p:nvPr/>
          </p:nvGrpSpPr>
          <p:grpSpPr>
            <a:xfrm>
              <a:off x="-1114920" y="2836973"/>
              <a:ext cx="4333522" cy="745848"/>
              <a:chOff x="1918322" y="2097364"/>
              <a:chExt cx="913008" cy="157139"/>
            </a:xfrm>
            <a:grpFill/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FAAA38DF-CEC9-2FA6-59EC-6D5E058DAB4B}"/>
                  </a:ext>
                </a:extLst>
              </p:cNvPr>
              <p:cNvSpPr/>
              <p:nvPr/>
            </p:nvSpPr>
            <p:spPr>
              <a:xfrm>
                <a:off x="191832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5F4C41F9-77BF-2842-301E-9529E5DE6DAC}"/>
                  </a:ext>
                </a:extLst>
              </p:cNvPr>
              <p:cNvSpPr/>
              <p:nvPr/>
            </p:nvSpPr>
            <p:spPr>
              <a:xfrm>
                <a:off x="204447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7D817667-DC12-322F-75A1-2111B64ECEE4}"/>
                  </a:ext>
                </a:extLst>
              </p:cNvPr>
              <p:cNvSpPr/>
              <p:nvPr/>
            </p:nvSpPr>
            <p:spPr>
              <a:xfrm>
                <a:off x="216536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B9775F41-820C-3A5F-0C67-86E47B4B23DD}"/>
                  </a:ext>
                </a:extLst>
              </p:cNvPr>
              <p:cNvSpPr/>
              <p:nvPr/>
            </p:nvSpPr>
            <p:spPr>
              <a:xfrm>
                <a:off x="229152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0A506937-D23A-A7AC-9756-B39B5188E290}"/>
                  </a:ext>
                </a:extLst>
              </p:cNvPr>
              <p:cNvSpPr/>
              <p:nvPr/>
            </p:nvSpPr>
            <p:spPr>
              <a:xfrm>
                <a:off x="2412412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D39CC882-093F-8F7B-D4CF-CF35A880CFE8}"/>
                  </a:ext>
                </a:extLst>
              </p:cNvPr>
              <p:cNvSpPr/>
              <p:nvPr/>
            </p:nvSpPr>
            <p:spPr>
              <a:xfrm>
                <a:off x="2538566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4F347CAF-D192-2E9D-C21A-977E0CBB5C88}"/>
                  </a:ext>
                </a:extLst>
              </p:cNvPr>
              <p:cNvSpPr/>
              <p:nvPr/>
            </p:nvSpPr>
            <p:spPr>
              <a:xfrm>
                <a:off x="2659457" y="209736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CCC85998-3087-C491-45A2-5AFFEA79467C}"/>
                  </a:ext>
                </a:extLst>
              </p:cNvPr>
              <p:cNvSpPr/>
              <p:nvPr/>
            </p:nvSpPr>
            <p:spPr>
              <a:xfrm>
                <a:off x="2785611" y="209736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7380A400-D4AE-8396-A2CC-FA730CFE82FD}"/>
                  </a:ext>
                </a:extLst>
              </p:cNvPr>
              <p:cNvSpPr/>
              <p:nvPr/>
            </p:nvSpPr>
            <p:spPr>
              <a:xfrm>
                <a:off x="191832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08B26D11-CAE0-6651-9E72-57745AE82842}"/>
                  </a:ext>
                </a:extLst>
              </p:cNvPr>
              <p:cNvSpPr/>
              <p:nvPr/>
            </p:nvSpPr>
            <p:spPr>
              <a:xfrm>
                <a:off x="204447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D7E63837-6B48-8896-1744-8FA242AD0CDC}"/>
                  </a:ext>
                </a:extLst>
              </p:cNvPr>
              <p:cNvSpPr/>
              <p:nvPr/>
            </p:nvSpPr>
            <p:spPr>
              <a:xfrm>
                <a:off x="216536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52CE4941-47A4-48DF-362D-9AD7204ED39B}"/>
                  </a:ext>
                </a:extLst>
              </p:cNvPr>
              <p:cNvSpPr/>
              <p:nvPr/>
            </p:nvSpPr>
            <p:spPr>
              <a:xfrm>
                <a:off x="229152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7B9E4FE6-FB12-E073-1A38-D9068631C1A5}"/>
                  </a:ext>
                </a:extLst>
              </p:cNvPr>
              <p:cNvSpPr/>
              <p:nvPr/>
            </p:nvSpPr>
            <p:spPr>
              <a:xfrm>
                <a:off x="2412412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0DC4898D-86DE-503D-0F85-1E2EAAA8A6B2}"/>
                  </a:ext>
                </a:extLst>
              </p:cNvPr>
              <p:cNvSpPr/>
              <p:nvPr/>
            </p:nvSpPr>
            <p:spPr>
              <a:xfrm>
                <a:off x="2538566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FCFC0422-D753-F1B9-16BD-BB63D6790F93}"/>
                  </a:ext>
                </a:extLst>
              </p:cNvPr>
              <p:cNvSpPr/>
              <p:nvPr/>
            </p:nvSpPr>
            <p:spPr>
              <a:xfrm>
                <a:off x="2659457" y="2208784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1D744244-7D7C-B8CA-C335-25F3FF52449B}"/>
                  </a:ext>
                </a:extLst>
              </p:cNvPr>
              <p:cNvSpPr/>
              <p:nvPr/>
            </p:nvSpPr>
            <p:spPr>
              <a:xfrm>
                <a:off x="2785611" y="220878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79" name="Rectangle 78">
            <a:extLst>
              <a:ext uri="{FF2B5EF4-FFF2-40B4-BE49-F238E27FC236}">
                <a16:creationId xmlns:a16="http://schemas.microsoft.com/office/drawing/2014/main" id="{5B70C95E-D33D-8CE7-0AED-B7BC2E7FABA8}"/>
              </a:ext>
            </a:extLst>
          </p:cNvPr>
          <p:cNvSpPr/>
          <p:nvPr/>
        </p:nvSpPr>
        <p:spPr>
          <a:xfrm>
            <a:off x="1" y="2429691"/>
            <a:ext cx="6094415" cy="3875187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EC188305-3551-8A21-E7C9-A8563C0ED69F}"/>
              </a:ext>
            </a:extLst>
          </p:cNvPr>
          <p:cNvSpPr txBox="1"/>
          <p:nvPr/>
        </p:nvSpPr>
        <p:spPr>
          <a:xfrm>
            <a:off x="349928" y="2651543"/>
            <a:ext cx="5423855" cy="34009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spcAft>
                <a:spcPts val="1200"/>
              </a:spcAft>
            </a:pPr>
            <a:r>
              <a:rPr lang="en-GB" sz="3700" b="1" spc="60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Radio is the most trusted and reliable </a:t>
            </a:r>
            <a:r>
              <a:rPr lang="en-GB" sz="3700" b="1" spc="6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medi</a:t>
            </a:r>
            <a:r>
              <a:rPr lang="en-BE" sz="3700" b="1" spc="60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um</a:t>
            </a:r>
            <a:endParaRPr lang="en-GB" sz="3700" b="1" spc="60" dirty="0"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  <a:p>
            <a:pPr>
              <a:spcAft>
                <a:spcPts val="1200"/>
              </a:spcAft>
            </a:pPr>
            <a:r>
              <a:rPr lang="en-GB" sz="2400" spc="200" dirty="0">
                <a:solidFill>
                  <a:schemeClr val="bg1"/>
                </a:solidFill>
                <a:latin typeface="+mj-lt"/>
                <a:sym typeface="Wingdings 2" panose="05020102010507070707" pitchFamily="18" charset="2"/>
              </a:rPr>
              <a:t></a:t>
            </a:r>
            <a:endParaRPr lang="en-BE" sz="2400" spc="200" dirty="0">
              <a:solidFill>
                <a:schemeClr val="bg1"/>
              </a:solidFill>
              <a:latin typeface="+mj-lt"/>
              <a:sym typeface="Wingdings 2" panose="05020102010507070707" pitchFamily="18" charset="2"/>
            </a:endParaRPr>
          </a:p>
          <a:p>
            <a:pPr>
              <a:spcAft>
                <a:spcPts val="600"/>
              </a:spcAft>
            </a:pPr>
            <a:r>
              <a:rPr lang="en-GB" sz="2000" spc="60" dirty="0">
                <a:solidFill>
                  <a:schemeClr val="bg1"/>
                </a:solidFill>
                <a:latin typeface="+mj-lt"/>
              </a:rPr>
              <a:t>Radio stands out as a trusted medium that fosters companionship and connection with listeners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45E99827-1322-D0AF-BB98-8F703B7D4ECC}"/>
              </a:ext>
            </a:extLst>
          </p:cNvPr>
          <p:cNvSpPr/>
          <p:nvPr userDrawn="1"/>
        </p:nvSpPr>
        <p:spPr>
          <a:xfrm>
            <a:off x="0" y="1407055"/>
            <a:ext cx="1149531" cy="10226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E" sz="5400" b="1" dirty="0">
                <a:solidFill>
                  <a:schemeClr val="bg1"/>
                </a:solidFill>
              </a:rPr>
              <a:t>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1C1BF1-06CC-6D48-23CA-0C7676F80D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210" y="6454542"/>
            <a:ext cx="724191" cy="2930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79D02E-C928-3E01-3432-C70D3F8448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5978" y="6467953"/>
            <a:ext cx="811130" cy="266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1079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6">
      <a:dk1>
        <a:sysClr val="windowText" lastClr="000000"/>
      </a:dk1>
      <a:lt1>
        <a:sysClr val="window" lastClr="FFFFFF"/>
      </a:lt1>
      <a:dk2>
        <a:srgbClr val="26353C"/>
      </a:dk2>
      <a:lt2>
        <a:srgbClr val="5F5F5F"/>
      </a:lt2>
      <a:accent1>
        <a:srgbClr val="D45DD1"/>
      </a:accent1>
      <a:accent2>
        <a:srgbClr val="BFBFBF"/>
      </a:accent2>
      <a:accent3>
        <a:srgbClr val="92D050"/>
      </a:accent3>
      <a:accent4>
        <a:srgbClr val="FAC08F"/>
      </a:accent4>
      <a:accent5>
        <a:srgbClr val="8EDEF9"/>
      </a:accent5>
      <a:accent6>
        <a:srgbClr val="F2F2F2"/>
      </a:accent6>
      <a:hlink>
        <a:srgbClr val="D45DD1"/>
      </a:hlink>
      <a:folHlink>
        <a:srgbClr val="D45DD1"/>
      </a:folHlink>
    </a:clrScheme>
    <a:fontScheme name="Custom 1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12353</TotalTime>
  <Words>1259</Words>
  <Application>Microsoft Office PowerPoint</Application>
  <PresentationFormat>Widescreen</PresentationFormat>
  <Paragraphs>142</Paragraphs>
  <Slides>14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Wingdings 2</vt:lpstr>
      <vt:lpstr>Montserrat Light</vt:lpstr>
      <vt:lpstr>Calibri</vt:lpstr>
      <vt:lpstr>Arial</vt:lpstr>
      <vt:lpstr>Montserrat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Paulina Kott - egta</dc:creator>
  <cp:lastModifiedBy>Paulina Kott - egta</cp:lastModifiedBy>
  <cp:revision>545</cp:revision>
  <cp:lastPrinted>2024-01-26T08:35:33Z</cp:lastPrinted>
  <dcterms:created xsi:type="dcterms:W3CDTF">2020-01-08T10:02:13Z</dcterms:created>
  <dcterms:modified xsi:type="dcterms:W3CDTF">2025-01-31T09:30:59Z</dcterms:modified>
</cp:coreProperties>
</file>